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3" d="100"/>
          <a:sy n="93" d="100"/>
        </p:scale>
        <p:origin x="114" y="27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85507" y="196188"/>
            <a:ext cx="3820985" cy="513715"/>
          </a:xfrm>
          <a:prstGeom prst="rect">
            <a:avLst/>
          </a:prstGeom>
        </p:spPr>
        <p:txBody>
          <a:bodyPr wrap="square" lIns="0" tIns="0" rIns="0" bIns="0">
            <a:spAutoFit/>
          </a:bodyPr>
          <a:lstStyle>
            <a:lvl1pPr>
              <a:defRPr sz="3200" b="0" i="0">
                <a:solidFill>
                  <a:schemeClr val="tx1"/>
                </a:solidFill>
                <a:latin typeface="BIZ UDP明朝 Medium"/>
                <a:cs typeface="BIZ UDP明朝 Medium"/>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BIZ UDP明朝 Medium"/>
                <a:cs typeface="BIZ UDP明朝 Medium"/>
              </a:defRPr>
            </a:lvl1pPr>
          </a:lstStyle>
          <a:p>
            <a:endParaRPr/>
          </a:p>
        </p:txBody>
      </p:sp>
      <p:sp>
        <p:nvSpPr>
          <p:cNvPr id="3" name="Holder 3"/>
          <p:cNvSpPr>
            <a:spLocks noGrp="1"/>
          </p:cNvSpPr>
          <p:nvPr>
            <p:ph type="body" idx="1"/>
          </p:nvPr>
        </p:nvSpPr>
        <p:spPr/>
        <p:txBody>
          <a:bodyPr lIns="0" tIns="0" rIns="0" bIns="0"/>
          <a:lstStyle>
            <a:lvl1pPr>
              <a:defRPr sz="1600" b="0" i="0">
                <a:solidFill>
                  <a:schemeClr val="tx1"/>
                </a:solidFill>
                <a:latin typeface="BIZ UDP明朝 Medium"/>
                <a:cs typeface="BIZ UDP明朝 Medium"/>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BIZ UDP明朝 Medium"/>
                <a:cs typeface="BIZ UDP明朝 Medium"/>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BIZ UDP明朝 Medium"/>
                <a:cs typeface="BIZ UDP明朝 Medium"/>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02259" y="-13242"/>
            <a:ext cx="11587480" cy="1516380"/>
          </a:xfrm>
          <a:prstGeom prst="rect">
            <a:avLst/>
          </a:prstGeom>
        </p:spPr>
        <p:txBody>
          <a:bodyPr wrap="square" lIns="0" tIns="0" rIns="0" bIns="0">
            <a:spAutoFit/>
          </a:bodyPr>
          <a:lstStyle>
            <a:lvl1pPr>
              <a:defRPr sz="1800" b="0" i="0">
                <a:solidFill>
                  <a:schemeClr val="tx1"/>
                </a:solidFill>
                <a:latin typeface="BIZ UDP明朝 Medium"/>
                <a:cs typeface="BIZ UDP明朝 Medium"/>
              </a:defRPr>
            </a:lvl1pPr>
          </a:lstStyle>
          <a:p>
            <a:endParaRPr/>
          </a:p>
        </p:txBody>
      </p:sp>
      <p:sp>
        <p:nvSpPr>
          <p:cNvPr id="3" name="Holder 3"/>
          <p:cNvSpPr>
            <a:spLocks noGrp="1"/>
          </p:cNvSpPr>
          <p:nvPr>
            <p:ph type="body" idx="1"/>
          </p:nvPr>
        </p:nvSpPr>
        <p:spPr>
          <a:xfrm>
            <a:off x="105182" y="1250712"/>
            <a:ext cx="11981635" cy="2219960"/>
          </a:xfrm>
          <a:prstGeom prst="rect">
            <a:avLst/>
          </a:prstGeom>
        </p:spPr>
        <p:txBody>
          <a:bodyPr wrap="square" lIns="0" tIns="0" rIns="0" bIns="0">
            <a:spAutoFit/>
          </a:bodyPr>
          <a:lstStyle>
            <a:lvl1pPr>
              <a:defRPr sz="1600" b="0" i="0">
                <a:solidFill>
                  <a:schemeClr val="tx1"/>
                </a:solidFill>
                <a:latin typeface="BIZ UDP明朝 Medium"/>
                <a:cs typeface="BIZ UDP明朝 Medium"/>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10/24/2022</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5.jpg"/><Relationship Id="rId11" Type="http://schemas.openxmlformats.org/officeDocument/2006/relationships/image" Target="../media/image140.jpg"/><Relationship Id="rId5" Type="http://schemas.openxmlformats.org/officeDocument/2006/relationships/image" Target="../media/image134.png"/><Relationship Id="rId15" Type="http://schemas.openxmlformats.org/officeDocument/2006/relationships/image" Target="../media/image144.jpg"/><Relationship Id="rId10" Type="http://schemas.openxmlformats.org/officeDocument/2006/relationships/image" Target="../media/image139.jp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jpg"/></Relationships>
</file>

<file path=ppt/slides/_rels/slide1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jpg"/><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48.png"/></Relationships>
</file>

<file path=ppt/slides/_rels/slide1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15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3.jpg"/><Relationship Id="rId1" Type="http://schemas.openxmlformats.org/officeDocument/2006/relationships/slideLayout" Target="../slideLayouts/slideLayout2.xml"/><Relationship Id="rId6" Type="http://schemas.openxmlformats.org/officeDocument/2006/relationships/image" Target="../media/image156.jpg"/><Relationship Id="rId5" Type="http://schemas.openxmlformats.org/officeDocument/2006/relationships/image" Target="../media/image155.jpg"/><Relationship Id="rId4" Type="http://schemas.openxmlformats.org/officeDocument/2006/relationships/image" Target="../media/image154.jpg"/></Relationships>
</file>

<file path=ppt/slides/_rels/slide16.xml.rels><?xml version="1.0" encoding="UTF-8" standalone="yes"?>
<Relationships xmlns="http://schemas.openxmlformats.org/package/2006/relationships"><Relationship Id="rId3" Type="http://schemas.openxmlformats.org/officeDocument/2006/relationships/hyperlink" Target="https://www.nature.com/articles/s41586-020-2801-z"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7.jpg"/></Relationships>
</file>

<file path=ppt/slides/_rels/slide17.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jpg"/><Relationship Id="rId18" Type="http://schemas.openxmlformats.org/officeDocument/2006/relationships/image" Target="../media/image173.png"/><Relationship Id="rId3" Type="http://schemas.openxmlformats.org/officeDocument/2006/relationships/image" Target="../media/image158.png"/><Relationship Id="rId21" Type="http://schemas.openxmlformats.org/officeDocument/2006/relationships/image" Target="../media/image176.png"/><Relationship Id="rId7" Type="http://schemas.openxmlformats.org/officeDocument/2006/relationships/image" Target="../media/image162.jpg"/><Relationship Id="rId12" Type="http://schemas.openxmlformats.org/officeDocument/2006/relationships/image" Target="../media/image167.jpg"/><Relationship Id="rId17" Type="http://schemas.openxmlformats.org/officeDocument/2006/relationships/image" Target="../media/image172.jpg"/><Relationship Id="rId25" Type="http://schemas.openxmlformats.org/officeDocument/2006/relationships/image" Target="../media/image180.png"/><Relationship Id="rId2" Type="http://schemas.openxmlformats.org/officeDocument/2006/relationships/image" Target="../media/image3.png"/><Relationship Id="rId16" Type="http://schemas.openxmlformats.org/officeDocument/2006/relationships/image" Target="../media/image171.jpg"/><Relationship Id="rId20" Type="http://schemas.openxmlformats.org/officeDocument/2006/relationships/image" Target="../media/image175.png"/><Relationship Id="rId1" Type="http://schemas.openxmlformats.org/officeDocument/2006/relationships/slideLayout" Target="../slideLayouts/slideLayout5.xml"/><Relationship Id="rId6" Type="http://schemas.openxmlformats.org/officeDocument/2006/relationships/image" Target="../media/image161.png"/><Relationship Id="rId11" Type="http://schemas.openxmlformats.org/officeDocument/2006/relationships/image" Target="../media/image166.jpg"/><Relationship Id="rId24" Type="http://schemas.openxmlformats.org/officeDocument/2006/relationships/image" Target="../media/image179.png"/><Relationship Id="rId5" Type="http://schemas.openxmlformats.org/officeDocument/2006/relationships/image" Target="../media/image160.png"/><Relationship Id="rId15" Type="http://schemas.openxmlformats.org/officeDocument/2006/relationships/image" Target="../media/image170.png"/><Relationship Id="rId23" Type="http://schemas.openxmlformats.org/officeDocument/2006/relationships/image" Target="../media/image178.png"/><Relationship Id="rId10" Type="http://schemas.openxmlformats.org/officeDocument/2006/relationships/image" Target="../media/image165.png"/><Relationship Id="rId19" Type="http://schemas.openxmlformats.org/officeDocument/2006/relationships/image" Target="../media/image174.jpg"/><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png"/><Relationship Id="rId22" Type="http://schemas.openxmlformats.org/officeDocument/2006/relationships/image" Target="../media/image17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1.png"/><Relationship Id="rId1" Type="http://schemas.openxmlformats.org/officeDocument/2006/relationships/slideLayout" Target="../slideLayouts/slideLayout5.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5.jpg"/><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hyperlink" Target="http://www.weforum.org/agenda/2019/05/deep-clean-oceans-how-to-pay-for-i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1.jpg"/><Relationship Id="rId2" Type="http://schemas.openxmlformats.org/officeDocument/2006/relationships/image" Target="../media/image187.jpg"/><Relationship Id="rId1" Type="http://schemas.openxmlformats.org/officeDocument/2006/relationships/slideLayout" Target="../slideLayouts/slideLayout2.xml"/><Relationship Id="rId6" Type="http://schemas.openxmlformats.org/officeDocument/2006/relationships/image" Target="../media/image190.jpg"/><Relationship Id="rId5" Type="http://schemas.openxmlformats.org/officeDocument/2006/relationships/image" Target="../media/image189.jpg"/><Relationship Id="rId4" Type="http://schemas.openxmlformats.org/officeDocument/2006/relationships/image" Target="../media/image188.jpg"/></Relationships>
</file>

<file path=ppt/slides/_rels/slide21.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jpg"/><Relationship Id="rId3" Type="http://schemas.openxmlformats.org/officeDocument/2006/relationships/image" Target="../media/image3.png"/><Relationship Id="rId7" Type="http://schemas.openxmlformats.org/officeDocument/2006/relationships/image" Target="../media/image196.png"/><Relationship Id="rId12" Type="http://schemas.openxmlformats.org/officeDocument/2006/relationships/image" Target="../media/image201.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94.jpg"/><Relationship Id="rId10" Type="http://schemas.openxmlformats.org/officeDocument/2006/relationships/image" Target="../media/image199.png"/><Relationship Id="rId4" Type="http://schemas.openxmlformats.org/officeDocument/2006/relationships/image" Target="../media/image193.jpg"/><Relationship Id="rId9" Type="http://schemas.openxmlformats.org/officeDocument/2006/relationships/image" Target="../media/image198.png"/></Relationships>
</file>

<file path=ppt/slides/_rels/slide22.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image" Target="../media/image203.jpg"/><Relationship Id="rId1" Type="http://schemas.openxmlformats.org/officeDocument/2006/relationships/slideLayout" Target="../slideLayouts/slideLayout2.xml"/><Relationship Id="rId6" Type="http://schemas.openxmlformats.org/officeDocument/2006/relationships/hyperlink" Target="http://www.worldtimes.co.jp/picture/83447.html" TargetMode="External"/><Relationship Id="rId5" Type="http://schemas.openxmlformats.org/officeDocument/2006/relationships/image" Target="../media/image3.png"/><Relationship Id="rId4" Type="http://schemas.openxmlformats.org/officeDocument/2006/relationships/image" Target="../media/image205.jpg"/></Relationships>
</file>

<file path=ppt/slides/_rels/slide23.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7.png"/><Relationship Id="rId7" Type="http://schemas.openxmlformats.org/officeDocument/2006/relationships/image" Target="../media/image210.png"/><Relationship Id="rId2" Type="http://schemas.openxmlformats.org/officeDocument/2006/relationships/image" Target="../media/image206.jpg"/><Relationship Id="rId1" Type="http://schemas.openxmlformats.org/officeDocument/2006/relationships/slideLayout" Target="../slideLayouts/slideLayout5.xml"/><Relationship Id="rId6" Type="http://schemas.openxmlformats.org/officeDocument/2006/relationships/image" Target="../media/image209.png"/><Relationship Id="rId5" Type="http://schemas.openxmlformats.org/officeDocument/2006/relationships/image" Target="../media/image208.png"/><Relationship Id="rId10" Type="http://schemas.openxmlformats.org/officeDocument/2006/relationships/image" Target="../media/image213.png"/><Relationship Id="rId4" Type="http://schemas.openxmlformats.org/officeDocument/2006/relationships/image" Target="../media/image3.png"/><Relationship Id="rId9" Type="http://schemas.openxmlformats.org/officeDocument/2006/relationships/image" Target="../media/image212.png"/></Relationships>
</file>

<file path=ppt/slides/_rels/slide24.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4.jpg"/><Relationship Id="rId7" Type="http://schemas.openxmlformats.org/officeDocument/2006/relationships/image" Target="../media/image217.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16.jpg"/><Relationship Id="rId5" Type="http://schemas.openxmlformats.org/officeDocument/2006/relationships/hyperlink" Target="http://www.apsp.or.jp/casestudy/umikaradaichi/" TargetMode="External"/><Relationship Id="rId10" Type="http://schemas.openxmlformats.org/officeDocument/2006/relationships/image" Target="../media/image220.png"/><Relationship Id="rId4" Type="http://schemas.openxmlformats.org/officeDocument/2006/relationships/image" Target="../media/image215.jpg"/><Relationship Id="rId9" Type="http://schemas.openxmlformats.org/officeDocument/2006/relationships/image" Target="../media/image219.png"/></Relationships>
</file>

<file path=ppt/slides/_rels/slide25.xml.rels><?xml version="1.0" encoding="UTF-8" standalone="yes"?>
<Relationships xmlns="http://schemas.openxmlformats.org/package/2006/relationships"><Relationship Id="rId8" Type="http://schemas.openxmlformats.org/officeDocument/2006/relationships/image" Target="../media/image227.jpg"/><Relationship Id="rId13" Type="http://schemas.openxmlformats.org/officeDocument/2006/relationships/image" Target="../media/image232.jpg"/><Relationship Id="rId18" Type="http://schemas.openxmlformats.org/officeDocument/2006/relationships/image" Target="../media/image237.png"/><Relationship Id="rId26" Type="http://schemas.openxmlformats.org/officeDocument/2006/relationships/image" Target="../media/image245.jpg"/><Relationship Id="rId3" Type="http://schemas.openxmlformats.org/officeDocument/2006/relationships/image" Target="../media/image222.jpg"/><Relationship Id="rId21" Type="http://schemas.openxmlformats.org/officeDocument/2006/relationships/image" Target="../media/image240.jpg"/><Relationship Id="rId7" Type="http://schemas.openxmlformats.org/officeDocument/2006/relationships/image" Target="../media/image226.png"/><Relationship Id="rId12" Type="http://schemas.openxmlformats.org/officeDocument/2006/relationships/image" Target="../media/image231.jpg"/><Relationship Id="rId17" Type="http://schemas.openxmlformats.org/officeDocument/2006/relationships/image" Target="../media/image236.jpg"/><Relationship Id="rId25" Type="http://schemas.openxmlformats.org/officeDocument/2006/relationships/image" Target="../media/image244.jpg"/><Relationship Id="rId2" Type="http://schemas.openxmlformats.org/officeDocument/2006/relationships/image" Target="../media/image221.png"/><Relationship Id="rId16" Type="http://schemas.openxmlformats.org/officeDocument/2006/relationships/image" Target="../media/image235.jpg"/><Relationship Id="rId20" Type="http://schemas.openxmlformats.org/officeDocument/2006/relationships/image" Target="../media/image239.jpg"/><Relationship Id="rId1" Type="http://schemas.openxmlformats.org/officeDocument/2006/relationships/slideLayout" Target="../slideLayouts/slideLayout2.xml"/><Relationship Id="rId6" Type="http://schemas.openxmlformats.org/officeDocument/2006/relationships/image" Target="../media/image225.jpg"/><Relationship Id="rId11" Type="http://schemas.openxmlformats.org/officeDocument/2006/relationships/image" Target="../media/image230.jpg"/><Relationship Id="rId24" Type="http://schemas.openxmlformats.org/officeDocument/2006/relationships/image" Target="../media/image243.jpg"/><Relationship Id="rId5" Type="http://schemas.openxmlformats.org/officeDocument/2006/relationships/image" Target="../media/image224.jpg"/><Relationship Id="rId15" Type="http://schemas.openxmlformats.org/officeDocument/2006/relationships/image" Target="../media/image234.jpg"/><Relationship Id="rId23" Type="http://schemas.openxmlformats.org/officeDocument/2006/relationships/image" Target="../media/image242.jpg"/><Relationship Id="rId10" Type="http://schemas.openxmlformats.org/officeDocument/2006/relationships/image" Target="../media/image229.png"/><Relationship Id="rId19" Type="http://schemas.openxmlformats.org/officeDocument/2006/relationships/image" Target="../media/image238.jpg"/><Relationship Id="rId4" Type="http://schemas.openxmlformats.org/officeDocument/2006/relationships/image" Target="../media/image223.jpg"/><Relationship Id="rId9" Type="http://schemas.openxmlformats.org/officeDocument/2006/relationships/image" Target="../media/image228.jpg"/><Relationship Id="rId14" Type="http://schemas.openxmlformats.org/officeDocument/2006/relationships/image" Target="../media/image233.jpg"/><Relationship Id="rId22" Type="http://schemas.openxmlformats.org/officeDocument/2006/relationships/image" Target="../media/image241.jpg"/><Relationship Id="rId27"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251.jpg"/><Relationship Id="rId3" Type="http://schemas.openxmlformats.org/officeDocument/2006/relationships/image" Target="../media/image247.jpg"/><Relationship Id="rId7" Type="http://schemas.openxmlformats.org/officeDocument/2006/relationships/image" Target="../media/image250.png"/><Relationship Id="rId2" Type="http://schemas.openxmlformats.org/officeDocument/2006/relationships/image" Target="../media/image246.png"/><Relationship Id="rId1" Type="http://schemas.openxmlformats.org/officeDocument/2006/relationships/slideLayout" Target="../slideLayouts/slideLayout5.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6" Type="http://schemas.openxmlformats.org/officeDocument/2006/relationships/image" Target="../media/image275.png"/><Relationship Id="rId21" Type="http://schemas.openxmlformats.org/officeDocument/2006/relationships/image" Target="../media/image270.png"/><Relationship Id="rId42" Type="http://schemas.openxmlformats.org/officeDocument/2006/relationships/image" Target="../media/image291.jpg"/><Relationship Id="rId47" Type="http://schemas.openxmlformats.org/officeDocument/2006/relationships/image" Target="../media/image296.png"/><Relationship Id="rId63" Type="http://schemas.openxmlformats.org/officeDocument/2006/relationships/image" Target="../media/image312.png"/><Relationship Id="rId68" Type="http://schemas.openxmlformats.org/officeDocument/2006/relationships/image" Target="../media/image317.png"/><Relationship Id="rId7" Type="http://schemas.openxmlformats.org/officeDocument/2006/relationships/image" Target="../media/image256.png"/><Relationship Id="rId71" Type="http://schemas.openxmlformats.org/officeDocument/2006/relationships/image" Target="../media/image320.jpg"/><Relationship Id="rId2" Type="http://schemas.openxmlformats.org/officeDocument/2006/relationships/image" Target="../media/image3.png"/><Relationship Id="rId16" Type="http://schemas.openxmlformats.org/officeDocument/2006/relationships/image" Target="../media/image265.png"/><Relationship Id="rId29" Type="http://schemas.openxmlformats.org/officeDocument/2006/relationships/image" Target="../media/image278.jpg"/><Relationship Id="rId11" Type="http://schemas.openxmlformats.org/officeDocument/2006/relationships/image" Target="../media/image260.png"/><Relationship Id="rId24" Type="http://schemas.openxmlformats.org/officeDocument/2006/relationships/image" Target="../media/image273.png"/><Relationship Id="rId32" Type="http://schemas.openxmlformats.org/officeDocument/2006/relationships/image" Target="../media/image281.png"/><Relationship Id="rId37" Type="http://schemas.openxmlformats.org/officeDocument/2006/relationships/image" Target="../media/image286.png"/><Relationship Id="rId40" Type="http://schemas.openxmlformats.org/officeDocument/2006/relationships/image" Target="../media/image289.jpg"/><Relationship Id="rId45" Type="http://schemas.openxmlformats.org/officeDocument/2006/relationships/image" Target="../media/image294.png"/><Relationship Id="rId53" Type="http://schemas.openxmlformats.org/officeDocument/2006/relationships/image" Target="../media/image302.jpg"/><Relationship Id="rId58" Type="http://schemas.openxmlformats.org/officeDocument/2006/relationships/image" Target="../media/image307.png"/><Relationship Id="rId66" Type="http://schemas.openxmlformats.org/officeDocument/2006/relationships/image" Target="../media/image315.png"/><Relationship Id="rId5" Type="http://schemas.openxmlformats.org/officeDocument/2006/relationships/image" Target="../media/image254.png"/><Relationship Id="rId61" Type="http://schemas.openxmlformats.org/officeDocument/2006/relationships/image" Target="../media/image310.png"/><Relationship Id="rId19" Type="http://schemas.openxmlformats.org/officeDocument/2006/relationships/image" Target="../media/image268.png"/><Relationship Id="rId14" Type="http://schemas.openxmlformats.org/officeDocument/2006/relationships/image" Target="../media/image263.png"/><Relationship Id="rId22" Type="http://schemas.openxmlformats.org/officeDocument/2006/relationships/image" Target="../media/image271.jpg"/><Relationship Id="rId27" Type="http://schemas.openxmlformats.org/officeDocument/2006/relationships/image" Target="../media/image276.png"/><Relationship Id="rId30" Type="http://schemas.openxmlformats.org/officeDocument/2006/relationships/image" Target="../media/image279.png"/><Relationship Id="rId35" Type="http://schemas.openxmlformats.org/officeDocument/2006/relationships/image" Target="../media/image284.png"/><Relationship Id="rId43" Type="http://schemas.openxmlformats.org/officeDocument/2006/relationships/image" Target="../media/image292.jpg"/><Relationship Id="rId48" Type="http://schemas.openxmlformats.org/officeDocument/2006/relationships/image" Target="../media/image297.png"/><Relationship Id="rId56" Type="http://schemas.openxmlformats.org/officeDocument/2006/relationships/image" Target="../media/image305.png"/><Relationship Id="rId64" Type="http://schemas.openxmlformats.org/officeDocument/2006/relationships/image" Target="../media/image313.png"/><Relationship Id="rId69" Type="http://schemas.openxmlformats.org/officeDocument/2006/relationships/image" Target="../media/image318.png"/><Relationship Id="rId8" Type="http://schemas.openxmlformats.org/officeDocument/2006/relationships/image" Target="../media/image257.png"/><Relationship Id="rId51" Type="http://schemas.openxmlformats.org/officeDocument/2006/relationships/image" Target="../media/image300.png"/><Relationship Id="rId3" Type="http://schemas.openxmlformats.org/officeDocument/2006/relationships/image" Target="../media/image252.jpg"/><Relationship Id="rId12" Type="http://schemas.openxmlformats.org/officeDocument/2006/relationships/image" Target="../media/image261.png"/><Relationship Id="rId17" Type="http://schemas.openxmlformats.org/officeDocument/2006/relationships/image" Target="../media/image266.png"/><Relationship Id="rId25" Type="http://schemas.openxmlformats.org/officeDocument/2006/relationships/image" Target="../media/image274.png"/><Relationship Id="rId33" Type="http://schemas.openxmlformats.org/officeDocument/2006/relationships/image" Target="../media/image282.jpg"/><Relationship Id="rId38" Type="http://schemas.openxmlformats.org/officeDocument/2006/relationships/image" Target="../media/image287.png"/><Relationship Id="rId46" Type="http://schemas.openxmlformats.org/officeDocument/2006/relationships/image" Target="../media/image295.png"/><Relationship Id="rId59" Type="http://schemas.openxmlformats.org/officeDocument/2006/relationships/image" Target="../media/image308.png"/><Relationship Id="rId67" Type="http://schemas.openxmlformats.org/officeDocument/2006/relationships/image" Target="../media/image316.png"/><Relationship Id="rId20" Type="http://schemas.openxmlformats.org/officeDocument/2006/relationships/image" Target="../media/image269.png"/><Relationship Id="rId41" Type="http://schemas.openxmlformats.org/officeDocument/2006/relationships/image" Target="../media/image290.jpg"/><Relationship Id="rId54" Type="http://schemas.openxmlformats.org/officeDocument/2006/relationships/image" Target="../media/image303.jpg"/><Relationship Id="rId62" Type="http://schemas.openxmlformats.org/officeDocument/2006/relationships/image" Target="../media/image311.png"/><Relationship Id="rId70" Type="http://schemas.openxmlformats.org/officeDocument/2006/relationships/image" Target="../media/image319.jpg"/><Relationship Id="rId1" Type="http://schemas.openxmlformats.org/officeDocument/2006/relationships/slideLayout" Target="../slideLayouts/slideLayout2.xml"/><Relationship Id="rId6" Type="http://schemas.openxmlformats.org/officeDocument/2006/relationships/image" Target="../media/image255.png"/><Relationship Id="rId15" Type="http://schemas.openxmlformats.org/officeDocument/2006/relationships/image" Target="../media/image264.png"/><Relationship Id="rId23" Type="http://schemas.openxmlformats.org/officeDocument/2006/relationships/image" Target="../media/image272.png"/><Relationship Id="rId28" Type="http://schemas.openxmlformats.org/officeDocument/2006/relationships/image" Target="../media/image277.png"/><Relationship Id="rId36" Type="http://schemas.openxmlformats.org/officeDocument/2006/relationships/image" Target="../media/image285.png"/><Relationship Id="rId49" Type="http://schemas.openxmlformats.org/officeDocument/2006/relationships/image" Target="../media/image298.png"/><Relationship Id="rId57" Type="http://schemas.openxmlformats.org/officeDocument/2006/relationships/image" Target="../media/image306.jpg"/><Relationship Id="rId10" Type="http://schemas.openxmlformats.org/officeDocument/2006/relationships/image" Target="../media/image259.png"/><Relationship Id="rId31" Type="http://schemas.openxmlformats.org/officeDocument/2006/relationships/image" Target="../media/image280.jpg"/><Relationship Id="rId44" Type="http://schemas.openxmlformats.org/officeDocument/2006/relationships/image" Target="../media/image293.png"/><Relationship Id="rId52" Type="http://schemas.openxmlformats.org/officeDocument/2006/relationships/image" Target="../media/image301.png"/><Relationship Id="rId60" Type="http://schemas.openxmlformats.org/officeDocument/2006/relationships/image" Target="../media/image309.png"/><Relationship Id="rId65" Type="http://schemas.openxmlformats.org/officeDocument/2006/relationships/image" Target="../media/image314.png"/><Relationship Id="rId4" Type="http://schemas.openxmlformats.org/officeDocument/2006/relationships/image" Target="../media/image253.png"/><Relationship Id="rId9" Type="http://schemas.openxmlformats.org/officeDocument/2006/relationships/image" Target="../media/image258.jpg"/><Relationship Id="rId13" Type="http://schemas.openxmlformats.org/officeDocument/2006/relationships/image" Target="../media/image262.png"/><Relationship Id="rId18" Type="http://schemas.openxmlformats.org/officeDocument/2006/relationships/image" Target="../media/image267.png"/><Relationship Id="rId39" Type="http://schemas.openxmlformats.org/officeDocument/2006/relationships/image" Target="../media/image288.png"/><Relationship Id="rId34" Type="http://schemas.openxmlformats.org/officeDocument/2006/relationships/image" Target="../media/image283.png"/><Relationship Id="rId50" Type="http://schemas.openxmlformats.org/officeDocument/2006/relationships/image" Target="../media/image299.jpg"/><Relationship Id="rId55" Type="http://schemas.openxmlformats.org/officeDocument/2006/relationships/image" Target="../media/image304.png"/></Relationships>
</file>

<file path=ppt/slides/_rels/slide28.xml.rels><?xml version="1.0" encoding="UTF-8" standalone="yes"?>
<Relationships xmlns="http://schemas.openxmlformats.org/package/2006/relationships"><Relationship Id="rId8" Type="http://schemas.openxmlformats.org/officeDocument/2006/relationships/image" Target="../media/image325.png"/><Relationship Id="rId13" Type="http://schemas.openxmlformats.org/officeDocument/2006/relationships/image" Target="../media/image330.png"/><Relationship Id="rId18" Type="http://schemas.openxmlformats.org/officeDocument/2006/relationships/image" Target="../media/image335.png"/><Relationship Id="rId26" Type="http://schemas.openxmlformats.org/officeDocument/2006/relationships/image" Target="../media/image343.jpg"/><Relationship Id="rId3" Type="http://schemas.openxmlformats.org/officeDocument/2006/relationships/image" Target="../media/image321.jpg"/><Relationship Id="rId21" Type="http://schemas.openxmlformats.org/officeDocument/2006/relationships/image" Target="../media/image338.png"/><Relationship Id="rId7" Type="http://schemas.openxmlformats.org/officeDocument/2006/relationships/image" Target="../media/image287.png"/><Relationship Id="rId12" Type="http://schemas.openxmlformats.org/officeDocument/2006/relationships/image" Target="../media/image329.jpg"/><Relationship Id="rId17" Type="http://schemas.openxmlformats.org/officeDocument/2006/relationships/image" Target="../media/image334.png"/><Relationship Id="rId25" Type="http://schemas.openxmlformats.org/officeDocument/2006/relationships/image" Target="../media/image342.jpg"/><Relationship Id="rId2" Type="http://schemas.openxmlformats.org/officeDocument/2006/relationships/image" Target="../media/image3.png"/><Relationship Id="rId16" Type="http://schemas.openxmlformats.org/officeDocument/2006/relationships/image" Target="../media/image333.png"/><Relationship Id="rId20" Type="http://schemas.openxmlformats.org/officeDocument/2006/relationships/image" Target="../media/image337.png"/><Relationship Id="rId29" Type="http://schemas.openxmlformats.org/officeDocument/2006/relationships/image" Target="../media/image317.png"/><Relationship Id="rId1" Type="http://schemas.openxmlformats.org/officeDocument/2006/relationships/slideLayout" Target="../slideLayouts/slideLayout2.xml"/><Relationship Id="rId6" Type="http://schemas.openxmlformats.org/officeDocument/2006/relationships/image" Target="../media/image324.jpg"/><Relationship Id="rId11" Type="http://schemas.openxmlformats.org/officeDocument/2006/relationships/image" Target="../media/image328.png"/><Relationship Id="rId24" Type="http://schemas.openxmlformats.org/officeDocument/2006/relationships/image" Target="../media/image341.jpg"/><Relationship Id="rId5" Type="http://schemas.openxmlformats.org/officeDocument/2006/relationships/image" Target="../media/image323.jpg"/><Relationship Id="rId15" Type="http://schemas.openxmlformats.org/officeDocument/2006/relationships/image" Target="../media/image332.png"/><Relationship Id="rId23" Type="http://schemas.openxmlformats.org/officeDocument/2006/relationships/image" Target="../media/image340.jpg"/><Relationship Id="rId28" Type="http://schemas.openxmlformats.org/officeDocument/2006/relationships/image" Target="../media/image316.png"/><Relationship Id="rId10" Type="http://schemas.openxmlformats.org/officeDocument/2006/relationships/image" Target="../media/image327.jpg"/><Relationship Id="rId19" Type="http://schemas.openxmlformats.org/officeDocument/2006/relationships/image" Target="../media/image336.png"/><Relationship Id="rId4" Type="http://schemas.openxmlformats.org/officeDocument/2006/relationships/image" Target="../media/image322.jpg"/><Relationship Id="rId9" Type="http://schemas.openxmlformats.org/officeDocument/2006/relationships/image" Target="../media/image326.png"/><Relationship Id="rId14" Type="http://schemas.openxmlformats.org/officeDocument/2006/relationships/image" Target="../media/image331.png"/><Relationship Id="rId22" Type="http://schemas.openxmlformats.org/officeDocument/2006/relationships/image" Target="../media/image339.jpg"/><Relationship Id="rId27" Type="http://schemas.openxmlformats.org/officeDocument/2006/relationships/image" Target="../media/image318.png"/><Relationship Id="rId30" Type="http://schemas.openxmlformats.org/officeDocument/2006/relationships/image" Target="../media/image319.jpg"/></Relationships>
</file>

<file path=ppt/slides/_rels/slide29.xml.rels><?xml version="1.0" encoding="UTF-8" standalone="yes"?>
<Relationships xmlns="http://schemas.openxmlformats.org/package/2006/relationships"><Relationship Id="rId8" Type="http://schemas.openxmlformats.org/officeDocument/2006/relationships/image" Target="../media/image349.png"/><Relationship Id="rId3" Type="http://schemas.openxmlformats.org/officeDocument/2006/relationships/image" Target="../media/image344.png"/><Relationship Id="rId7" Type="http://schemas.openxmlformats.org/officeDocument/2006/relationships/image" Target="../media/image34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47.png"/><Relationship Id="rId11" Type="http://schemas.openxmlformats.org/officeDocument/2006/relationships/image" Target="../media/image320.jpg"/><Relationship Id="rId5" Type="http://schemas.openxmlformats.org/officeDocument/2006/relationships/image" Target="../media/image346.png"/><Relationship Id="rId10" Type="http://schemas.openxmlformats.org/officeDocument/2006/relationships/hyperlink" Target="https://www.nature.com/articles/nature25476" TargetMode="External"/><Relationship Id="rId4" Type="http://schemas.openxmlformats.org/officeDocument/2006/relationships/image" Target="../media/image345.png"/><Relationship Id="rId9" Type="http://schemas.openxmlformats.org/officeDocument/2006/relationships/image" Target="../media/image35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8" Type="http://schemas.openxmlformats.org/officeDocument/2006/relationships/image" Target="../media/image356.png"/><Relationship Id="rId3" Type="http://schemas.openxmlformats.org/officeDocument/2006/relationships/image" Target="../media/image3.png"/><Relationship Id="rId7" Type="http://schemas.openxmlformats.org/officeDocument/2006/relationships/image" Target="../media/image355.png"/><Relationship Id="rId2" Type="http://schemas.openxmlformats.org/officeDocument/2006/relationships/image" Target="../media/image351.jpg"/><Relationship Id="rId1" Type="http://schemas.openxmlformats.org/officeDocument/2006/relationships/slideLayout" Target="../slideLayouts/slideLayout5.xml"/><Relationship Id="rId6" Type="http://schemas.openxmlformats.org/officeDocument/2006/relationships/image" Target="../media/image354.png"/><Relationship Id="rId5" Type="http://schemas.openxmlformats.org/officeDocument/2006/relationships/image" Target="../media/image353.png"/><Relationship Id="rId10" Type="http://schemas.openxmlformats.org/officeDocument/2006/relationships/image" Target="../media/image358.png"/><Relationship Id="rId4" Type="http://schemas.openxmlformats.org/officeDocument/2006/relationships/image" Target="../media/image352.png"/><Relationship Id="rId9" Type="http://schemas.openxmlformats.org/officeDocument/2006/relationships/image" Target="../media/image357.png"/></Relationships>
</file>

<file path=ppt/slides/_rels/slide31.xml.rels><?xml version="1.0" encoding="UTF-8" standalone="yes"?>
<Relationships xmlns="http://schemas.openxmlformats.org/package/2006/relationships"><Relationship Id="rId13" Type="http://schemas.openxmlformats.org/officeDocument/2006/relationships/image" Target="../media/image369.png"/><Relationship Id="rId18" Type="http://schemas.openxmlformats.org/officeDocument/2006/relationships/image" Target="../media/image374.png"/><Relationship Id="rId26" Type="http://schemas.openxmlformats.org/officeDocument/2006/relationships/image" Target="../media/image382.png"/><Relationship Id="rId3" Type="http://schemas.openxmlformats.org/officeDocument/2006/relationships/image" Target="../media/image360.jpg"/><Relationship Id="rId21" Type="http://schemas.openxmlformats.org/officeDocument/2006/relationships/image" Target="../media/image377.png"/><Relationship Id="rId34" Type="http://schemas.openxmlformats.org/officeDocument/2006/relationships/image" Target="../media/image390.png"/><Relationship Id="rId7" Type="http://schemas.openxmlformats.org/officeDocument/2006/relationships/image" Target="../media/image363.png"/><Relationship Id="rId12" Type="http://schemas.openxmlformats.org/officeDocument/2006/relationships/image" Target="../media/image368.png"/><Relationship Id="rId17" Type="http://schemas.openxmlformats.org/officeDocument/2006/relationships/image" Target="../media/image373.png"/><Relationship Id="rId25" Type="http://schemas.openxmlformats.org/officeDocument/2006/relationships/image" Target="../media/image381.png"/><Relationship Id="rId33" Type="http://schemas.openxmlformats.org/officeDocument/2006/relationships/image" Target="../media/image389.png"/><Relationship Id="rId2" Type="http://schemas.openxmlformats.org/officeDocument/2006/relationships/image" Target="../media/image359.jpg"/><Relationship Id="rId16" Type="http://schemas.openxmlformats.org/officeDocument/2006/relationships/image" Target="../media/image372.png"/><Relationship Id="rId20" Type="http://schemas.openxmlformats.org/officeDocument/2006/relationships/image" Target="../media/image376.png"/><Relationship Id="rId29" Type="http://schemas.openxmlformats.org/officeDocument/2006/relationships/image" Target="../media/image385.png"/><Relationship Id="rId1" Type="http://schemas.openxmlformats.org/officeDocument/2006/relationships/slideLayout" Target="../slideLayouts/slideLayout2.xml"/><Relationship Id="rId6" Type="http://schemas.openxmlformats.org/officeDocument/2006/relationships/image" Target="../media/image362.jpg"/><Relationship Id="rId11" Type="http://schemas.openxmlformats.org/officeDocument/2006/relationships/image" Target="../media/image367.png"/><Relationship Id="rId24" Type="http://schemas.openxmlformats.org/officeDocument/2006/relationships/image" Target="../media/image380.png"/><Relationship Id="rId32" Type="http://schemas.openxmlformats.org/officeDocument/2006/relationships/image" Target="../media/image388.jpg"/><Relationship Id="rId5" Type="http://schemas.openxmlformats.org/officeDocument/2006/relationships/image" Target="../media/image361.png"/><Relationship Id="rId15" Type="http://schemas.openxmlformats.org/officeDocument/2006/relationships/image" Target="../media/image371.png"/><Relationship Id="rId23" Type="http://schemas.openxmlformats.org/officeDocument/2006/relationships/image" Target="../media/image379.png"/><Relationship Id="rId28" Type="http://schemas.openxmlformats.org/officeDocument/2006/relationships/image" Target="../media/image384.png"/><Relationship Id="rId10" Type="http://schemas.openxmlformats.org/officeDocument/2006/relationships/image" Target="../media/image366.png"/><Relationship Id="rId19" Type="http://schemas.openxmlformats.org/officeDocument/2006/relationships/image" Target="../media/image375.png"/><Relationship Id="rId31" Type="http://schemas.openxmlformats.org/officeDocument/2006/relationships/image" Target="../media/image387.png"/><Relationship Id="rId4" Type="http://schemas.openxmlformats.org/officeDocument/2006/relationships/image" Target="../media/image3.png"/><Relationship Id="rId9" Type="http://schemas.openxmlformats.org/officeDocument/2006/relationships/image" Target="../media/image365.png"/><Relationship Id="rId14" Type="http://schemas.openxmlformats.org/officeDocument/2006/relationships/image" Target="../media/image370.png"/><Relationship Id="rId22" Type="http://schemas.openxmlformats.org/officeDocument/2006/relationships/image" Target="../media/image378.png"/><Relationship Id="rId27" Type="http://schemas.openxmlformats.org/officeDocument/2006/relationships/image" Target="../media/image383.png"/><Relationship Id="rId30" Type="http://schemas.openxmlformats.org/officeDocument/2006/relationships/image" Target="../media/image386.jpg"/><Relationship Id="rId8" Type="http://schemas.openxmlformats.org/officeDocument/2006/relationships/image" Target="../media/image364.png"/></Relationships>
</file>

<file path=ppt/slides/_rels/slide32.xml.rels><?xml version="1.0" encoding="UTF-8" standalone="yes"?>
<Relationships xmlns="http://schemas.openxmlformats.org/package/2006/relationships"><Relationship Id="rId8" Type="http://schemas.openxmlformats.org/officeDocument/2006/relationships/image" Target="../media/image395.jpg"/><Relationship Id="rId3" Type="http://schemas.openxmlformats.org/officeDocument/2006/relationships/image" Target="../media/image3.png"/><Relationship Id="rId7" Type="http://schemas.openxmlformats.org/officeDocument/2006/relationships/hyperlink" Target="http://www.maff.go.jp/j/pr/aff/1606/spe1_01.html" TargetMode="External"/><Relationship Id="rId2" Type="http://schemas.openxmlformats.org/officeDocument/2006/relationships/image" Target="../media/image391.jpg"/><Relationship Id="rId1" Type="http://schemas.openxmlformats.org/officeDocument/2006/relationships/slideLayout" Target="../slideLayouts/slideLayout2.xml"/><Relationship Id="rId6" Type="http://schemas.openxmlformats.org/officeDocument/2006/relationships/image" Target="../media/image394.png"/><Relationship Id="rId5" Type="http://schemas.openxmlformats.org/officeDocument/2006/relationships/image" Target="../media/image393.jpg"/><Relationship Id="rId4" Type="http://schemas.openxmlformats.org/officeDocument/2006/relationships/image" Target="../media/image392.jpg"/></Relationships>
</file>

<file path=ppt/slides/_rels/slide33.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image" Target="../media/image398.jpg"/><Relationship Id="rId4" Type="http://schemas.openxmlformats.org/officeDocument/2006/relationships/image" Target="../media/image397.jpg"/></Relationships>
</file>

<file path=ppt/slides/_rels/slide34.xml.rels><?xml version="1.0" encoding="UTF-8" standalone="yes"?>
<Relationships xmlns="http://schemas.openxmlformats.org/package/2006/relationships"><Relationship Id="rId8" Type="http://schemas.openxmlformats.org/officeDocument/2006/relationships/hyperlink" Target="https://www.greenqueen.com.hk/singapores-turtletree-labs-debut-lab-grown-breast-milk-in-2021/" TargetMode="External"/><Relationship Id="rId3" Type="http://schemas.openxmlformats.org/officeDocument/2006/relationships/image" Target="../media/image400.jpg"/><Relationship Id="rId7" Type="http://schemas.openxmlformats.org/officeDocument/2006/relationships/image" Target="../media/image402.jp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hyperlink" Target="https://microbewiki.kenyon.edu/index.php/Deinococcus_radiodurans_NEU2011" TargetMode="External"/><Relationship Id="rId11" Type="http://schemas.openxmlformats.org/officeDocument/2006/relationships/image" Target="../media/image405.jpg"/><Relationship Id="rId5" Type="http://schemas.openxmlformats.org/officeDocument/2006/relationships/image" Target="../media/image401.jpg"/><Relationship Id="rId10" Type="http://schemas.openxmlformats.org/officeDocument/2006/relationships/image" Target="../media/image404.png"/><Relationship Id="rId4" Type="http://schemas.openxmlformats.org/officeDocument/2006/relationships/hyperlink" Target="http://www.biomilq.com/science" TargetMode="External"/><Relationship Id="rId9" Type="http://schemas.openxmlformats.org/officeDocument/2006/relationships/image" Target="../media/image403.png"/></Relationships>
</file>

<file path=ppt/slides/_rels/slide35.xml.rels><?xml version="1.0" encoding="UTF-8" standalone="yes"?>
<Relationships xmlns="http://schemas.openxmlformats.org/package/2006/relationships"><Relationship Id="rId8" Type="http://schemas.openxmlformats.org/officeDocument/2006/relationships/image" Target="../media/image411.jpg"/><Relationship Id="rId3" Type="http://schemas.openxmlformats.org/officeDocument/2006/relationships/image" Target="../media/image406.png"/><Relationship Id="rId7" Type="http://schemas.openxmlformats.org/officeDocument/2006/relationships/image" Target="../media/image410.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09.jpg"/><Relationship Id="rId5" Type="http://schemas.openxmlformats.org/officeDocument/2006/relationships/image" Target="../media/image408.png"/><Relationship Id="rId4" Type="http://schemas.openxmlformats.org/officeDocument/2006/relationships/image" Target="../media/image407.png"/><Relationship Id="rId9" Type="http://schemas.openxmlformats.org/officeDocument/2006/relationships/image" Target="../media/image412.jpg"/></Relationships>
</file>

<file path=ppt/slides/_rels/slide36.xml.rels><?xml version="1.0" encoding="UTF-8" standalone="yes"?>
<Relationships xmlns="http://schemas.openxmlformats.org/package/2006/relationships"><Relationship Id="rId8" Type="http://schemas.openxmlformats.org/officeDocument/2006/relationships/image" Target="../media/image418.png"/><Relationship Id="rId13" Type="http://schemas.openxmlformats.org/officeDocument/2006/relationships/image" Target="../media/image423.png"/><Relationship Id="rId18" Type="http://schemas.openxmlformats.org/officeDocument/2006/relationships/image" Target="../media/image428.png"/><Relationship Id="rId3" Type="http://schemas.openxmlformats.org/officeDocument/2006/relationships/image" Target="../media/image414.jpg"/><Relationship Id="rId7" Type="http://schemas.openxmlformats.org/officeDocument/2006/relationships/image" Target="../media/image417.png"/><Relationship Id="rId12" Type="http://schemas.openxmlformats.org/officeDocument/2006/relationships/image" Target="../media/image422.png"/><Relationship Id="rId17" Type="http://schemas.openxmlformats.org/officeDocument/2006/relationships/image" Target="../media/image427.png"/><Relationship Id="rId2" Type="http://schemas.openxmlformats.org/officeDocument/2006/relationships/image" Target="../media/image413.jpg"/><Relationship Id="rId16" Type="http://schemas.openxmlformats.org/officeDocument/2006/relationships/image" Target="../media/image426.png"/><Relationship Id="rId20" Type="http://schemas.openxmlformats.org/officeDocument/2006/relationships/image" Target="../media/image429.jpg"/><Relationship Id="rId1" Type="http://schemas.openxmlformats.org/officeDocument/2006/relationships/slideLayout" Target="../slideLayouts/slideLayout5.xml"/><Relationship Id="rId6" Type="http://schemas.openxmlformats.org/officeDocument/2006/relationships/image" Target="../media/image416.png"/><Relationship Id="rId11" Type="http://schemas.openxmlformats.org/officeDocument/2006/relationships/image" Target="../media/image421.png"/><Relationship Id="rId5" Type="http://schemas.openxmlformats.org/officeDocument/2006/relationships/image" Target="../media/image415.png"/><Relationship Id="rId15" Type="http://schemas.openxmlformats.org/officeDocument/2006/relationships/image" Target="../media/image425.png"/><Relationship Id="rId10" Type="http://schemas.openxmlformats.org/officeDocument/2006/relationships/image" Target="../media/image420.png"/><Relationship Id="rId19"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419.png"/><Relationship Id="rId14" Type="http://schemas.openxmlformats.org/officeDocument/2006/relationships/image" Target="../media/image424.png"/></Relationships>
</file>

<file path=ppt/slides/_rels/slide37.xml.rels><?xml version="1.0" encoding="UTF-8" standalone="yes"?>
<Relationships xmlns="http://schemas.openxmlformats.org/package/2006/relationships"><Relationship Id="rId13" Type="http://schemas.openxmlformats.org/officeDocument/2006/relationships/image" Target="../media/image441.png"/><Relationship Id="rId18" Type="http://schemas.openxmlformats.org/officeDocument/2006/relationships/image" Target="../media/image446.jpg"/><Relationship Id="rId26" Type="http://schemas.openxmlformats.org/officeDocument/2006/relationships/image" Target="../media/image454.jpg"/><Relationship Id="rId3" Type="http://schemas.openxmlformats.org/officeDocument/2006/relationships/image" Target="../media/image431.jpg"/><Relationship Id="rId21" Type="http://schemas.openxmlformats.org/officeDocument/2006/relationships/image" Target="../media/image449.png"/><Relationship Id="rId7" Type="http://schemas.openxmlformats.org/officeDocument/2006/relationships/image" Target="../media/image435.png"/><Relationship Id="rId12" Type="http://schemas.openxmlformats.org/officeDocument/2006/relationships/image" Target="../media/image440.png"/><Relationship Id="rId17" Type="http://schemas.openxmlformats.org/officeDocument/2006/relationships/image" Target="../media/image445.jpg"/><Relationship Id="rId25" Type="http://schemas.openxmlformats.org/officeDocument/2006/relationships/image" Target="../media/image453.jpg"/><Relationship Id="rId33" Type="http://schemas.openxmlformats.org/officeDocument/2006/relationships/image" Target="../media/image413.jpg"/><Relationship Id="rId2" Type="http://schemas.openxmlformats.org/officeDocument/2006/relationships/image" Target="../media/image430.png"/><Relationship Id="rId16" Type="http://schemas.openxmlformats.org/officeDocument/2006/relationships/image" Target="../media/image444.jpg"/><Relationship Id="rId20" Type="http://schemas.openxmlformats.org/officeDocument/2006/relationships/image" Target="../media/image448.png"/><Relationship Id="rId29" Type="http://schemas.openxmlformats.org/officeDocument/2006/relationships/image" Target="../media/image457.jpg"/><Relationship Id="rId1" Type="http://schemas.openxmlformats.org/officeDocument/2006/relationships/slideLayout" Target="../slideLayouts/slideLayout2.xml"/><Relationship Id="rId6" Type="http://schemas.openxmlformats.org/officeDocument/2006/relationships/image" Target="../media/image434.png"/><Relationship Id="rId11" Type="http://schemas.openxmlformats.org/officeDocument/2006/relationships/image" Target="../media/image439.png"/><Relationship Id="rId24" Type="http://schemas.openxmlformats.org/officeDocument/2006/relationships/image" Target="../media/image452.jpg"/><Relationship Id="rId32" Type="http://schemas.openxmlformats.org/officeDocument/2006/relationships/image" Target="../media/image460.png"/><Relationship Id="rId5" Type="http://schemas.openxmlformats.org/officeDocument/2006/relationships/image" Target="../media/image433.png"/><Relationship Id="rId15" Type="http://schemas.openxmlformats.org/officeDocument/2006/relationships/image" Target="../media/image443.png"/><Relationship Id="rId23" Type="http://schemas.openxmlformats.org/officeDocument/2006/relationships/image" Target="../media/image451.jpg"/><Relationship Id="rId28" Type="http://schemas.openxmlformats.org/officeDocument/2006/relationships/image" Target="../media/image456.jpg"/><Relationship Id="rId10" Type="http://schemas.openxmlformats.org/officeDocument/2006/relationships/image" Target="../media/image438.png"/><Relationship Id="rId19" Type="http://schemas.openxmlformats.org/officeDocument/2006/relationships/image" Target="../media/image447.jpg"/><Relationship Id="rId31" Type="http://schemas.openxmlformats.org/officeDocument/2006/relationships/image" Target="../media/image459.png"/><Relationship Id="rId4" Type="http://schemas.openxmlformats.org/officeDocument/2006/relationships/image" Target="../media/image432.png"/><Relationship Id="rId9" Type="http://schemas.openxmlformats.org/officeDocument/2006/relationships/image" Target="../media/image437.png"/><Relationship Id="rId14" Type="http://schemas.openxmlformats.org/officeDocument/2006/relationships/image" Target="../media/image442.png"/><Relationship Id="rId22" Type="http://schemas.openxmlformats.org/officeDocument/2006/relationships/image" Target="../media/image450.png"/><Relationship Id="rId27" Type="http://schemas.openxmlformats.org/officeDocument/2006/relationships/image" Target="../media/image455.jpg"/><Relationship Id="rId30" Type="http://schemas.openxmlformats.org/officeDocument/2006/relationships/image" Target="../media/image458.jpg"/><Relationship Id="rId8" Type="http://schemas.openxmlformats.org/officeDocument/2006/relationships/image" Target="../media/image436.png"/></Relationships>
</file>

<file path=ppt/slides/_rels/slide38.xml.rels><?xml version="1.0" encoding="UTF-8" standalone="yes"?>
<Relationships xmlns="http://schemas.openxmlformats.org/package/2006/relationships"><Relationship Id="rId8" Type="http://schemas.openxmlformats.org/officeDocument/2006/relationships/image" Target="../media/image466.jpg"/><Relationship Id="rId3" Type="http://schemas.openxmlformats.org/officeDocument/2006/relationships/image" Target="../media/image462.png"/><Relationship Id="rId7" Type="http://schemas.openxmlformats.org/officeDocument/2006/relationships/image" Target="../media/image465.jpg"/><Relationship Id="rId2" Type="http://schemas.openxmlformats.org/officeDocument/2006/relationships/image" Target="../media/image461.jpg"/><Relationship Id="rId1" Type="http://schemas.openxmlformats.org/officeDocument/2006/relationships/slideLayout" Target="../slideLayouts/slideLayout2.xml"/><Relationship Id="rId6" Type="http://schemas.openxmlformats.org/officeDocument/2006/relationships/image" Target="../media/image464.png"/><Relationship Id="rId5" Type="http://schemas.openxmlformats.org/officeDocument/2006/relationships/image" Target="../media/image413.jpg"/><Relationship Id="rId4" Type="http://schemas.openxmlformats.org/officeDocument/2006/relationships/image" Target="../media/image463.jpg"/></Relationships>
</file>

<file path=ppt/slides/_rels/slide39.xml.rels><?xml version="1.0" encoding="UTF-8" standalone="yes"?>
<Relationships xmlns="http://schemas.openxmlformats.org/package/2006/relationships"><Relationship Id="rId3" Type="http://schemas.openxmlformats.org/officeDocument/2006/relationships/image" Target="../media/image468.jpg"/><Relationship Id="rId7" Type="http://schemas.openxmlformats.org/officeDocument/2006/relationships/image" Target="../media/image471.png"/><Relationship Id="rId2" Type="http://schemas.openxmlformats.org/officeDocument/2006/relationships/image" Target="../media/image467.jpg"/><Relationship Id="rId1" Type="http://schemas.openxmlformats.org/officeDocument/2006/relationships/slideLayout" Target="../slideLayouts/slideLayout2.xml"/><Relationship Id="rId6" Type="http://schemas.openxmlformats.org/officeDocument/2006/relationships/hyperlink" Target="http://www.scmp.com/news/china/society/article/2142316/giant-indoor-farm-china-breeding-six-billion-cockroaches-year" TargetMode="External"/><Relationship Id="rId5" Type="http://schemas.openxmlformats.org/officeDocument/2006/relationships/image" Target="../media/image470.png"/><Relationship Id="rId4" Type="http://schemas.openxmlformats.org/officeDocument/2006/relationships/image" Target="../media/image469.jpg"/></Relationships>
</file>

<file path=ppt/slides/_rels/slide4.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9" Type="http://schemas.openxmlformats.org/officeDocument/2006/relationships/image" Target="../media/image45.png"/><Relationship Id="rId21" Type="http://schemas.openxmlformats.org/officeDocument/2006/relationships/image" Target="../media/image27.png"/><Relationship Id="rId34" Type="http://schemas.openxmlformats.org/officeDocument/2006/relationships/image" Target="../media/image40.png"/><Relationship Id="rId42" Type="http://schemas.openxmlformats.org/officeDocument/2006/relationships/image" Target="../media/image48.png"/><Relationship Id="rId47" Type="http://schemas.openxmlformats.org/officeDocument/2006/relationships/image" Target="../media/image53.png"/><Relationship Id="rId50" Type="http://schemas.openxmlformats.org/officeDocument/2006/relationships/image" Target="../media/image56.png"/><Relationship Id="rId7"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22.png"/><Relationship Id="rId29" Type="http://schemas.openxmlformats.org/officeDocument/2006/relationships/image" Target="../media/image35.png"/><Relationship Id="rId11" Type="http://schemas.openxmlformats.org/officeDocument/2006/relationships/image" Target="../media/image17.png"/><Relationship Id="rId24" Type="http://schemas.openxmlformats.org/officeDocument/2006/relationships/image" Target="../media/image30.png"/><Relationship Id="rId32" Type="http://schemas.openxmlformats.org/officeDocument/2006/relationships/image" Target="../media/image38.png"/><Relationship Id="rId37" Type="http://schemas.openxmlformats.org/officeDocument/2006/relationships/image" Target="../media/image43.png"/><Relationship Id="rId40" Type="http://schemas.openxmlformats.org/officeDocument/2006/relationships/image" Target="../media/image46.png"/><Relationship Id="rId45" Type="http://schemas.openxmlformats.org/officeDocument/2006/relationships/image" Target="../media/image51.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36" Type="http://schemas.openxmlformats.org/officeDocument/2006/relationships/image" Target="../media/image42.png"/><Relationship Id="rId49" Type="http://schemas.openxmlformats.org/officeDocument/2006/relationships/image" Target="../media/image55.png"/><Relationship Id="rId10" Type="http://schemas.openxmlformats.org/officeDocument/2006/relationships/image" Target="../media/image16.png"/><Relationship Id="rId19" Type="http://schemas.openxmlformats.org/officeDocument/2006/relationships/image" Target="../media/image25.png"/><Relationship Id="rId31" Type="http://schemas.openxmlformats.org/officeDocument/2006/relationships/image" Target="../media/image37.png"/><Relationship Id="rId44" Type="http://schemas.openxmlformats.org/officeDocument/2006/relationships/image" Target="../media/image50.png"/><Relationship Id="rId52" Type="http://schemas.openxmlformats.org/officeDocument/2006/relationships/image" Target="../media/image58.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41.png"/><Relationship Id="rId43" Type="http://schemas.openxmlformats.org/officeDocument/2006/relationships/image" Target="../media/image49.png"/><Relationship Id="rId48" Type="http://schemas.openxmlformats.org/officeDocument/2006/relationships/image" Target="../media/image54.png"/><Relationship Id="rId8" Type="http://schemas.openxmlformats.org/officeDocument/2006/relationships/image" Target="../media/image14.png"/><Relationship Id="rId51" Type="http://schemas.openxmlformats.org/officeDocument/2006/relationships/image" Target="../media/image57.png"/><Relationship Id="rId3" Type="http://schemas.openxmlformats.org/officeDocument/2006/relationships/image" Target="../media/image9.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png"/><Relationship Id="rId38" Type="http://schemas.openxmlformats.org/officeDocument/2006/relationships/image" Target="../media/image44.png"/><Relationship Id="rId46" Type="http://schemas.openxmlformats.org/officeDocument/2006/relationships/image" Target="../media/image52.png"/><Relationship Id="rId20" Type="http://schemas.openxmlformats.org/officeDocument/2006/relationships/image" Target="../media/image26.png"/><Relationship Id="rId41"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473.jpg"/><Relationship Id="rId2" Type="http://schemas.openxmlformats.org/officeDocument/2006/relationships/image" Target="../media/image472.jpg"/><Relationship Id="rId1" Type="http://schemas.openxmlformats.org/officeDocument/2006/relationships/slideLayout" Target="../slideLayouts/slideLayout5.xml"/><Relationship Id="rId6" Type="http://schemas.openxmlformats.org/officeDocument/2006/relationships/image" Target="../media/image476.png"/><Relationship Id="rId5" Type="http://schemas.openxmlformats.org/officeDocument/2006/relationships/image" Target="../media/image475.jpg"/><Relationship Id="rId4" Type="http://schemas.openxmlformats.org/officeDocument/2006/relationships/image" Target="../media/image474.jpg"/></Relationships>
</file>

<file path=ppt/slides/_rels/slide41.xml.rels><?xml version="1.0" encoding="UTF-8" standalone="yes"?>
<Relationships xmlns="http://schemas.openxmlformats.org/package/2006/relationships"><Relationship Id="rId2" Type="http://schemas.openxmlformats.org/officeDocument/2006/relationships/image" Target="../media/image47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84.png"/><Relationship Id="rId3" Type="http://schemas.openxmlformats.org/officeDocument/2006/relationships/image" Target="../media/image479.png"/><Relationship Id="rId7" Type="http://schemas.openxmlformats.org/officeDocument/2006/relationships/image" Target="../media/image483.png"/><Relationship Id="rId2" Type="http://schemas.openxmlformats.org/officeDocument/2006/relationships/image" Target="../media/image478.jpg"/><Relationship Id="rId1" Type="http://schemas.openxmlformats.org/officeDocument/2006/relationships/slideLayout" Target="../slideLayouts/slideLayout5.xml"/><Relationship Id="rId6" Type="http://schemas.openxmlformats.org/officeDocument/2006/relationships/image" Target="../media/image482.png"/><Relationship Id="rId5" Type="http://schemas.openxmlformats.org/officeDocument/2006/relationships/image" Target="../media/image481.png"/><Relationship Id="rId4" Type="http://schemas.openxmlformats.org/officeDocument/2006/relationships/image" Target="../media/image480.png"/></Relationships>
</file>

<file path=ppt/slides/_rels/slide43.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88.png"/><Relationship Id="rId18" Type="http://schemas.openxmlformats.org/officeDocument/2006/relationships/image" Target="../media/image493.png"/><Relationship Id="rId26" Type="http://schemas.openxmlformats.org/officeDocument/2006/relationships/image" Target="../media/image500.png"/><Relationship Id="rId3" Type="http://schemas.openxmlformats.org/officeDocument/2006/relationships/image" Target="../media/image485.png"/><Relationship Id="rId21" Type="http://schemas.openxmlformats.org/officeDocument/2006/relationships/hyperlink" Target="http://futurescreening.com/" TargetMode="External"/><Relationship Id="rId7" Type="http://schemas.openxmlformats.org/officeDocument/2006/relationships/image" Target="../media/image481.png"/><Relationship Id="rId12" Type="http://schemas.openxmlformats.org/officeDocument/2006/relationships/image" Target="../media/image487.png"/><Relationship Id="rId17" Type="http://schemas.openxmlformats.org/officeDocument/2006/relationships/image" Target="../media/image492.png"/><Relationship Id="rId25" Type="http://schemas.openxmlformats.org/officeDocument/2006/relationships/image" Target="../media/image499.png"/><Relationship Id="rId2" Type="http://schemas.openxmlformats.org/officeDocument/2006/relationships/hyperlink" Target="http://hidewo-house.com/illust/001.gif" TargetMode="External"/><Relationship Id="rId16" Type="http://schemas.openxmlformats.org/officeDocument/2006/relationships/image" Target="../media/image491.png"/><Relationship Id="rId20" Type="http://schemas.openxmlformats.org/officeDocument/2006/relationships/image" Target="../media/image495.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86.png"/><Relationship Id="rId24" Type="http://schemas.openxmlformats.org/officeDocument/2006/relationships/image" Target="../media/image498.png"/><Relationship Id="rId5" Type="http://schemas.openxmlformats.org/officeDocument/2006/relationships/image" Target="../media/image479.png"/><Relationship Id="rId15" Type="http://schemas.openxmlformats.org/officeDocument/2006/relationships/image" Target="../media/image490.png"/><Relationship Id="rId23" Type="http://schemas.openxmlformats.org/officeDocument/2006/relationships/image" Target="../media/image497.png"/><Relationship Id="rId10" Type="http://schemas.openxmlformats.org/officeDocument/2006/relationships/image" Target="../media/image484.png"/><Relationship Id="rId19" Type="http://schemas.openxmlformats.org/officeDocument/2006/relationships/image" Target="../media/image494.png"/><Relationship Id="rId4" Type="http://schemas.openxmlformats.org/officeDocument/2006/relationships/image" Target="../media/image478.jpg"/><Relationship Id="rId9" Type="http://schemas.openxmlformats.org/officeDocument/2006/relationships/image" Target="../media/image483.png"/><Relationship Id="rId14" Type="http://schemas.openxmlformats.org/officeDocument/2006/relationships/image" Target="../media/image489.png"/><Relationship Id="rId22" Type="http://schemas.openxmlformats.org/officeDocument/2006/relationships/image" Target="../media/image496.png"/><Relationship Id="rId27" Type="http://schemas.openxmlformats.org/officeDocument/2006/relationships/image" Target="../media/image501.png"/></Relationships>
</file>

<file path=ppt/slides/_rels/slide44.xml.rels><?xml version="1.0" encoding="UTF-8" standalone="yes"?>
<Relationships xmlns="http://schemas.openxmlformats.org/package/2006/relationships"><Relationship Id="rId13" Type="http://schemas.openxmlformats.org/officeDocument/2006/relationships/image" Target="../media/image513.png"/><Relationship Id="rId18" Type="http://schemas.openxmlformats.org/officeDocument/2006/relationships/image" Target="../media/image517.png"/><Relationship Id="rId26" Type="http://schemas.openxmlformats.org/officeDocument/2006/relationships/image" Target="../media/image525.png"/><Relationship Id="rId21" Type="http://schemas.openxmlformats.org/officeDocument/2006/relationships/image" Target="../media/image520.png"/><Relationship Id="rId34" Type="http://schemas.openxmlformats.org/officeDocument/2006/relationships/image" Target="../media/image533.jpg"/><Relationship Id="rId7" Type="http://schemas.openxmlformats.org/officeDocument/2006/relationships/image" Target="../media/image507.png"/><Relationship Id="rId12" Type="http://schemas.openxmlformats.org/officeDocument/2006/relationships/image" Target="../media/image512.jpg"/><Relationship Id="rId17" Type="http://schemas.openxmlformats.org/officeDocument/2006/relationships/image" Target="../media/image516.png"/><Relationship Id="rId25" Type="http://schemas.openxmlformats.org/officeDocument/2006/relationships/image" Target="../media/image524.png"/><Relationship Id="rId33" Type="http://schemas.openxmlformats.org/officeDocument/2006/relationships/image" Target="../media/image532.jpg"/><Relationship Id="rId2" Type="http://schemas.openxmlformats.org/officeDocument/2006/relationships/image" Target="../media/image502.jpg"/><Relationship Id="rId16" Type="http://schemas.openxmlformats.org/officeDocument/2006/relationships/image" Target="../media/image515.png"/><Relationship Id="rId20" Type="http://schemas.openxmlformats.org/officeDocument/2006/relationships/image" Target="../media/image519.png"/><Relationship Id="rId29" Type="http://schemas.openxmlformats.org/officeDocument/2006/relationships/image" Target="../media/image528.png"/><Relationship Id="rId1" Type="http://schemas.openxmlformats.org/officeDocument/2006/relationships/slideLayout" Target="../slideLayouts/slideLayout2.xml"/><Relationship Id="rId6" Type="http://schemas.openxmlformats.org/officeDocument/2006/relationships/image" Target="../media/image506.png"/><Relationship Id="rId11" Type="http://schemas.openxmlformats.org/officeDocument/2006/relationships/image" Target="../media/image511.jpg"/><Relationship Id="rId24" Type="http://schemas.openxmlformats.org/officeDocument/2006/relationships/image" Target="../media/image523.png"/><Relationship Id="rId32" Type="http://schemas.openxmlformats.org/officeDocument/2006/relationships/image" Target="../media/image531.png"/><Relationship Id="rId37" Type="http://schemas.openxmlformats.org/officeDocument/2006/relationships/image" Target="../media/image536.png"/><Relationship Id="rId5" Type="http://schemas.openxmlformats.org/officeDocument/2006/relationships/image" Target="../media/image505.png"/><Relationship Id="rId15" Type="http://schemas.openxmlformats.org/officeDocument/2006/relationships/image" Target="../media/image381.png"/><Relationship Id="rId23" Type="http://schemas.openxmlformats.org/officeDocument/2006/relationships/image" Target="../media/image522.png"/><Relationship Id="rId28" Type="http://schemas.openxmlformats.org/officeDocument/2006/relationships/image" Target="../media/image527.png"/><Relationship Id="rId36" Type="http://schemas.openxmlformats.org/officeDocument/2006/relationships/image" Target="../media/image535.jpg"/><Relationship Id="rId10" Type="http://schemas.openxmlformats.org/officeDocument/2006/relationships/image" Target="../media/image510.jpg"/><Relationship Id="rId19" Type="http://schemas.openxmlformats.org/officeDocument/2006/relationships/image" Target="../media/image518.png"/><Relationship Id="rId31" Type="http://schemas.openxmlformats.org/officeDocument/2006/relationships/image" Target="../media/image530.png"/><Relationship Id="rId4" Type="http://schemas.openxmlformats.org/officeDocument/2006/relationships/image" Target="../media/image504.png"/><Relationship Id="rId9" Type="http://schemas.openxmlformats.org/officeDocument/2006/relationships/image" Target="../media/image509.jpg"/><Relationship Id="rId14" Type="http://schemas.openxmlformats.org/officeDocument/2006/relationships/image" Target="../media/image514.png"/><Relationship Id="rId22" Type="http://schemas.openxmlformats.org/officeDocument/2006/relationships/image" Target="../media/image521.png"/><Relationship Id="rId27" Type="http://schemas.openxmlformats.org/officeDocument/2006/relationships/image" Target="../media/image526.png"/><Relationship Id="rId30" Type="http://schemas.openxmlformats.org/officeDocument/2006/relationships/image" Target="../media/image529.png"/><Relationship Id="rId35" Type="http://schemas.openxmlformats.org/officeDocument/2006/relationships/image" Target="../media/image534.jpg"/><Relationship Id="rId8" Type="http://schemas.openxmlformats.org/officeDocument/2006/relationships/image" Target="../media/image508.jpg"/><Relationship Id="rId3" Type="http://schemas.openxmlformats.org/officeDocument/2006/relationships/image" Target="../media/image50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7.jpg"/><Relationship Id="rId1" Type="http://schemas.openxmlformats.org/officeDocument/2006/relationships/slideLayout" Target="../slideLayouts/slideLayout2.xml"/><Relationship Id="rId4" Type="http://schemas.openxmlformats.org/officeDocument/2006/relationships/image" Target="../media/image538.png"/></Relationships>
</file>

<file path=ppt/slides/_rels/slide46.xml.rels><?xml version="1.0" encoding="UTF-8" standalone="yes"?>
<Relationships xmlns="http://schemas.openxmlformats.org/package/2006/relationships"><Relationship Id="rId8" Type="http://schemas.openxmlformats.org/officeDocument/2006/relationships/image" Target="../media/image484.png"/><Relationship Id="rId3" Type="http://schemas.openxmlformats.org/officeDocument/2006/relationships/image" Target="../media/image479.png"/><Relationship Id="rId7" Type="http://schemas.openxmlformats.org/officeDocument/2006/relationships/image" Target="../media/image483.png"/><Relationship Id="rId2" Type="http://schemas.openxmlformats.org/officeDocument/2006/relationships/image" Target="../media/image478.jpg"/><Relationship Id="rId1" Type="http://schemas.openxmlformats.org/officeDocument/2006/relationships/slideLayout" Target="../slideLayouts/slideLayout4.xml"/><Relationship Id="rId6" Type="http://schemas.openxmlformats.org/officeDocument/2006/relationships/image" Target="../media/image482.png"/><Relationship Id="rId5" Type="http://schemas.openxmlformats.org/officeDocument/2006/relationships/image" Target="../media/image481.png"/><Relationship Id="rId4" Type="http://schemas.openxmlformats.org/officeDocument/2006/relationships/image" Target="../media/image480.png"/></Relationships>
</file>

<file path=ppt/slides/_rels/slide47.xml.rels><?xml version="1.0" encoding="UTF-8" standalone="yes"?>
<Relationships xmlns="http://schemas.openxmlformats.org/package/2006/relationships"><Relationship Id="rId8" Type="http://schemas.openxmlformats.org/officeDocument/2006/relationships/image" Target="../media/image544.jpg"/><Relationship Id="rId3" Type="http://schemas.openxmlformats.org/officeDocument/2006/relationships/image" Target="../media/image539.jpg"/><Relationship Id="rId7" Type="http://schemas.openxmlformats.org/officeDocument/2006/relationships/image" Target="../media/image543.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42.png"/><Relationship Id="rId5" Type="http://schemas.openxmlformats.org/officeDocument/2006/relationships/image" Target="../media/image541.jpg"/><Relationship Id="rId10" Type="http://schemas.openxmlformats.org/officeDocument/2006/relationships/image" Target="../media/image546.png"/><Relationship Id="rId4" Type="http://schemas.openxmlformats.org/officeDocument/2006/relationships/image" Target="../media/image540.jpg"/><Relationship Id="rId9" Type="http://schemas.openxmlformats.org/officeDocument/2006/relationships/image" Target="../media/image545.jpg"/></Relationships>
</file>

<file path=ppt/slides/_rels/slide48.xml.rels><?xml version="1.0" encoding="UTF-8" standalone="yes"?>
<Relationships xmlns="http://schemas.openxmlformats.org/package/2006/relationships"><Relationship Id="rId8" Type="http://schemas.openxmlformats.org/officeDocument/2006/relationships/image" Target="../media/image251.jpg"/><Relationship Id="rId13" Type="http://schemas.openxmlformats.org/officeDocument/2006/relationships/image" Target="../media/image483.png"/><Relationship Id="rId3" Type="http://schemas.openxmlformats.org/officeDocument/2006/relationships/image" Target="../media/image548.jpg"/><Relationship Id="rId7" Type="http://schemas.openxmlformats.org/officeDocument/2006/relationships/image" Target="../media/image552.png"/><Relationship Id="rId12" Type="http://schemas.openxmlformats.org/officeDocument/2006/relationships/image" Target="../media/image482.png"/><Relationship Id="rId17" Type="http://schemas.openxmlformats.org/officeDocument/2006/relationships/image" Target="../media/image555.png"/><Relationship Id="rId2" Type="http://schemas.openxmlformats.org/officeDocument/2006/relationships/image" Target="../media/image547.jpg"/><Relationship Id="rId16" Type="http://schemas.openxmlformats.org/officeDocument/2006/relationships/image" Target="../media/image554.png"/><Relationship Id="rId1" Type="http://schemas.openxmlformats.org/officeDocument/2006/relationships/slideLayout" Target="../slideLayouts/slideLayout4.xml"/><Relationship Id="rId6" Type="http://schemas.openxmlformats.org/officeDocument/2006/relationships/image" Target="../media/image551.jpg"/><Relationship Id="rId11" Type="http://schemas.openxmlformats.org/officeDocument/2006/relationships/image" Target="../media/image481.png"/><Relationship Id="rId5" Type="http://schemas.openxmlformats.org/officeDocument/2006/relationships/image" Target="../media/image550.png"/><Relationship Id="rId15" Type="http://schemas.openxmlformats.org/officeDocument/2006/relationships/image" Target="../media/image553.png"/><Relationship Id="rId10" Type="http://schemas.openxmlformats.org/officeDocument/2006/relationships/image" Target="../media/image480.png"/><Relationship Id="rId4" Type="http://schemas.openxmlformats.org/officeDocument/2006/relationships/image" Target="../media/image549.jpg"/><Relationship Id="rId9" Type="http://schemas.openxmlformats.org/officeDocument/2006/relationships/image" Target="../media/image479.png"/><Relationship Id="rId14" Type="http://schemas.openxmlformats.org/officeDocument/2006/relationships/image" Target="../media/image484.png"/></Relationships>
</file>

<file path=ppt/slides/_rels/slide5.xml.rels><?xml version="1.0" encoding="UTF-8" standalone="yes"?>
<Relationships xmlns="http://schemas.openxmlformats.org/package/2006/relationships"><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9" Type="http://schemas.openxmlformats.org/officeDocument/2006/relationships/image" Target="../media/image90.png"/><Relationship Id="rId21" Type="http://schemas.openxmlformats.org/officeDocument/2006/relationships/image" Target="../media/image72.png"/><Relationship Id="rId34" Type="http://schemas.openxmlformats.org/officeDocument/2006/relationships/image" Target="../media/image85.png"/><Relationship Id="rId42" Type="http://schemas.openxmlformats.org/officeDocument/2006/relationships/image" Target="../media/image93.png"/><Relationship Id="rId47" Type="http://schemas.openxmlformats.org/officeDocument/2006/relationships/image" Target="../media/image98.png"/><Relationship Id="rId50" Type="http://schemas.openxmlformats.org/officeDocument/2006/relationships/image" Target="../media/image101.png"/><Relationship Id="rId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67.png"/><Relationship Id="rId29" Type="http://schemas.openxmlformats.org/officeDocument/2006/relationships/image" Target="../media/image80.png"/><Relationship Id="rId11" Type="http://schemas.openxmlformats.org/officeDocument/2006/relationships/image" Target="../media/image62.png"/><Relationship Id="rId24" Type="http://schemas.openxmlformats.org/officeDocument/2006/relationships/image" Target="../media/image75.png"/><Relationship Id="rId32" Type="http://schemas.openxmlformats.org/officeDocument/2006/relationships/image" Target="../media/image83.png"/><Relationship Id="rId37" Type="http://schemas.openxmlformats.org/officeDocument/2006/relationships/image" Target="../media/image88.png"/><Relationship Id="rId40" Type="http://schemas.openxmlformats.org/officeDocument/2006/relationships/image" Target="../media/image91.png"/><Relationship Id="rId45" Type="http://schemas.openxmlformats.org/officeDocument/2006/relationships/image" Target="../media/image96.png"/><Relationship Id="rId5" Type="http://schemas.openxmlformats.org/officeDocument/2006/relationships/image" Target="../media/image13.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36" Type="http://schemas.openxmlformats.org/officeDocument/2006/relationships/image" Target="../media/image87.png"/><Relationship Id="rId49" Type="http://schemas.openxmlformats.org/officeDocument/2006/relationships/image" Target="../media/image100.png"/><Relationship Id="rId10" Type="http://schemas.openxmlformats.org/officeDocument/2006/relationships/image" Target="../media/image10.png"/><Relationship Id="rId19" Type="http://schemas.openxmlformats.org/officeDocument/2006/relationships/image" Target="../media/image70.png"/><Relationship Id="rId31" Type="http://schemas.openxmlformats.org/officeDocument/2006/relationships/image" Target="../media/image82.png"/><Relationship Id="rId44" Type="http://schemas.openxmlformats.org/officeDocument/2006/relationships/image" Target="../media/image95.png"/><Relationship Id="rId52" Type="http://schemas.openxmlformats.org/officeDocument/2006/relationships/image" Target="../media/image103.png"/><Relationship Id="rId4" Type="http://schemas.openxmlformats.org/officeDocument/2006/relationships/image" Target="../media/image12.png"/><Relationship Id="rId9" Type="http://schemas.openxmlformats.org/officeDocument/2006/relationships/image" Target="../media/image61.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81.png"/><Relationship Id="rId35" Type="http://schemas.openxmlformats.org/officeDocument/2006/relationships/image" Target="../media/image86.png"/><Relationship Id="rId43" Type="http://schemas.openxmlformats.org/officeDocument/2006/relationships/image" Target="../media/image94.png"/><Relationship Id="rId48" Type="http://schemas.openxmlformats.org/officeDocument/2006/relationships/image" Target="../media/image99.png"/><Relationship Id="rId8" Type="http://schemas.openxmlformats.org/officeDocument/2006/relationships/image" Target="../media/image60.png"/><Relationship Id="rId51" Type="http://schemas.openxmlformats.org/officeDocument/2006/relationships/image" Target="../media/image102.png"/><Relationship Id="rId3" Type="http://schemas.openxmlformats.org/officeDocument/2006/relationships/image" Target="../media/image59.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33" Type="http://schemas.openxmlformats.org/officeDocument/2006/relationships/image" Target="../media/image84.png"/><Relationship Id="rId38" Type="http://schemas.openxmlformats.org/officeDocument/2006/relationships/image" Target="../media/image89.png"/><Relationship Id="rId46" Type="http://schemas.openxmlformats.org/officeDocument/2006/relationships/image" Target="../media/image97.png"/><Relationship Id="rId20" Type="http://schemas.openxmlformats.org/officeDocument/2006/relationships/image" Target="../media/image71.png"/><Relationship Id="rId41"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07.jpg"/><Relationship Id="rId5" Type="http://schemas.openxmlformats.org/officeDocument/2006/relationships/image" Target="../media/image106.png"/><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0.jpg"/><Relationship Id="rId7" Type="http://schemas.openxmlformats.org/officeDocument/2006/relationships/image" Target="../media/image114.jpg"/><Relationship Id="rId12" Type="http://schemas.openxmlformats.org/officeDocument/2006/relationships/image" Target="../media/image118.jpg"/><Relationship Id="rId2" Type="http://schemas.openxmlformats.org/officeDocument/2006/relationships/image" Target="../media/image109.jpg"/><Relationship Id="rId1" Type="http://schemas.openxmlformats.org/officeDocument/2006/relationships/slideLayout" Target="../slideLayouts/slideLayout2.xml"/><Relationship Id="rId6" Type="http://schemas.openxmlformats.org/officeDocument/2006/relationships/image" Target="../media/image113.jpg"/><Relationship Id="rId11" Type="http://schemas.openxmlformats.org/officeDocument/2006/relationships/image" Target="../media/image117.jpg"/><Relationship Id="rId5" Type="http://schemas.openxmlformats.org/officeDocument/2006/relationships/image" Target="../media/image112.jpg"/><Relationship Id="rId10" Type="http://schemas.openxmlformats.org/officeDocument/2006/relationships/image" Target="../media/image116.jpg"/><Relationship Id="rId4" Type="http://schemas.openxmlformats.org/officeDocument/2006/relationships/image" Target="../media/image111.jpg"/><Relationship Id="rId9" Type="http://schemas.openxmlformats.org/officeDocument/2006/relationships/image" Target="../media/image115.jpg"/></Relationships>
</file>

<file path=ppt/slides/_rels/slide8.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jpg"/><Relationship Id="rId12" Type="http://schemas.openxmlformats.org/officeDocument/2006/relationships/image" Target="../media/image128.jp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3.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jpg"/></Relationships>
</file>

<file path=ppt/slides/_rels/slide9.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hyperlink" Target="http://www.nikkei.com/article/DGXMZO65465240W0A021C2000000/" TargetMode="Externa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3.png"/><Relationship Id="rId4" Type="http://schemas.openxmlformats.org/officeDocument/2006/relationships/image" Target="../media/image130.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529" y="2404127"/>
            <a:ext cx="5873115" cy="1076960"/>
          </a:xfrm>
          <a:prstGeom prst="rect">
            <a:avLst/>
          </a:prstGeom>
        </p:spPr>
        <p:txBody>
          <a:bodyPr vert="horz" wrap="square" lIns="0" tIns="12065" rIns="0" bIns="0" rtlCol="0">
            <a:spAutoFit/>
          </a:bodyPr>
          <a:lstStyle/>
          <a:p>
            <a:pPr marL="12700">
              <a:lnSpc>
                <a:spcPct val="100000"/>
              </a:lnSpc>
              <a:spcBef>
                <a:spcPts val="95"/>
              </a:spcBef>
            </a:pPr>
            <a:r>
              <a:rPr sz="4000" spc="-40" dirty="0"/>
              <a:t>ユビキタス資源</a:t>
            </a:r>
            <a:endParaRPr sz="4000"/>
          </a:p>
          <a:p>
            <a:pPr marL="12700">
              <a:lnSpc>
                <a:spcPct val="100000"/>
              </a:lnSpc>
              <a:spcBef>
                <a:spcPts val="120"/>
              </a:spcBef>
            </a:pPr>
            <a:r>
              <a:rPr sz="2800" spc="-35" dirty="0"/>
              <a:t>偏在す</a:t>
            </a:r>
            <a:r>
              <a:rPr sz="2800" spc="-30" dirty="0"/>
              <a:t>る</a:t>
            </a:r>
            <a:r>
              <a:rPr sz="2800" spc="-35" dirty="0"/>
              <a:t>資源</a:t>
            </a:r>
            <a:r>
              <a:rPr sz="2800" spc="-40" dirty="0"/>
              <a:t>か</a:t>
            </a:r>
            <a:r>
              <a:rPr sz="2800" spc="-35" dirty="0"/>
              <a:t>ら遍在す</a:t>
            </a:r>
            <a:r>
              <a:rPr sz="2800" spc="-30" dirty="0"/>
              <a:t>る</a:t>
            </a:r>
            <a:r>
              <a:rPr sz="2800" spc="-35" dirty="0"/>
              <a:t>資源の</a:t>
            </a:r>
            <a:r>
              <a:rPr sz="2800" spc="-40" dirty="0"/>
              <a:t>活用</a:t>
            </a:r>
            <a:endParaRPr sz="2800"/>
          </a:p>
        </p:txBody>
      </p:sp>
      <p:sp>
        <p:nvSpPr>
          <p:cNvPr id="3" name="object 3"/>
          <p:cNvSpPr txBox="1"/>
          <p:nvPr/>
        </p:nvSpPr>
        <p:spPr>
          <a:xfrm>
            <a:off x="772698" y="5466536"/>
            <a:ext cx="5214620" cy="559435"/>
          </a:xfrm>
          <a:prstGeom prst="rect">
            <a:avLst/>
          </a:prstGeom>
        </p:spPr>
        <p:txBody>
          <a:bodyPr vert="horz" wrap="square" lIns="0" tIns="66040" rIns="0" bIns="0" rtlCol="0">
            <a:spAutoFit/>
          </a:bodyPr>
          <a:lstStyle/>
          <a:p>
            <a:pPr marL="38100">
              <a:lnSpc>
                <a:spcPct val="100000"/>
              </a:lnSpc>
              <a:spcBef>
                <a:spcPts val="520"/>
              </a:spcBef>
            </a:pPr>
            <a:r>
              <a:rPr sz="1400" dirty="0">
                <a:latin typeface="Meiryo UI"/>
                <a:cs typeface="Meiryo UI"/>
              </a:rPr>
              <a:t>11</a:t>
            </a:r>
            <a:r>
              <a:rPr sz="1350" baseline="24691" dirty="0">
                <a:latin typeface="Meiryo UI"/>
                <a:cs typeface="Meiryo UI"/>
              </a:rPr>
              <a:t>th</a:t>
            </a:r>
            <a:r>
              <a:rPr sz="1400" dirty="0">
                <a:latin typeface="Meiryo UI"/>
                <a:cs typeface="Meiryo UI"/>
              </a:rPr>
              <a:t>/Nov</a:t>
            </a:r>
            <a:r>
              <a:rPr sz="1400" spc="45" dirty="0">
                <a:latin typeface="Meiryo UI"/>
                <a:cs typeface="Meiryo UI"/>
              </a:rPr>
              <a:t> </a:t>
            </a:r>
            <a:r>
              <a:rPr sz="1400" spc="-20" dirty="0">
                <a:latin typeface="Meiryo UI"/>
                <a:cs typeface="Meiryo UI"/>
              </a:rPr>
              <a:t>2020</a:t>
            </a:r>
            <a:endParaRPr sz="1400">
              <a:latin typeface="Meiryo UI"/>
              <a:cs typeface="Meiryo UI"/>
            </a:endParaRPr>
          </a:p>
          <a:p>
            <a:pPr marL="38100">
              <a:lnSpc>
                <a:spcPct val="100000"/>
              </a:lnSpc>
              <a:spcBef>
                <a:spcPts val="420"/>
              </a:spcBef>
            </a:pPr>
            <a:r>
              <a:rPr sz="1400" dirty="0">
                <a:latin typeface="Meiryo UI"/>
                <a:cs typeface="Meiryo UI"/>
              </a:rPr>
              <a:t>©</a:t>
            </a:r>
            <a:r>
              <a:rPr sz="1400" spc="-40" dirty="0">
                <a:latin typeface="Meiryo UI"/>
                <a:cs typeface="Meiryo UI"/>
              </a:rPr>
              <a:t> </a:t>
            </a:r>
            <a:r>
              <a:rPr sz="1400" dirty="0">
                <a:latin typeface="Meiryo UI"/>
                <a:cs typeface="Meiryo UI"/>
              </a:rPr>
              <a:t>MITSUI</a:t>
            </a:r>
            <a:r>
              <a:rPr sz="1400" spc="-20" dirty="0">
                <a:latin typeface="Meiryo UI"/>
                <a:cs typeface="Meiryo UI"/>
              </a:rPr>
              <a:t> </a:t>
            </a:r>
            <a:r>
              <a:rPr sz="1400" dirty="0">
                <a:latin typeface="Meiryo UI"/>
                <a:cs typeface="Meiryo UI"/>
              </a:rPr>
              <a:t>&amp;</a:t>
            </a:r>
            <a:r>
              <a:rPr sz="1400" spc="-30" dirty="0">
                <a:latin typeface="Meiryo UI"/>
                <a:cs typeface="Meiryo UI"/>
              </a:rPr>
              <a:t> </a:t>
            </a:r>
            <a:r>
              <a:rPr sz="1400" dirty="0">
                <a:latin typeface="Meiryo UI"/>
                <a:cs typeface="Meiryo UI"/>
              </a:rPr>
              <a:t>CO.</a:t>
            </a:r>
            <a:r>
              <a:rPr sz="1400" spc="-40" dirty="0">
                <a:latin typeface="Meiryo UI"/>
                <a:cs typeface="Meiryo UI"/>
              </a:rPr>
              <a:t> </a:t>
            </a:r>
            <a:r>
              <a:rPr sz="1400" dirty="0">
                <a:latin typeface="Meiryo UI"/>
                <a:cs typeface="Meiryo UI"/>
              </a:rPr>
              <a:t>GLOBAL</a:t>
            </a:r>
            <a:r>
              <a:rPr sz="1400" spc="-45" dirty="0">
                <a:latin typeface="Meiryo UI"/>
                <a:cs typeface="Meiryo UI"/>
              </a:rPr>
              <a:t> </a:t>
            </a:r>
            <a:r>
              <a:rPr sz="1400" spc="-10" dirty="0">
                <a:latin typeface="Meiryo UI"/>
                <a:cs typeface="Meiryo UI"/>
              </a:rPr>
              <a:t>STRATEGIC</a:t>
            </a:r>
            <a:r>
              <a:rPr sz="1400" spc="-25" dirty="0">
                <a:latin typeface="Meiryo UI"/>
                <a:cs typeface="Meiryo UI"/>
              </a:rPr>
              <a:t> </a:t>
            </a:r>
            <a:r>
              <a:rPr sz="1400" dirty="0">
                <a:latin typeface="Meiryo UI"/>
                <a:cs typeface="Meiryo UI"/>
              </a:rPr>
              <a:t>STUDIES</a:t>
            </a:r>
            <a:r>
              <a:rPr sz="1400" spc="-30" dirty="0">
                <a:latin typeface="Meiryo UI"/>
                <a:cs typeface="Meiryo UI"/>
              </a:rPr>
              <a:t> </a:t>
            </a:r>
            <a:r>
              <a:rPr sz="1400" spc="-10" dirty="0">
                <a:latin typeface="Meiryo UI"/>
                <a:cs typeface="Meiryo UI"/>
              </a:rPr>
              <a:t>INSTITUTE</a:t>
            </a:r>
            <a:endParaRPr sz="1400">
              <a:latin typeface="Meiryo UI"/>
              <a:cs typeface="Meiryo UI"/>
            </a:endParaRPr>
          </a:p>
        </p:txBody>
      </p:sp>
      <p:sp>
        <p:nvSpPr>
          <p:cNvPr id="4" name="object 4"/>
          <p:cNvSpPr txBox="1"/>
          <p:nvPr/>
        </p:nvSpPr>
        <p:spPr>
          <a:xfrm>
            <a:off x="798098" y="4150095"/>
            <a:ext cx="6630670" cy="636270"/>
          </a:xfrm>
          <a:prstGeom prst="rect">
            <a:avLst/>
          </a:prstGeom>
        </p:spPr>
        <p:txBody>
          <a:bodyPr vert="horz" wrap="square" lIns="0" tIns="12700" rIns="0" bIns="0" rtlCol="0">
            <a:spAutoFit/>
          </a:bodyPr>
          <a:lstStyle/>
          <a:p>
            <a:pPr marL="12700">
              <a:lnSpc>
                <a:spcPct val="100000"/>
              </a:lnSpc>
              <a:spcBef>
                <a:spcPts val="100"/>
              </a:spcBef>
            </a:pPr>
            <a:r>
              <a:rPr sz="2000" b="0" spc="-15" dirty="0">
                <a:latin typeface="BIZ UD明朝 Medium"/>
                <a:cs typeface="BIZ UD明朝 Medium"/>
              </a:rPr>
              <a:t>三井物産戦略研究所</a:t>
            </a:r>
            <a:endParaRPr sz="2000">
              <a:latin typeface="BIZ UD明朝 Medium"/>
              <a:cs typeface="BIZ UD明朝 Medium"/>
            </a:endParaRPr>
          </a:p>
          <a:p>
            <a:pPr marL="12700">
              <a:lnSpc>
                <a:spcPct val="100000"/>
              </a:lnSpc>
              <a:spcBef>
                <a:spcPts val="5"/>
              </a:spcBef>
            </a:pPr>
            <a:r>
              <a:rPr sz="2000" b="0" spc="-20" dirty="0">
                <a:latin typeface="BIZ UD明朝 Medium"/>
                <a:cs typeface="BIZ UD明朝 Medium"/>
              </a:rPr>
              <a:t>技術フォーサイトセンター 兼 技術イノベーション情報部</a:t>
            </a:r>
            <a:endParaRPr sz="2000">
              <a:latin typeface="BIZ UD明朝 Medium"/>
              <a:cs typeface="BIZ UD明朝 Medium"/>
            </a:endParaRPr>
          </a:p>
        </p:txBody>
      </p:sp>
      <p:sp>
        <p:nvSpPr>
          <p:cNvPr id="5" name="object 5"/>
          <p:cNvSpPr txBox="1"/>
          <p:nvPr/>
        </p:nvSpPr>
        <p:spPr>
          <a:xfrm>
            <a:off x="379475" y="307847"/>
            <a:ext cx="2193290" cy="506095"/>
          </a:xfrm>
          <a:prstGeom prst="rect">
            <a:avLst/>
          </a:prstGeom>
          <a:ln w="12191">
            <a:solidFill>
              <a:srgbClr val="000000"/>
            </a:solidFill>
          </a:ln>
        </p:spPr>
        <p:txBody>
          <a:bodyPr vert="horz" wrap="square" lIns="0" tIns="40005" rIns="0" bIns="0" rtlCol="0">
            <a:spAutoFit/>
          </a:bodyPr>
          <a:lstStyle/>
          <a:p>
            <a:pPr marL="744220" marR="62230" indent="-610235">
              <a:lnSpc>
                <a:spcPct val="100000"/>
              </a:lnSpc>
              <a:spcBef>
                <a:spcPts val="315"/>
              </a:spcBef>
            </a:pPr>
            <a:r>
              <a:rPr sz="1400" spc="-15" dirty="0">
                <a:latin typeface="Meiryo UI"/>
                <a:cs typeface="Meiryo UI"/>
              </a:rPr>
              <a:t>技術フォーサイトシンポジウム</a:t>
            </a:r>
            <a:r>
              <a:rPr sz="1400" dirty="0">
                <a:latin typeface="Meiryo UI"/>
                <a:cs typeface="Meiryo UI"/>
              </a:rPr>
              <a:t>講演</a:t>
            </a:r>
            <a:r>
              <a:rPr sz="1400" spc="-20" dirty="0">
                <a:latin typeface="Meiryo UI"/>
                <a:cs typeface="Meiryo UI"/>
              </a:rPr>
              <a:t>No.2</a:t>
            </a:r>
            <a:endParaRPr sz="1400">
              <a:latin typeface="Meiryo UI"/>
              <a:cs typeface="Meiryo UI"/>
            </a:endParaRPr>
          </a:p>
        </p:txBody>
      </p:sp>
      <p:pic>
        <p:nvPicPr>
          <p:cNvPr id="6" name="object 6"/>
          <p:cNvPicPr/>
          <p:nvPr/>
        </p:nvPicPr>
        <p:blipFill>
          <a:blip r:embed="rId2" cstate="print"/>
          <a:stretch>
            <a:fillRect/>
          </a:stretch>
        </p:blipFill>
        <p:spPr>
          <a:xfrm>
            <a:off x="9982200" y="1987295"/>
            <a:ext cx="1856231" cy="2729483"/>
          </a:xfrm>
          <a:prstGeom prst="rect">
            <a:avLst/>
          </a:prstGeom>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34925">
              <a:lnSpc>
                <a:spcPct val="100000"/>
              </a:lnSpc>
              <a:spcBef>
                <a:spcPts val="100"/>
              </a:spcBef>
            </a:pPr>
            <a:r>
              <a:rPr spc="-15" dirty="0"/>
              <a:t>ユビキタス資源とは？</a:t>
            </a:r>
          </a:p>
        </p:txBody>
      </p:sp>
      <p:pic>
        <p:nvPicPr>
          <p:cNvPr id="3" name="object 3"/>
          <p:cNvPicPr/>
          <p:nvPr/>
        </p:nvPicPr>
        <p:blipFill>
          <a:blip r:embed="rId2" cstate="print"/>
          <a:stretch>
            <a:fillRect/>
          </a:stretch>
        </p:blipFill>
        <p:spPr>
          <a:xfrm>
            <a:off x="11423904" y="86868"/>
            <a:ext cx="673607" cy="1028699"/>
          </a:xfrm>
          <a:prstGeom prst="rect">
            <a:avLst/>
          </a:prstGeom>
        </p:spPr>
      </p:pic>
      <p:sp>
        <p:nvSpPr>
          <p:cNvPr id="4" name="object 4"/>
          <p:cNvSpPr txBox="1"/>
          <p:nvPr/>
        </p:nvSpPr>
        <p:spPr>
          <a:xfrm>
            <a:off x="139074" y="801194"/>
            <a:ext cx="11563985" cy="878840"/>
          </a:xfrm>
          <a:prstGeom prst="rect">
            <a:avLst/>
          </a:prstGeom>
        </p:spPr>
        <p:txBody>
          <a:bodyPr vert="horz" wrap="square" lIns="0" tIns="12065" rIns="0" bIns="0" rtlCol="0">
            <a:spAutoFit/>
          </a:bodyPr>
          <a:lstStyle/>
          <a:p>
            <a:pPr marL="12700" marR="5080">
              <a:lnSpc>
                <a:spcPct val="100000"/>
              </a:lnSpc>
              <a:spcBef>
                <a:spcPts val="95"/>
              </a:spcBef>
            </a:pPr>
            <a:r>
              <a:rPr sz="2800" b="0" spc="-35" dirty="0">
                <a:solidFill>
                  <a:srgbClr val="303030"/>
                </a:solidFill>
                <a:latin typeface="BIZ UDP明朝 Medium"/>
                <a:cs typeface="BIZ UDP明朝 Medium"/>
              </a:rPr>
              <a:t>資源化可能な</a:t>
            </a:r>
            <a:r>
              <a:rPr sz="2800" b="0" spc="-25" dirty="0">
                <a:solidFill>
                  <a:srgbClr val="303030"/>
                </a:solidFill>
                <a:latin typeface="BIZ UDP明朝 Medium"/>
                <a:cs typeface="BIZ UDP明朝 Medium"/>
              </a:rPr>
              <a:t>、</a:t>
            </a:r>
            <a:r>
              <a:rPr sz="2800" b="0" spc="-35" dirty="0">
                <a:solidFill>
                  <a:srgbClr val="303030"/>
                </a:solidFill>
                <a:latin typeface="BIZ UDP明朝 Medium"/>
                <a:cs typeface="BIZ UDP明朝 Medium"/>
              </a:rPr>
              <a:t>その辺にあ</a:t>
            </a:r>
            <a:r>
              <a:rPr sz="2800" b="0" spc="-30" dirty="0">
                <a:solidFill>
                  <a:srgbClr val="303030"/>
                </a:solidFill>
                <a:latin typeface="BIZ UDP明朝 Medium"/>
                <a:cs typeface="BIZ UDP明朝 Medium"/>
              </a:rPr>
              <a:t>るモノ</a:t>
            </a:r>
            <a:r>
              <a:rPr sz="2800" b="0" spc="-35" dirty="0">
                <a:solidFill>
                  <a:srgbClr val="303030"/>
                </a:solidFill>
                <a:latin typeface="BIZ UDP明朝 Medium"/>
                <a:cs typeface="BIZ UDP明朝 Medium"/>
              </a:rPr>
              <a:t>を</a:t>
            </a:r>
            <a:r>
              <a:rPr sz="2800" b="0" spc="-20" dirty="0">
                <a:solidFill>
                  <a:srgbClr val="303030"/>
                </a:solidFill>
                <a:latin typeface="BIZ UDP明朝 Medium"/>
                <a:cs typeface="BIZ UDP明朝 Medium"/>
              </a:rPr>
              <a:t>「</a:t>
            </a:r>
            <a:r>
              <a:rPr sz="2800" b="0" spc="-45" dirty="0">
                <a:solidFill>
                  <a:srgbClr val="303030"/>
                </a:solidFill>
                <a:latin typeface="BIZ UDP明朝 Medium"/>
                <a:cs typeface="BIZ UDP明朝 Medium"/>
              </a:rPr>
              <a:t>ユ</a:t>
            </a:r>
            <a:r>
              <a:rPr sz="2800" b="0" spc="-40" dirty="0">
                <a:solidFill>
                  <a:srgbClr val="303030"/>
                </a:solidFill>
                <a:latin typeface="BIZ UDP明朝 Medium"/>
                <a:cs typeface="BIZ UDP明朝 Medium"/>
              </a:rPr>
              <a:t>ビキ</a:t>
            </a:r>
            <a:r>
              <a:rPr sz="2800" b="0" spc="-30" dirty="0">
                <a:solidFill>
                  <a:srgbClr val="303030"/>
                </a:solidFill>
                <a:latin typeface="BIZ UDP明朝 Medium"/>
                <a:cs typeface="BIZ UDP明朝 Medium"/>
              </a:rPr>
              <a:t>タス資源」</a:t>
            </a:r>
            <a:r>
              <a:rPr sz="2800" b="0" spc="-35" dirty="0">
                <a:solidFill>
                  <a:srgbClr val="303030"/>
                </a:solidFill>
                <a:latin typeface="BIZ UDP明朝 Medium"/>
                <a:cs typeface="BIZ UDP明朝 Medium"/>
              </a:rPr>
              <a:t>と</a:t>
            </a:r>
            <a:r>
              <a:rPr sz="2800" b="0" spc="-40" dirty="0">
                <a:solidFill>
                  <a:srgbClr val="303030"/>
                </a:solidFill>
                <a:latin typeface="BIZ UDP明朝 Medium"/>
                <a:cs typeface="BIZ UDP明朝 Medium"/>
              </a:rPr>
              <a:t>呼</a:t>
            </a:r>
            <a:r>
              <a:rPr sz="2800" b="0" spc="-35" dirty="0">
                <a:solidFill>
                  <a:srgbClr val="303030"/>
                </a:solidFill>
                <a:latin typeface="BIZ UDP明朝 Medium"/>
                <a:cs typeface="BIZ UDP明朝 Medium"/>
              </a:rPr>
              <a:t>ぶ場合があります</a:t>
            </a:r>
            <a:r>
              <a:rPr sz="2800" b="0" spc="-50" dirty="0">
                <a:solidFill>
                  <a:srgbClr val="303030"/>
                </a:solidFill>
                <a:latin typeface="BIZ UDP明朝 Medium"/>
                <a:cs typeface="BIZ UDP明朝 Medium"/>
              </a:rPr>
              <a:t>。</a:t>
            </a:r>
            <a:r>
              <a:rPr sz="2800" b="0" spc="-35" dirty="0">
                <a:solidFill>
                  <a:srgbClr val="303030"/>
                </a:solidFill>
                <a:latin typeface="BIZ UDP明朝 Medium"/>
                <a:cs typeface="BIZ UDP明朝 Medium"/>
              </a:rPr>
              <a:t>逆に言うと</a:t>
            </a:r>
            <a:r>
              <a:rPr sz="2800" b="0" spc="-25" dirty="0">
                <a:solidFill>
                  <a:srgbClr val="303030"/>
                </a:solidFill>
                <a:latin typeface="BIZ UDP明朝 Medium"/>
                <a:cs typeface="BIZ UDP明朝 Medium"/>
              </a:rPr>
              <a:t>、</a:t>
            </a:r>
            <a:r>
              <a:rPr sz="2800" b="0" spc="-35" dirty="0">
                <a:solidFill>
                  <a:srgbClr val="303030"/>
                </a:solidFill>
                <a:latin typeface="BIZ UDP明朝 Medium"/>
                <a:cs typeface="BIZ UDP明朝 Medium"/>
              </a:rPr>
              <a:t>身の廻</a:t>
            </a:r>
            <a:r>
              <a:rPr sz="2800" b="0" spc="-30" dirty="0">
                <a:solidFill>
                  <a:srgbClr val="303030"/>
                </a:solidFill>
                <a:latin typeface="BIZ UDP明朝 Medium"/>
                <a:cs typeface="BIZ UDP明朝 Medium"/>
              </a:rPr>
              <a:t>り</a:t>
            </a:r>
            <a:r>
              <a:rPr sz="2800" b="0" spc="-35" dirty="0">
                <a:solidFill>
                  <a:srgbClr val="303030"/>
                </a:solidFill>
                <a:latin typeface="BIZ UDP明朝 Medium"/>
                <a:cs typeface="BIZ UDP明朝 Medium"/>
              </a:rPr>
              <a:t>にあ</a:t>
            </a:r>
            <a:r>
              <a:rPr sz="2800" b="0" spc="-30" dirty="0">
                <a:solidFill>
                  <a:srgbClr val="303030"/>
                </a:solidFill>
                <a:latin typeface="BIZ UDP明朝 Medium"/>
                <a:cs typeface="BIZ UDP明朝 Medium"/>
              </a:rPr>
              <a:t>る</a:t>
            </a:r>
            <a:r>
              <a:rPr sz="2800" b="0" spc="-35" dirty="0">
                <a:solidFill>
                  <a:srgbClr val="303030"/>
                </a:solidFill>
                <a:latin typeface="BIZ UDP明朝 Medium"/>
                <a:cs typeface="BIZ UDP明朝 Medium"/>
              </a:rPr>
              <a:t>普通のもの</a:t>
            </a:r>
            <a:r>
              <a:rPr sz="2800" b="0" spc="-40" dirty="0">
                <a:solidFill>
                  <a:srgbClr val="303030"/>
                </a:solidFill>
                <a:latin typeface="BIZ UDP明朝 Medium"/>
                <a:cs typeface="BIZ UDP明朝 Medium"/>
              </a:rPr>
              <a:t>を資源化</a:t>
            </a:r>
            <a:r>
              <a:rPr sz="2800" b="0" spc="-30" dirty="0">
                <a:solidFill>
                  <a:srgbClr val="303030"/>
                </a:solidFill>
                <a:latin typeface="BIZ UDP明朝 Medium"/>
                <a:cs typeface="BIZ UDP明朝 Medium"/>
              </a:rPr>
              <a:t>して</a:t>
            </a:r>
            <a:r>
              <a:rPr sz="2800" b="0" spc="-35" dirty="0">
                <a:solidFill>
                  <a:srgbClr val="303030"/>
                </a:solidFill>
                <a:latin typeface="BIZ UDP明朝 Medium"/>
                <a:cs typeface="BIZ UDP明朝 Medium"/>
              </a:rPr>
              <a:t>利用・再活用でき</a:t>
            </a:r>
            <a:r>
              <a:rPr sz="2800" b="0" spc="-30" dirty="0">
                <a:solidFill>
                  <a:srgbClr val="303030"/>
                </a:solidFill>
                <a:latin typeface="BIZ UDP明朝 Medium"/>
                <a:cs typeface="BIZ UDP明朝 Medium"/>
              </a:rPr>
              <a:t>るモノ</a:t>
            </a:r>
            <a:r>
              <a:rPr sz="2800" b="0" spc="-50" dirty="0">
                <a:solidFill>
                  <a:srgbClr val="303030"/>
                </a:solidFill>
                <a:latin typeface="BIZ UDP明朝 Medium"/>
                <a:cs typeface="BIZ UDP明朝 Medium"/>
              </a:rPr>
              <a:t>。</a:t>
            </a:r>
            <a:endParaRPr sz="2800">
              <a:latin typeface="BIZ UDP明朝 Medium"/>
              <a:cs typeface="BIZ UDP明朝 Medium"/>
            </a:endParaRPr>
          </a:p>
        </p:txBody>
      </p:sp>
      <p:grpSp>
        <p:nvGrpSpPr>
          <p:cNvPr id="5" name="object 5"/>
          <p:cNvGrpSpPr/>
          <p:nvPr/>
        </p:nvGrpSpPr>
        <p:grpSpPr>
          <a:xfrm>
            <a:off x="185928" y="1772412"/>
            <a:ext cx="8722360" cy="5085715"/>
            <a:chOff x="185928" y="1772412"/>
            <a:chExt cx="8722360" cy="5085715"/>
          </a:xfrm>
        </p:grpSpPr>
        <p:pic>
          <p:nvPicPr>
            <p:cNvPr id="6" name="object 6"/>
            <p:cNvPicPr/>
            <p:nvPr/>
          </p:nvPicPr>
          <p:blipFill>
            <a:blip r:embed="rId3" cstate="print"/>
            <a:stretch>
              <a:fillRect/>
            </a:stretch>
          </p:blipFill>
          <p:spPr>
            <a:xfrm>
              <a:off x="185928" y="1772412"/>
              <a:ext cx="2851403" cy="1842515"/>
            </a:xfrm>
            <a:prstGeom prst="rect">
              <a:avLst/>
            </a:prstGeom>
          </p:spPr>
        </p:pic>
        <p:pic>
          <p:nvPicPr>
            <p:cNvPr id="7" name="object 7"/>
            <p:cNvPicPr/>
            <p:nvPr/>
          </p:nvPicPr>
          <p:blipFill>
            <a:blip r:embed="rId4" cstate="print"/>
            <a:stretch>
              <a:fillRect/>
            </a:stretch>
          </p:blipFill>
          <p:spPr>
            <a:xfrm>
              <a:off x="5981699" y="3459480"/>
              <a:ext cx="2900171" cy="1807463"/>
            </a:xfrm>
            <a:prstGeom prst="rect">
              <a:avLst/>
            </a:prstGeom>
          </p:spPr>
        </p:pic>
        <p:pic>
          <p:nvPicPr>
            <p:cNvPr id="8" name="object 8"/>
            <p:cNvPicPr/>
            <p:nvPr/>
          </p:nvPicPr>
          <p:blipFill>
            <a:blip r:embed="rId5" cstate="print"/>
            <a:stretch>
              <a:fillRect/>
            </a:stretch>
          </p:blipFill>
          <p:spPr>
            <a:xfrm>
              <a:off x="5963412" y="1780032"/>
              <a:ext cx="2918460" cy="1648967"/>
            </a:xfrm>
            <a:prstGeom prst="rect">
              <a:avLst/>
            </a:prstGeom>
          </p:spPr>
        </p:pic>
        <p:pic>
          <p:nvPicPr>
            <p:cNvPr id="9" name="object 9"/>
            <p:cNvPicPr/>
            <p:nvPr/>
          </p:nvPicPr>
          <p:blipFill>
            <a:blip r:embed="rId6" cstate="print"/>
            <a:stretch>
              <a:fillRect/>
            </a:stretch>
          </p:blipFill>
          <p:spPr>
            <a:xfrm>
              <a:off x="3069335" y="1781555"/>
              <a:ext cx="2862071" cy="1612391"/>
            </a:xfrm>
            <a:prstGeom prst="rect">
              <a:avLst/>
            </a:prstGeom>
          </p:spPr>
        </p:pic>
        <p:pic>
          <p:nvPicPr>
            <p:cNvPr id="10" name="object 10"/>
            <p:cNvPicPr/>
            <p:nvPr/>
          </p:nvPicPr>
          <p:blipFill>
            <a:blip r:embed="rId7" cstate="print"/>
            <a:stretch>
              <a:fillRect/>
            </a:stretch>
          </p:blipFill>
          <p:spPr>
            <a:xfrm>
              <a:off x="185928" y="5074920"/>
              <a:ext cx="2883407" cy="1629155"/>
            </a:xfrm>
            <a:prstGeom prst="rect">
              <a:avLst/>
            </a:prstGeom>
          </p:spPr>
        </p:pic>
        <p:pic>
          <p:nvPicPr>
            <p:cNvPr id="11" name="object 11"/>
            <p:cNvPicPr/>
            <p:nvPr/>
          </p:nvPicPr>
          <p:blipFill>
            <a:blip r:embed="rId8" cstate="print"/>
            <a:stretch>
              <a:fillRect/>
            </a:stretch>
          </p:blipFill>
          <p:spPr>
            <a:xfrm>
              <a:off x="3095244" y="5074920"/>
              <a:ext cx="2868167" cy="1783079"/>
            </a:xfrm>
            <a:prstGeom prst="rect">
              <a:avLst/>
            </a:prstGeom>
          </p:spPr>
        </p:pic>
        <p:pic>
          <p:nvPicPr>
            <p:cNvPr id="12" name="object 12"/>
            <p:cNvPicPr/>
            <p:nvPr/>
          </p:nvPicPr>
          <p:blipFill>
            <a:blip r:embed="rId9" cstate="print"/>
            <a:stretch>
              <a:fillRect/>
            </a:stretch>
          </p:blipFill>
          <p:spPr>
            <a:xfrm>
              <a:off x="3064764" y="3429000"/>
              <a:ext cx="2859023" cy="1722119"/>
            </a:xfrm>
            <a:prstGeom prst="rect">
              <a:avLst/>
            </a:prstGeom>
          </p:spPr>
        </p:pic>
        <p:pic>
          <p:nvPicPr>
            <p:cNvPr id="13" name="object 13"/>
            <p:cNvPicPr/>
            <p:nvPr/>
          </p:nvPicPr>
          <p:blipFill>
            <a:blip r:embed="rId10" cstate="print"/>
            <a:stretch>
              <a:fillRect/>
            </a:stretch>
          </p:blipFill>
          <p:spPr>
            <a:xfrm>
              <a:off x="185928" y="3459479"/>
              <a:ext cx="2819399" cy="1537715"/>
            </a:xfrm>
            <a:prstGeom prst="rect">
              <a:avLst/>
            </a:prstGeom>
          </p:spPr>
        </p:pic>
        <p:pic>
          <p:nvPicPr>
            <p:cNvPr id="14" name="object 14"/>
            <p:cNvPicPr/>
            <p:nvPr/>
          </p:nvPicPr>
          <p:blipFill>
            <a:blip r:embed="rId11" cstate="print"/>
            <a:stretch>
              <a:fillRect/>
            </a:stretch>
          </p:blipFill>
          <p:spPr>
            <a:xfrm>
              <a:off x="6015228" y="5151120"/>
              <a:ext cx="2892551" cy="1630679"/>
            </a:xfrm>
            <a:prstGeom prst="rect">
              <a:avLst/>
            </a:prstGeom>
          </p:spPr>
        </p:pic>
      </p:grpSp>
      <p:grpSp>
        <p:nvGrpSpPr>
          <p:cNvPr id="15" name="object 15"/>
          <p:cNvGrpSpPr/>
          <p:nvPr/>
        </p:nvGrpSpPr>
        <p:grpSpPr>
          <a:xfrm>
            <a:off x="8973311" y="1780032"/>
            <a:ext cx="2956560" cy="1663064"/>
            <a:chOff x="8973311" y="1780032"/>
            <a:chExt cx="2956560" cy="1663064"/>
          </a:xfrm>
        </p:grpSpPr>
        <p:pic>
          <p:nvPicPr>
            <p:cNvPr id="16" name="object 16"/>
            <p:cNvPicPr/>
            <p:nvPr/>
          </p:nvPicPr>
          <p:blipFill>
            <a:blip r:embed="rId12" cstate="print"/>
            <a:stretch>
              <a:fillRect/>
            </a:stretch>
          </p:blipFill>
          <p:spPr>
            <a:xfrm>
              <a:off x="8973311" y="1780032"/>
              <a:ext cx="2956559" cy="1662683"/>
            </a:xfrm>
            <a:prstGeom prst="rect">
              <a:avLst/>
            </a:prstGeom>
          </p:spPr>
        </p:pic>
        <p:pic>
          <p:nvPicPr>
            <p:cNvPr id="17" name="object 17"/>
            <p:cNvPicPr/>
            <p:nvPr/>
          </p:nvPicPr>
          <p:blipFill>
            <a:blip r:embed="rId13" cstate="print"/>
            <a:stretch>
              <a:fillRect/>
            </a:stretch>
          </p:blipFill>
          <p:spPr>
            <a:xfrm>
              <a:off x="9025127" y="2075688"/>
              <a:ext cx="717803" cy="717803"/>
            </a:xfrm>
            <a:prstGeom prst="rect">
              <a:avLst/>
            </a:prstGeom>
          </p:spPr>
        </p:pic>
      </p:grpSp>
      <p:pic>
        <p:nvPicPr>
          <p:cNvPr id="18" name="object 18"/>
          <p:cNvPicPr/>
          <p:nvPr/>
        </p:nvPicPr>
        <p:blipFill>
          <a:blip r:embed="rId14" cstate="print"/>
          <a:stretch>
            <a:fillRect/>
          </a:stretch>
        </p:blipFill>
        <p:spPr>
          <a:xfrm>
            <a:off x="8999219" y="3491484"/>
            <a:ext cx="2904742" cy="1583435"/>
          </a:xfrm>
          <a:prstGeom prst="rect">
            <a:avLst/>
          </a:prstGeom>
        </p:spPr>
      </p:pic>
      <p:pic>
        <p:nvPicPr>
          <p:cNvPr id="19" name="object 19"/>
          <p:cNvPicPr/>
          <p:nvPr/>
        </p:nvPicPr>
        <p:blipFill>
          <a:blip r:embed="rId15" cstate="print"/>
          <a:stretch>
            <a:fillRect/>
          </a:stretch>
        </p:blipFill>
        <p:spPr>
          <a:xfrm>
            <a:off x="8973311" y="5151120"/>
            <a:ext cx="2930651" cy="1630679"/>
          </a:xfrm>
          <a:prstGeom prst="rect">
            <a:avLst/>
          </a:prstGeom>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85746" y="196188"/>
            <a:ext cx="2043430" cy="513715"/>
          </a:xfrm>
          <a:prstGeom prst="rect">
            <a:avLst/>
          </a:prstGeom>
        </p:spPr>
        <p:txBody>
          <a:bodyPr vert="horz" wrap="square" lIns="0" tIns="12700" rIns="0" bIns="0" rtlCol="0">
            <a:spAutoFit/>
          </a:bodyPr>
          <a:lstStyle/>
          <a:p>
            <a:pPr marL="12700">
              <a:lnSpc>
                <a:spcPct val="100000"/>
              </a:lnSpc>
              <a:spcBef>
                <a:spcPts val="100"/>
              </a:spcBef>
            </a:pPr>
            <a:r>
              <a:rPr sz="3200" spc="-15" dirty="0"/>
              <a:t>本日の講演</a:t>
            </a:r>
            <a:endParaRPr sz="3200"/>
          </a:p>
        </p:txBody>
      </p:sp>
      <p:pic>
        <p:nvPicPr>
          <p:cNvPr id="3" name="object 3"/>
          <p:cNvPicPr/>
          <p:nvPr/>
        </p:nvPicPr>
        <p:blipFill>
          <a:blip r:embed="rId2" cstate="print"/>
          <a:stretch>
            <a:fillRect/>
          </a:stretch>
        </p:blipFill>
        <p:spPr>
          <a:xfrm>
            <a:off x="11423904" y="86868"/>
            <a:ext cx="673607" cy="1028699"/>
          </a:xfrm>
          <a:prstGeom prst="rect">
            <a:avLst/>
          </a:prstGeom>
        </p:spPr>
      </p:pic>
      <p:grpSp>
        <p:nvGrpSpPr>
          <p:cNvPr id="4" name="object 4"/>
          <p:cNvGrpSpPr/>
          <p:nvPr/>
        </p:nvGrpSpPr>
        <p:grpSpPr>
          <a:xfrm>
            <a:off x="606551" y="996697"/>
            <a:ext cx="10979150" cy="5120640"/>
            <a:chOff x="606551" y="996697"/>
            <a:chExt cx="10979150" cy="5120640"/>
          </a:xfrm>
        </p:grpSpPr>
        <p:pic>
          <p:nvPicPr>
            <p:cNvPr id="5" name="object 5"/>
            <p:cNvPicPr/>
            <p:nvPr/>
          </p:nvPicPr>
          <p:blipFill>
            <a:blip r:embed="rId3" cstate="print"/>
            <a:stretch>
              <a:fillRect/>
            </a:stretch>
          </p:blipFill>
          <p:spPr>
            <a:xfrm>
              <a:off x="606551" y="1652016"/>
              <a:ext cx="10978895" cy="4465319"/>
            </a:xfrm>
            <a:prstGeom prst="rect">
              <a:avLst/>
            </a:prstGeom>
          </p:spPr>
        </p:pic>
        <p:sp>
          <p:nvSpPr>
            <p:cNvPr id="6" name="object 6"/>
            <p:cNvSpPr/>
            <p:nvPr/>
          </p:nvSpPr>
          <p:spPr>
            <a:xfrm>
              <a:off x="765809" y="1011175"/>
              <a:ext cx="2687320" cy="631190"/>
            </a:xfrm>
            <a:custGeom>
              <a:avLst/>
              <a:gdLst/>
              <a:ahLst/>
              <a:cxnLst/>
              <a:rect l="l" t="t" r="r" b="b"/>
              <a:pathLst>
                <a:path w="2687320" h="631189">
                  <a:moveTo>
                    <a:pt x="0" y="68579"/>
                  </a:moveTo>
                  <a:lnTo>
                    <a:pt x="5389" y="41887"/>
                  </a:lnTo>
                  <a:lnTo>
                    <a:pt x="20088" y="20088"/>
                  </a:lnTo>
                  <a:lnTo>
                    <a:pt x="41887" y="5389"/>
                  </a:lnTo>
                  <a:lnTo>
                    <a:pt x="68580" y="0"/>
                  </a:lnTo>
                  <a:lnTo>
                    <a:pt x="447802" y="0"/>
                  </a:lnTo>
                  <a:lnTo>
                    <a:pt x="1119505" y="0"/>
                  </a:lnTo>
                  <a:lnTo>
                    <a:pt x="2618232" y="0"/>
                  </a:lnTo>
                  <a:lnTo>
                    <a:pt x="2644924" y="5389"/>
                  </a:lnTo>
                  <a:lnTo>
                    <a:pt x="2666723" y="20088"/>
                  </a:lnTo>
                  <a:lnTo>
                    <a:pt x="2681422" y="41887"/>
                  </a:lnTo>
                  <a:lnTo>
                    <a:pt x="2686812" y="68579"/>
                  </a:lnTo>
                  <a:lnTo>
                    <a:pt x="2686812" y="240029"/>
                  </a:lnTo>
                  <a:lnTo>
                    <a:pt x="2686812" y="342899"/>
                  </a:lnTo>
                  <a:lnTo>
                    <a:pt x="2681422" y="369592"/>
                  </a:lnTo>
                  <a:lnTo>
                    <a:pt x="2666723" y="391391"/>
                  </a:lnTo>
                  <a:lnTo>
                    <a:pt x="2644924" y="406090"/>
                  </a:lnTo>
                  <a:lnTo>
                    <a:pt x="2618232" y="411479"/>
                  </a:lnTo>
                  <a:lnTo>
                    <a:pt x="1119505" y="411479"/>
                  </a:lnTo>
                  <a:lnTo>
                    <a:pt x="781672" y="630758"/>
                  </a:lnTo>
                  <a:lnTo>
                    <a:pt x="447802" y="411479"/>
                  </a:lnTo>
                  <a:lnTo>
                    <a:pt x="68580" y="411479"/>
                  </a:lnTo>
                  <a:lnTo>
                    <a:pt x="41887" y="406090"/>
                  </a:lnTo>
                  <a:lnTo>
                    <a:pt x="20088" y="391391"/>
                  </a:lnTo>
                  <a:lnTo>
                    <a:pt x="5389" y="369592"/>
                  </a:lnTo>
                  <a:lnTo>
                    <a:pt x="0" y="342899"/>
                  </a:lnTo>
                  <a:lnTo>
                    <a:pt x="0" y="240029"/>
                  </a:lnTo>
                  <a:lnTo>
                    <a:pt x="0" y="68579"/>
                  </a:lnTo>
                  <a:close/>
                </a:path>
              </a:pathLst>
            </a:custGeom>
            <a:ln w="28955">
              <a:solidFill>
                <a:srgbClr val="2F5597"/>
              </a:solidFill>
            </a:ln>
          </p:spPr>
          <p:txBody>
            <a:bodyPr wrap="square" lIns="0" tIns="0" rIns="0" bIns="0" rtlCol="0"/>
            <a:lstStyle/>
            <a:p>
              <a:endParaRPr/>
            </a:p>
          </p:txBody>
        </p:sp>
      </p:grpSp>
      <p:sp>
        <p:nvSpPr>
          <p:cNvPr id="7" name="object 7"/>
          <p:cNvSpPr txBox="1"/>
          <p:nvPr/>
        </p:nvSpPr>
        <p:spPr>
          <a:xfrm>
            <a:off x="800619" y="1008122"/>
            <a:ext cx="2616200" cy="391160"/>
          </a:xfrm>
          <a:prstGeom prst="rect">
            <a:avLst/>
          </a:prstGeom>
        </p:spPr>
        <p:txBody>
          <a:bodyPr vert="horz" wrap="square" lIns="0" tIns="12700" rIns="0" bIns="0" rtlCol="0">
            <a:spAutoFit/>
          </a:bodyPr>
          <a:lstStyle/>
          <a:p>
            <a:pPr marL="177165">
              <a:lnSpc>
                <a:spcPct val="100000"/>
              </a:lnSpc>
              <a:spcBef>
                <a:spcPts val="100"/>
              </a:spcBef>
            </a:pPr>
            <a:r>
              <a:rPr sz="1200" spc="-5" dirty="0">
                <a:solidFill>
                  <a:srgbClr val="C55A11"/>
                </a:solidFill>
                <a:latin typeface="游ゴシック"/>
                <a:cs typeface="游ゴシック"/>
              </a:rPr>
              <a:t>本日は簡単にご説明致します。</a:t>
            </a:r>
            <a:endParaRPr sz="1200">
              <a:latin typeface="游ゴシック"/>
              <a:cs typeface="游ゴシック"/>
            </a:endParaRPr>
          </a:p>
          <a:p>
            <a:pPr marL="12700">
              <a:lnSpc>
                <a:spcPct val="100000"/>
              </a:lnSpc>
            </a:pPr>
            <a:r>
              <a:rPr sz="1200" spc="-5" dirty="0">
                <a:solidFill>
                  <a:srgbClr val="C55A11"/>
                </a:solidFill>
                <a:latin typeface="游ゴシック"/>
                <a:cs typeface="游ゴシック"/>
              </a:rPr>
              <a:t>あらためてご説明の機会があれば…。</a:t>
            </a:r>
            <a:endParaRPr sz="1200">
              <a:latin typeface="游ゴシック"/>
              <a:cs typeface="游ゴシック"/>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8" cy="6857999"/>
          </a:xfrm>
          <a:prstGeom prst="rect">
            <a:avLst/>
          </a:prstGeom>
        </p:spPr>
      </p:pic>
      <p:sp>
        <p:nvSpPr>
          <p:cNvPr id="3" name="object 3"/>
          <p:cNvSpPr txBox="1"/>
          <p:nvPr/>
        </p:nvSpPr>
        <p:spPr>
          <a:xfrm>
            <a:off x="11731477" y="6515925"/>
            <a:ext cx="23304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HG明朝B"/>
                <a:cs typeface="HG明朝B"/>
              </a:rPr>
              <a:t>12</a:t>
            </a:r>
            <a:endParaRPr sz="1600">
              <a:latin typeface="HG明朝B"/>
              <a:cs typeface="HG明朝B"/>
            </a:endParaRPr>
          </a:p>
        </p:txBody>
      </p:sp>
      <p:grpSp>
        <p:nvGrpSpPr>
          <p:cNvPr id="4" name="object 4"/>
          <p:cNvGrpSpPr/>
          <p:nvPr/>
        </p:nvGrpSpPr>
        <p:grpSpPr>
          <a:xfrm>
            <a:off x="1077467" y="0"/>
            <a:ext cx="8229600" cy="6858000"/>
            <a:chOff x="1077467" y="0"/>
            <a:chExt cx="8229600" cy="6858000"/>
          </a:xfrm>
        </p:grpSpPr>
        <p:pic>
          <p:nvPicPr>
            <p:cNvPr id="5" name="object 5"/>
            <p:cNvPicPr/>
            <p:nvPr/>
          </p:nvPicPr>
          <p:blipFill>
            <a:blip r:embed="rId3" cstate="print"/>
            <a:stretch>
              <a:fillRect/>
            </a:stretch>
          </p:blipFill>
          <p:spPr>
            <a:xfrm>
              <a:off x="1077467" y="0"/>
              <a:ext cx="8229599" cy="6858000"/>
            </a:xfrm>
            <a:prstGeom prst="rect">
              <a:avLst/>
            </a:prstGeom>
          </p:spPr>
        </p:pic>
        <p:sp>
          <p:nvSpPr>
            <p:cNvPr id="6" name="object 6"/>
            <p:cNvSpPr/>
            <p:nvPr/>
          </p:nvSpPr>
          <p:spPr>
            <a:xfrm>
              <a:off x="3449115" y="1865021"/>
              <a:ext cx="3405504" cy="3263900"/>
            </a:xfrm>
            <a:custGeom>
              <a:avLst/>
              <a:gdLst/>
              <a:ahLst/>
              <a:cxnLst/>
              <a:rect l="l" t="t" r="r" b="b"/>
              <a:pathLst>
                <a:path w="3405504" h="3263900">
                  <a:moveTo>
                    <a:pt x="2956547" y="2882900"/>
                  </a:moveTo>
                  <a:lnTo>
                    <a:pt x="2755404" y="3086100"/>
                  </a:lnTo>
                  <a:lnTo>
                    <a:pt x="97891" y="3086100"/>
                  </a:lnTo>
                  <a:lnTo>
                    <a:pt x="160197" y="3263900"/>
                  </a:lnTo>
                  <a:lnTo>
                    <a:pt x="3175482" y="3263900"/>
                  </a:lnTo>
                  <a:lnTo>
                    <a:pt x="3236010" y="3162300"/>
                  </a:lnTo>
                  <a:lnTo>
                    <a:pt x="3203999" y="3124200"/>
                  </a:lnTo>
                  <a:lnTo>
                    <a:pt x="3171152" y="3086100"/>
                  </a:lnTo>
                  <a:lnTo>
                    <a:pt x="3137471" y="3048000"/>
                  </a:lnTo>
                  <a:lnTo>
                    <a:pt x="3102956" y="3009900"/>
                  </a:lnTo>
                  <a:lnTo>
                    <a:pt x="3067605" y="2984500"/>
                  </a:lnTo>
                  <a:lnTo>
                    <a:pt x="3031420" y="2946400"/>
                  </a:lnTo>
                  <a:lnTo>
                    <a:pt x="2994401" y="2908300"/>
                  </a:lnTo>
                  <a:lnTo>
                    <a:pt x="2956547" y="2882900"/>
                  </a:lnTo>
                  <a:close/>
                </a:path>
                <a:path w="3405504" h="3263900">
                  <a:moveTo>
                    <a:pt x="1771078" y="2095500"/>
                  </a:moveTo>
                  <a:lnTo>
                    <a:pt x="1537906" y="2095500"/>
                  </a:lnTo>
                  <a:lnTo>
                    <a:pt x="1537906" y="3086100"/>
                  </a:lnTo>
                  <a:lnTo>
                    <a:pt x="1771078" y="3086100"/>
                  </a:lnTo>
                  <a:lnTo>
                    <a:pt x="1771078" y="2095500"/>
                  </a:lnTo>
                  <a:close/>
                </a:path>
                <a:path w="3405504" h="3263900">
                  <a:moveTo>
                    <a:pt x="2500871" y="2209800"/>
                  </a:moveTo>
                  <a:lnTo>
                    <a:pt x="2482077" y="2260600"/>
                  </a:lnTo>
                  <a:lnTo>
                    <a:pt x="2462630" y="2311400"/>
                  </a:lnTo>
                  <a:lnTo>
                    <a:pt x="2442530" y="2349500"/>
                  </a:lnTo>
                  <a:lnTo>
                    <a:pt x="2421775" y="2400300"/>
                  </a:lnTo>
                  <a:lnTo>
                    <a:pt x="2400367" y="2451100"/>
                  </a:lnTo>
                  <a:lnTo>
                    <a:pt x="2378305" y="2501900"/>
                  </a:lnTo>
                  <a:lnTo>
                    <a:pt x="2355590" y="2540000"/>
                  </a:lnTo>
                  <a:lnTo>
                    <a:pt x="2332221" y="2590800"/>
                  </a:lnTo>
                  <a:lnTo>
                    <a:pt x="2308199" y="2628900"/>
                  </a:lnTo>
                  <a:lnTo>
                    <a:pt x="2283522" y="2679700"/>
                  </a:lnTo>
                  <a:lnTo>
                    <a:pt x="2258192" y="2730500"/>
                  </a:lnTo>
                  <a:lnTo>
                    <a:pt x="2232209" y="2768600"/>
                  </a:lnTo>
                  <a:lnTo>
                    <a:pt x="2205571" y="2806700"/>
                  </a:lnTo>
                  <a:lnTo>
                    <a:pt x="2178280" y="2857500"/>
                  </a:lnTo>
                  <a:lnTo>
                    <a:pt x="2150336" y="2895600"/>
                  </a:lnTo>
                  <a:lnTo>
                    <a:pt x="2121738" y="2946400"/>
                  </a:lnTo>
                  <a:lnTo>
                    <a:pt x="2237435" y="3022600"/>
                  </a:lnTo>
                  <a:lnTo>
                    <a:pt x="2273034" y="2984500"/>
                  </a:lnTo>
                  <a:lnTo>
                    <a:pt x="2308085" y="2946400"/>
                  </a:lnTo>
                  <a:lnTo>
                    <a:pt x="2342589" y="2921000"/>
                  </a:lnTo>
                  <a:lnTo>
                    <a:pt x="2376546" y="2882900"/>
                  </a:lnTo>
                  <a:lnTo>
                    <a:pt x="2409955" y="2844800"/>
                  </a:lnTo>
                  <a:lnTo>
                    <a:pt x="2442816" y="2806700"/>
                  </a:lnTo>
                  <a:lnTo>
                    <a:pt x="2475130" y="2768600"/>
                  </a:lnTo>
                  <a:lnTo>
                    <a:pt x="2506897" y="2717800"/>
                  </a:lnTo>
                  <a:lnTo>
                    <a:pt x="2538115" y="2679700"/>
                  </a:lnTo>
                  <a:lnTo>
                    <a:pt x="2568786" y="2641600"/>
                  </a:lnTo>
                  <a:lnTo>
                    <a:pt x="2598909" y="2590800"/>
                  </a:lnTo>
                  <a:lnTo>
                    <a:pt x="2628485" y="2552700"/>
                  </a:lnTo>
                  <a:lnTo>
                    <a:pt x="2657513" y="2514600"/>
                  </a:lnTo>
                  <a:lnTo>
                    <a:pt x="2737723" y="2501900"/>
                  </a:lnTo>
                  <a:lnTo>
                    <a:pt x="2795016" y="2476500"/>
                  </a:lnTo>
                  <a:lnTo>
                    <a:pt x="2829391" y="2463800"/>
                  </a:lnTo>
                  <a:lnTo>
                    <a:pt x="2840850" y="2438400"/>
                  </a:lnTo>
                  <a:lnTo>
                    <a:pt x="2836653" y="2425700"/>
                  </a:lnTo>
                  <a:lnTo>
                    <a:pt x="2803075" y="2374900"/>
                  </a:lnTo>
                  <a:lnTo>
                    <a:pt x="2773695" y="2349500"/>
                  </a:lnTo>
                  <a:lnTo>
                    <a:pt x="2735920" y="2324100"/>
                  </a:lnTo>
                  <a:lnTo>
                    <a:pt x="2689750" y="2298700"/>
                  </a:lnTo>
                  <a:lnTo>
                    <a:pt x="2635185" y="2273300"/>
                  </a:lnTo>
                  <a:lnTo>
                    <a:pt x="2572226" y="2247900"/>
                  </a:lnTo>
                  <a:lnTo>
                    <a:pt x="2500871" y="2209800"/>
                  </a:lnTo>
                  <a:close/>
                </a:path>
                <a:path w="3405504" h="3263900">
                  <a:moveTo>
                    <a:pt x="626554" y="2222500"/>
                  </a:moveTo>
                  <a:lnTo>
                    <a:pt x="535774" y="2324100"/>
                  </a:lnTo>
                  <a:lnTo>
                    <a:pt x="572889" y="2362200"/>
                  </a:lnTo>
                  <a:lnTo>
                    <a:pt x="608108" y="2400300"/>
                  </a:lnTo>
                  <a:lnTo>
                    <a:pt x="641432" y="2438400"/>
                  </a:lnTo>
                  <a:lnTo>
                    <a:pt x="672860" y="2476500"/>
                  </a:lnTo>
                  <a:lnTo>
                    <a:pt x="702393" y="2514600"/>
                  </a:lnTo>
                  <a:lnTo>
                    <a:pt x="730031" y="2565400"/>
                  </a:lnTo>
                  <a:lnTo>
                    <a:pt x="755772" y="2603500"/>
                  </a:lnTo>
                  <a:lnTo>
                    <a:pt x="779618" y="2654300"/>
                  </a:lnTo>
                  <a:lnTo>
                    <a:pt x="801568" y="2692400"/>
                  </a:lnTo>
                  <a:lnTo>
                    <a:pt x="821622" y="2743200"/>
                  </a:lnTo>
                  <a:lnTo>
                    <a:pt x="839780" y="2794000"/>
                  </a:lnTo>
                  <a:lnTo>
                    <a:pt x="856041" y="2844800"/>
                  </a:lnTo>
                  <a:lnTo>
                    <a:pt x="870407" y="2895600"/>
                  </a:lnTo>
                  <a:lnTo>
                    <a:pt x="884204" y="2933700"/>
                  </a:lnTo>
                  <a:lnTo>
                    <a:pt x="902449" y="2959100"/>
                  </a:lnTo>
                  <a:lnTo>
                    <a:pt x="925142" y="2971800"/>
                  </a:lnTo>
                  <a:lnTo>
                    <a:pt x="952284" y="2984500"/>
                  </a:lnTo>
                  <a:lnTo>
                    <a:pt x="989052" y="2971800"/>
                  </a:lnTo>
                  <a:lnTo>
                    <a:pt x="1022816" y="2971800"/>
                  </a:lnTo>
                  <a:lnTo>
                    <a:pt x="1081328" y="2933700"/>
                  </a:lnTo>
                  <a:lnTo>
                    <a:pt x="1120716" y="2882900"/>
                  </a:lnTo>
                  <a:lnTo>
                    <a:pt x="1133843" y="2819400"/>
                  </a:lnTo>
                  <a:lnTo>
                    <a:pt x="1131861" y="2794000"/>
                  </a:lnTo>
                  <a:lnTo>
                    <a:pt x="1125916" y="2755900"/>
                  </a:lnTo>
                  <a:lnTo>
                    <a:pt x="1116008" y="2730500"/>
                  </a:lnTo>
                  <a:lnTo>
                    <a:pt x="1102137" y="2692400"/>
                  </a:lnTo>
                  <a:lnTo>
                    <a:pt x="1084302" y="2654300"/>
                  </a:lnTo>
                  <a:lnTo>
                    <a:pt x="1062504" y="2616200"/>
                  </a:lnTo>
                  <a:lnTo>
                    <a:pt x="1036743" y="2590800"/>
                  </a:lnTo>
                  <a:lnTo>
                    <a:pt x="1007019" y="2552700"/>
                  </a:lnTo>
                  <a:lnTo>
                    <a:pt x="973332" y="2514600"/>
                  </a:lnTo>
                  <a:lnTo>
                    <a:pt x="935681" y="2476500"/>
                  </a:lnTo>
                  <a:lnTo>
                    <a:pt x="894068" y="2438400"/>
                  </a:lnTo>
                  <a:lnTo>
                    <a:pt x="848491" y="2400300"/>
                  </a:lnTo>
                  <a:lnTo>
                    <a:pt x="798951" y="2349500"/>
                  </a:lnTo>
                  <a:lnTo>
                    <a:pt x="745449" y="2311400"/>
                  </a:lnTo>
                  <a:lnTo>
                    <a:pt x="687983" y="2273300"/>
                  </a:lnTo>
                  <a:lnTo>
                    <a:pt x="626554" y="2222500"/>
                  </a:lnTo>
                  <a:close/>
                </a:path>
                <a:path w="3405504" h="3263900">
                  <a:moveTo>
                    <a:pt x="2807030" y="1714500"/>
                  </a:moveTo>
                  <a:lnTo>
                    <a:pt x="2620137" y="1917700"/>
                  </a:lnTo>
                  <a:lnTo>
                    <a:pt x="272326" y="1917700"/>
                  </a:lnTo>
                  <a:lnTo>
                    <a:pt x="331076" y="2095500"/>
                  </a:lnTo>
                  <a:lnTo>
                    <a:pt x="3029521" y="2095500"/>
                  </a:lnTo>
                  <a:lnTo>
                    <a:pt x="3086493" y="1981200"/>
                  </a:lnTo>
                  <a:lnTo>
                    <a:pt x="3053702" y="1943100"/>
                  </a:lnTo>
                  <a:lnTo>
                    <a:pt x="3020299" y="1905000"/>
                  </a:lnTo>
                  <a:lnTo>
                    <a:pt x="2986284" y="1866900"/>
                  </a:lnTo>
                  <a:lnTo>
                    <a:pt x="2951657" y="1841500"/>
                  </a:lnTo>
                  <a:lnTo>
                    <a:pt x="2916418" y="1803400"/>
                  </a:lnTo>
                  <a:lnTo>
                    <a:pt x="2880567" y="1778000"/>
                  </a:lnTo>
                  <a:lnTo>
                    <a:pt x="2844105" y="1739900"/>
                  </a:lnTo>
                  <a:lnTo>
                    <a:pt x="2807030" y="1714500"/>
                  </a:lnTo>
                  <a:close/>
                </a:path>
                <a:path w="3405504" h="3263900">
                  <a:moveTo>
                    <a:pt x="1771078" y="1397000"/>
                  </a:moveTo>
                  <a:lnTo>
                    <a:pt x="1537906" y="1397000"/>
                  </a:lnTo>
                  <a:lnTo>
                    <a:pt x="1537906" y="1917700"/>
                  </a:lnTo>
                  <a:lnTo>
                    <a:pt x="1771078" y="1917700"/>
                  </a:lnTo>
                  <a:lnTo>
                    <a:pt x="1771078" y="1397000"/>
                  </a:lnTo>
                  <a:close/>
                </a:path>
                <a:path w="3405504" h="3263900">
                  <a:moveTo>
                    <a:pt x="1618005" y="0"/>
                  </a:moveTo>
                  <a:lnTo>
                    <a:pt x="1559046" y="101600"/>
                  </a:lnTo>
                  <a:lnTo>
                    <a:pt x="1529594" y="139700"/>
                  </a:lnTo>
                  <a:lnTo>
                    <a:pt x="1470745" y="241300"/>
                  </a:lnTo>
                  <a:lnTo>
                    <a:pt x="1441347" y="279400"/>
                  </a:lnTo>
                  <a:lnTo>
                    <a:pt x="1411968" y="330200"/>
                  </a:lnTo>
                  <a:lnTo>
                    <a:pt x="1323938" y="444500"/>
                  </a:lnTo>
                  <a:lnTo>
                    <a:pt x="1294631" y="495300"/>
                  </a:lnTo>
                  <a:lnTo>
                    <a:pt x="1236070" y="571500"/>
                  </a:lnTo>
                  <a:lnTo>
                    <a:pt x="1206817" y="596900"/>
                  </a:lnTo>
                  <a:lnTo>
                    <a:pt x="1174889" y="635000"/>
                  </a:lnTo>
                  <a:lnTo>
                    <a:pt x="1142495" y="685800"/>
                  </a:lnTo>
                  <a:lnTo>
                    <a:pt x="1109633" y="723900"/>
                  </a:lnTo>
                  <a:lnTo>
                    <a:pt x="1076305" y="762000"/>
                  </a:lnTo>
                  <a:lnTo>
                    <a:pt x="1042510" y="787400"/>
                  </a:lnTo>
                  <a:lnTo>
                    <a:pt x="1008248" y="825500"/>
                  </a:lnTo>
                  <a:lnTo>
                    <a:pt x="973519" y="863600"/>
                  </a:lnTo>
                  <a:lnTo>
                    <a:pt x="938323" y="901700"/>
                  </a:lnTo>
                  <a:lnTo>
                    <a:pt x="902661" y="939800"/>
                  </a:lnTo>
                  <a:lnTo>
                    <a:pt x="866532" y="977900"/>
                  </a:lnTo>
                  <a:lnTo>
                    <a:pt x="829936" y="1003300"/>
                  </a:lnTo>
                  <a:lnTo>
                    <a:pt x="792873" y="1041400"/>
                  </a:lnTo>
                  <a:lnTo>
                    <a:pt x="755343" y="1066800"/>
                  </a:lnTo>
                  <a:lnTo>
                    <a:pt x="717347" y="1104900"/>
                  </a:lnTo>
                  <a:lnTo>
                    <a:pt x="678884" y="1143000"/>
                  </a:lnTo>
                  <a:lnTo>
                    <a:pt x="639954" y="1168400"/>
                  </a:lnTo>
                  <a:lnTo>
                    <a:pt x="600557" y="1206500"/>
                  </a:lnTo>
                  <a:lnTo>
                    <a:pt x="520364" y="1257300"/>
                  </a:lnTo>
                  <a:lnTo>
                    <a:pt x="479567" y="1295400"/>
                  </a:lnTo>
                  <a:lnTo>
                    <a:pt x="396573" y="1346200"/>
                  </a:lnTo>
                  <a:lnTo>
                    <a:pt x="354376" y="1384300"/>
                  </a:lnTo>
                  <a:lnTo>
                    <a:pt x="268582" y="1435100"/>
                  </a:lnTo>
                  <a:lnTo>
                    <a:pt x="136391" y="1511300"/>
                  </a:lnTo>
                  <a:lnTo>
                    <a:pt x="0" y="1587500"/>
                  </a:lnTo>
                  <a:lnTo>
                    <a:pt x="87210" y="1714500"/>
                  </a:lnTo>
                  <a:lnTo>
                    <a:pt x="185417" y="1663700"/>
                  </a:lnTo>
                  <a:lnTo>
                    <a:pt x="280679" y="1612900"/>
                  </a:lnTo>
                  <a:lnTo>
                    <a:pt x="372997" y="1562100"/>
                  </a:lnTo>
                  <a:lnTo>
                    <a:pt x="462371" y="1511300"/>
                  </a:lnTo>
                  <a:lnTo>
                    <a:pt x="505953" y="1485900"/>
                  </a:lnTo>
                  <a:lnTo>
                    <a:pt x="548799" y="1460500"/>
                  </a:lnTo>
                  <a:lnTo>
                    <a:pt x="590909" y="1422400"/>
                  </a:lnTo>
                  <a:lnTo>
                    <a:pt x="632283" y="1397000"/>
                  </a:lnTo>
                  <a:lnTo>
                    <a:pt x="672920" y="1371600"/>
                  </a:lnTo>
                  <a:lnTo>
                    <a:pt x="712821" y="1346200"/>
                  </a:lnTo>
                  <a:lnTo>
                    <a:pt x="751986" y="1320800"/>
                  </a:lnTo>
                  <a:lnTo>
                    <a:pt x="790414" y="1282700"/>
                  </a:lnTo>
                  <a:lnTo>
                    <a:pt x="828105" y="1257300"/>
                  </a:lnTo>
                  <a:lnTo>
                    <a:pt x="865060" y="1231900"/>
                  </a:lnTo>
                  <a:lnTo>
                    <a:pt x="2448218" y="1231900"/>
                  </a:lnTo>
                  <a:lnTo>
                    <a:pt x="2436715" y="1219200"/>
                  </a:lnTo>
                  <a:lnTo>
                    <a:pt x="875741" y="1219200"/>
                  </a:lnTo>
                  <a:lnTo>
                    <a:pt x="916109" y="1193800"/>
                  </a:lnTo>
                  <a:lnTo>
                    <a:pt x="955927" y="1155700"/>
                  </a:lnTo>
                  <a:lnTo>
                    <a:pt x="995195" y="1117600"/>
                  </a:lnTo>
                  <a:lnTo>
                    <a:pt x="1033913" y="1092200"/>
                  </a:lnTo>
                  <a:lnTo>
                    <a:pt x="1072081" y="1054100"/>
                  </a:lnTo>
                  <a:lnTo>
                    <a:pt x="1109699" y="1016000"/>
                  </a:lnTo>
                  <a:lnTo>
                    <a:pt x="1146766" y="990600"/>
                  </a:lnTo>
                  <a:lnTo>
                    <a:pt x="1183284" y="952500"/>
                  </a:lnTo>
                  <a:lnTo>
                    <a:pt x="1219251" y="914400"/>
                  </a:lnTo>
                  <a:lnTo>
                    <a:pt x="1254669" y="876300"/>
                  </a:lnTo>
                  <a:lnTo>
                    <a:pt x="1289536" y="850900"/>
                  </a:lnTo>
                  <a:lnTo>
                    <a:pt x="1323854" y="812800"/>
                  </a:lnTo>
                  <a:lnTo>
                    <a:pt x="1357621" y="774700"/>
                  </a:lnTo>
                  <a:lnTo>
                    <a:pt x="1390838" y="736600"/>
                  </a:lnTo>
                  <a:lnTo>
                    <a:pt x="1423506" y="698500"/>
                  </a:lnTo>
                  <a:lnTo>
                    <a:pt x="1455623" y="660400"/>
                  </a:lnTo>
                  <a:lnTo>
                    <a:pt x="1487190" y="622300"/>
                  </a:lnTo>
                  <a:lnTo>
                    <a:pt x="1518207" y="584200"/>
                  </a:lnTo>
                  <a:lnTo>
                    <a:pt x="1548674" y="546100"/>
                  </a:lnTo>
                  <a:lnTo>
                    <a:pt x="1578590" y="508000"/>
                  </a:lnTo>
                  <a:lnTo>
                    <a:pt x="1607957" y="469900"/>
                  </a:lnTo>
                  <a:lnTo>
                    <a:pt x="1636774" y="431800"/>
                  </a:lnTo>
                  <a:lnTo>
                    <a:pt x="1665041" y="393700"/>
                  </a:lnTo>
                  <a:lnTo>
                    <a:pt x="1696984" y="355600"/>
                  </a:lnTo>
                  <a:lnTo>
                    <a:pt x="1700766" y="342900"/>
                  </a:lnTo>
                  <a:lnTo>
                    <a:pt x="1909615" y="342900"/>
                  </a:lnTo>
                  <a:lnTo>
                    <a:pt x="1835120" y="266700"/>
                  </a:lnTo>
                  <a:lnTo>
                    <a:pt x="1797773" y="215900"/>
                  </a:lnTo>
                  <a:lnTo>
                    <a:pt x="1866306" y="203200"/>
                  </a:lnTo>
                  <a:lnTo>
                    <a:pt x="1915256" y="190500"/>
                  </a:lnTo>
                  <a:lnTo>
                    <a:pt x="1944626" y="165100"/>
                  </a:lnTo>
                  <a:lnTo>
                    <a:pt x="1954415" y="152400"/>
                  </a:lnTo>
                  <a:lnTo>
                    <a:pt x="1949159" y="127000"/>
                  </a:lnTo>
                  <a:lnTo>
                    <a:pt x="1933389" y="114300"/>
                  </a:lnTo>
                  <a:lnTo>
                    <a:pt x="1907106" y="88900"/>
                  </a:lnTo>
                  <a:lnTo>
                    <a:pt x="1870311" y="76200"/>
                  </a:lnTo>
                  <a:lnTo>
                    <a:pt x="1823003" y="50800"/>
                  </a:lnTo>
                  <a:lnTo>
                    <a:pt x="1765183" y="38100"/>
                  </a:lnTo>
                  <a:lnTo>
                    <a:pt x="1696850" y="12700"/>
                  </a:lnTo>
                  <a:lnTo>
                    <a:pt x="1618005" y="0"/>
                  </a:lnTo>
                  <a:close/>
                </a:path>
                <a:path w="3405504" h="3263900">
                  <a:moveTo>
                    <a:pt x="1909615" y="342900"/>
                  </a:moveTo>
                  <a:lnTo>
                    <a:pt x="1706994" y="342900"/>
                  </a:lnTo>
                  <a:lnTo>
                    <a:pt x="1739641" y="381000"/>
                  </a:lnTo>
                  <a:lnTo>
                    <a:pt x="1772590" y="419100"/>
                  </a:lnTo>
                  <a:lnTo>
                    <a:pt x="1805842" y="457200"/>
                  </a:lnTo>
                  <a:lnTo>
                    <a:pt x="1839395" y="508000"/>
                  </a:lnTo>
                  <a:lnTo>
                    <a:pt x="1873250" y="546100"/>
                  </a:lnTo>
                  <a:lnTo>
                    <a:pt x="1941866" y="622300"/>
                  </a:lnTo>
                  <a:lnTo>
                    <a:pt x="2011690" y="698500"/>
                  </a:lnTo>
                  <a:lnTo>
                    <a:pt x="2082721" y="774700"/>
                  </a:lnTo>
                  <a:lnTo>
                    <a:pt x="2154960" y="850900"/>
                  </a:lnTo>
                  <a:lnTo>
                    <a:pt x="2228407" y="927100"/>
                  </a:lnTo>
                  <a:lnTo>
                    <a:pt x="2265584" y="952500"/>
                  </a:lnTo>
                  <a:lnTo>
                    <a:pt x="2340842" y="1028700"/>
                  </a:lnTo>
                  <a:lnTo>
                    <a:pt x="2378924" y="1054100"/>
                  </a:lnTo>
                  <a:lnTo>
                    <a:pt x="2455994" y="1130300"/>
                  </a:lnTo>
                  <a:lnTo>
                    <a:pt x="2534272" y="1181100"/>
                  </a:lnTo>
                  <a:lnTo>
                    <a:pt x="2573864" y="1219200"/>
                  </a:lnTo>
                  <a:lnTo>
                    <a:pt x="2613757" y="1244600"/>
                  </a:lnTo>
                  <a:lnTo>
                    <a:pt x="2653953" y="1282700"/>
                  </a:lnTo>
                  <a:lnTo>
                    <a:pt x="2776351" y="1358900"/>
                  </a:lnTo>
                  <a:lnTo>
                    <a:pt x="2817754" y="1397000"/>
                  </a:lnTo>
                  <a:lnTo>
                    <a:pt x="2986386" y="1498600"/>
                  </a:lnTo>
                  <a:lnTo>
                    <a:pt x="3159848" y="1600200"/>
                  </a:lnTo>
                  <a:lnTo>
                    <a:pt x="3203968" y="1612900"/>
                  </a:lnTo>
                  <a:lnTo>
                    <a:pt x="3232299" y="1574800"/>
                  </a:lnTo>
                  <a:lnTo>
                    <a:pt x="3262706" y="1536700"/>
                  </a:lnTo>
                  <a:lnTo>
                    <a:pt x="3295189" y="1498600"/>
                  </a:lnTo>
                  <a:lnTo>
                    <a:pt x="3329749" y="1460500"/>
                  </a:lnTo>
                  <a:lnTo>
                    <a:pt x="3366385" y="1422400"/>
                  </a:lnTo>
                  <a:lnTo>
                    <a:pt x="3405098" y="1384300"/>
                  </a:lnTo>
                  <a:lnTo>
                    <a:pt x="3356677" y="1358900"/>
                  </a:lnTo>
                  <a:lnTo>
                    <a:pt x="3308717" y="1346200"/>
                  </a:lnTo>
                  <a:lnTo>
                    <a:pt x="3261219" y="1320800"/>
                  </a:lnTo>
                  <a:lnTo>
                    <a:pt x="3214182" y="1308100"/>
                  </a:lnTo>
                  <a:lnTo>
                    <a:pt x="3075838" y="1231900"/>
                  </a:lnTo>
                  <a:lnTo>
                    <a:pt x="3030646" y="1219200"/>
                  </a:lnTo>
                  <a:lnTo>
                    <a:pt x="2897839" y="1143000"/>
                  </a:lnTo>
                  <a:lnTo>
                    <a:pt x="2769185" y="1066800"/>
                  </a:lnTo>
                  <a:lnTo>
                    <a:pt x="2685724" y="1016000"/>
                  </a:lnTo>
                  <a:lnTo>
                    <a:pt x="2644686" y="990600"/>
                  </a:lnTo>
                  <a:lnTo>
                    <a:pt x="2604109" y="952500"/>
                  </a:lnTo>
                  <a:lnTo>
                    <a:pt x="2423665" y="825500"/>
                  </a:lnTo>
                  <a:lnTo>
                    <a:pt x="2387378" y="787400"/>
                  </a:lnTo>
                  <a:lnTo>
                    <a:pt x="2351024" y="762000"/>
                  </a:lnTo>
                  <a:lnTo>
                    <a:pt x="2314604" y="723900"/>
                  </a:lnTo>
                  <a:lnTo>
                    <a:pt x="2278118" y="698500"/>
                  </a:lnTo>
                  <a:lnTo>
                    <a:pt x="2241565" y="660400"/>
                  </a:lnTo>
                  <a:lnTo>
                    <a:pt x="2204947" y="635000"/>
                  </a:lnTo>
                  <a:lnTo>
                    <a:pt x="2131511" y="558800"/>
                  </a:lnTo>
                  <a:lnTo>
                    <a:pt x="2094693" y="533400"/>
                  </a:lnTo>
                  <a:lnTo>
                    <a:pt x="1909615" y="342900"/>
                  </a:lnTo>
                  <a:close/>
                </a:path>
                <a:path w="3405504" h="3263900">
                  <a:moveTo>
                    <a:pt x="2448218" y="1231900"/>
                  </a:moveTo>
                  <a:lnTo>
                    <a:pt x="865060" y="1231900"/>
                  </a:lnTo>
                  <a:lnTo>
                    <a:pt x="918464" y="1397000"/>
                  </a:lnTo>
                  <a:lnTo>
                    <a:pt x="2435009" y="1397000"/>
                  </a:lnTo>
                  <a:lnTo>
                    <a:pt x="2504427" y="1295400"/>
                  </a:lnTo>
                  <a:lnTo>
                    <a:pt x="2471225" y="1257300"/>
                  </a:lnTo>
                  <a:lnTo>
                    <a:pt x="2448218" y="1231900"/>
                  </a:lnTo>
                  <a:close/>
                </a:path>
                <a:path w="3405504" h="3263900">
                  <a:moveTo>
                    <a:pt x="2244559" y="1066800"/>
                  </a:moveTo>
                  <a:lnTo>
                    <a:pt x="2077237" y="1219200"/>
                  </a:lnTo>
                  <a:lnTo>
                    <a:pt x="2436715" y="1219200"/>
                  </a:lnTo>
                  <a:lnTo>
                    <a:pt x="2400898" y="1193800"/>
                  </a:lnTo>
                  <a:lnTo>
                    <a:pt x="2363773" y="1155700"/>
                  </a:lnTo>
                  <a:lnTo>
                    <a:pt x="2325342" y="1130300"/>
                  </a:lnTo>
                  <a:lnTo>
                    <a:pt x="2285604" y="1104900"/>
                  </a:lnTo>
                  <a:lnTo>
                    <a:pt x="2244559" y="1066800"/>
                  </a:lnTo>
                  <a:close/>
                </a:path>
              </a:pathLst>
            </a:custGeom>
            <a:solidFill>
              <a:srgbClr val="C00000"/>
            </a:solidFill>
          </p:spPr>
          <p:txBody>
            <a:bodyPr wrap="square" lIns="0" tIns="0" rIns="0" bIns="0" rtlCol="0"/>
            <a:lstStyle/>
            <a:p>
              <a:endParaRPr/>
            </a:p>
          </p:txBody>
        </p:sp>
        <p:pic>
          <p:nvPicPr>
            <p:cNvPr id="7" name="object 7"/>
            <p:cNvPicPr/>
            <p:nvPr/>
          </p:nvPicPr>
          <p:blipFill>
            <a:blip r:embed="rId4" cstate="print"/>
            <a:stretch>
              <a:fillRect/>
            </a:stretch>
          </p:blipFill>
          <p:spPr>
            <a:xfrm>
              <a:off x="6300215" y="3506723"/>
              <a:ext cx="2447543" cy="2343912"/>
            </a:xfrm>
            <a:prstGeom prst="rect">
              <a:avLst/>
            </a:prstGeom>
          </p:spPr>
        </p:pic>
      </p:grpSp>
      <p:sp>
        <p:nvSpPr>
          <p:cNvPr id="8" name="object 8"/>
          <p:cNvSpPr txBox="1"/>
          <p:nvPr/>
        </p:nvSpPr>
        <p:spPr>
          <a:xfrm>
            <a:off x="6928739" y="3887894"/>
            <a:ext cx="1042035" cy="1245235"/>
          </a:xfrm>
          <a:prstGeom prst="rect">
            <a:avLst/>
          </a:prstGeom>
        </p:spPr>
        <p:txBody>
          <a:bodyPr vert="horz" wrap="square" lIns="0" tIns="13335" rIns="0" bIns="0" rtlCol="0">
            <a:spAutoFit/>
          </a:bodyPr>
          <a:lstStyle/>
          <a:p>
            <a:pPr marL="12700">
              <a:lnSpc>
                <a:spcPct val="100000"/>
              </a:lnSpc>
              <a:spcBef>
                <a:spcPts val="105"/>
              </a:spcBef>
            </a:pPr>
            <a:r>
              <a:rPr sz="8000" b="0" dirty="0">
                <a:solidFill>
                  <a:srgbClr val="C55A11"/>
                </a:solidFill>
                <a:latin typeface="BIZ UDP明朝 Medium"/>
                <a:cs typeface="BIZ UDP明朝 Medium"/>
              </a:rPr>
              <a:t>属</a:t>
            </a:r>
            <a:endParaRPr sz="8000">
              <a:latin typeface="BIZ UDP明朝 Medium"/>
              <a:cs typeface="BIZ UDP明朝 Medium"/>
            </a:endParaRPr>
          </a:p>
        </p:txBody>
      </p:sp>
      <p:pic>
        <p:nvPicPr>
          <p:cNvPr id="9" name="object 9"/>
          <p:cNvPicPr/>
          <p:nvPr/>
        </p:nvPicPr>
        <p:blipFill>
          <a:blip r:embed="rId5" cstate="print"/>
          <a:stretch>
            <a:fillRect/>
          </a:stretch>
        </p:blipFill>
        <p:spPr>
          <a:xfrm>
            <a:off x="9982200" y="1987295"/>
            <a:ext cx="1856231" cy="2729483"/>
          </a:xfrm>
          <a:prstGeom prst="rect">
            <a:avLst/>
          </a:prstGeom>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871438" y="6343967"/>
            <a:ext cx="23304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HG明朝B"/>
                <a:cs typeface="HG明朝B"/>
              </a:rPr>
              <a:t>13</a:t>
            </a:r>
            <a:endParaRPr sz="1600">
              <a:latin typeface="HG明朝B"/>
              <a:cs typeface="HG明朝B"/>
            </a:endParaRPr>
          </a:p>
        </p:txBody>
      </p:sp>
      <p:pic>
        <p:nvPicPr>
          <p:cNvPr id="3" name="object 3"/>
          <p:cNvPicPr/>
          <p:nvPr/>
        </p:nvPicPr>
        <p:blipFill>
          <a:blip r:embed="rId2" cstate="print"/>
          <a:stretch>
            <a:fillRect/>
          </a:stretch>
        </p:blipFill>
        <p:spPr>
          <a:xfrm>
            <a:off x="11423904" y="86868"/>
            <a:ext cx="673607" cy="1028699"/>
          </a:xfrm>
          <a:prstGeom prst="rect">
            <a:avLst/>
          </a:prstGeom>
        </p:spPr>
      </p:pic>
      <p:sp>
        <p:nvSpPr>
          <p:cNvPr id="4" name="object 4"/>
          <p:cNvSpPr txBox="1"/>
          <p:nvPr/>
        </p:nvSpPr>
        <p:spPr>
          <a:xfrm>
            <a:off x="406238" y="928419"/>
            <a:ext cx="11390630" cy="1803400"/>
          </a:xfrm>
          <a:prstGeom prst="rect">
            <a:avLst/>
          </a:prstGeom>
        </p:spPr>
        <p:txBody>
          <a:bodyPr vert="horz" wrap="square" lIns="0" tIns="13335" rIns="0" bIns="0" rtlCol="0">
            <a:spAutoFit/>
          </a:bodyPr>
          <a:lstStyle/>
          <a:p>
            <a:pPr marL="247015" marR="655955">
              <a:lnSpc>
                <a:spcPct val="100000"/>
              </a:lnSpc>
              <a:spcBef>
                <a:spcPts val="105"/>
              </a:spcBef>
            </a:pPr>
            <a:r>
              <a:rPr sz="2000" b="1" spc="-20" dirty="0">
                <a:latin typeface="HG明朝B"/>
                <a:cs typeface="HG明朝B"/>
              </a:rPr>
              <a:t>偏在する</a:t>
            </a:r>
            <a:r>
              <a:rPr sz="2000" b="1" spc="-30" dirty="0">
                <a:latin typeface="HG明朝B"/>
                <a:cs typeface="HG明朝B"/>
              </a:rPr>
              <a:t>レア</a:t>
            </a:r>
            <a:r>
              <a:rPr sz="2000" b="1" spc="-20" dirty="0">
                <a:latin typeface="HG明朝B"/>
                <a:cs typeface="HG明朝B"/>
              </a:rPr>
              <a:t>メタル／</a:t>
            </a:r>
            <a:r>
              <a:rPr sz="2000" b="1" spc="-30" dirty="0">
                <a:latin typeface="HG明朝B"/>
                <a:cs typeface="HG明朝B"/>
              </a:rPr>
              <a:t>レア</a:t>
            </a:r>
            <a:r>
              <a:rPr sz="2000" b="1" spc="-20" dirty="0">
                <a:latin typeface="HG明朝B"/>
                <a:cs typeface="HG明朝B"/>
              </a:rPr>
              <a:t>アースな</a:t>
            </a:r>
            <a:r>
              <a:rPr sz="2000" b="1" spc="-35" dirty="0">
                <a:latin typeface="HG明朝B"/>
                <a:cs typeface="HG明朝B"/>
              </a:rPr>
              <a:t>ど希</a:t>
            </a:r>
            <a:r>
              <a:rPr sz="2000" b="1" spc="-20" dirty="0">
                <a:latin typeface="HG明朝B"/>
                <a:cs typeface="HG明朝B"/>
              </a:rPr>
              <a:t>少な資源</a:t>
            </a:r>
            <a:r>
              <a:rPr sz="2000" b="1" spc="-35" dirty="0">
                <a:latin typeface="HG明朝B"/>
                <a:cs typeface="HG明朝B"/>
              </a:rPr>
              <a:t>金属</a:t>
            </a:r>
            <a:r>
              <a:rPr sz="2000" b="1" spc="-20" dirty="0">
                <a:latin typeface="HG明朝B"/>
                <a:cs typeface="HG明朝B"/>
              </a:rPr>
              <a:t>ではなく</a:t>
            </a:r>
            <a:r>
              <a:rPr sz="2000" b="1" spc="-30" dirty="0">
                <a:latin typeface="HG明朝B"/>
                <a:cs typeface="HG明朝B"/>
              </a:rPr>
              <a:t>、普</a:t>
            </a:r>
            <a:r>
              <a:rPr sz="2000" b="1" spc="-20" dirty="0">
                <a:latin typeface="HG明朝B"/>
                <a:cs typeface="HG明朝B"/>
              </a:rPr>
              <a:t>通に存在</a:t>
            </a:r>
            <a:r>
              <a:rPr sz="2000" b="1" spc="-30" dirty="0">
                <a:latin typeface="HG明朝B"/>
                <a:cs typeface="HG明朝B"/>
              </a:rPr>
              <a:t>する</a:t>
            </a:r>
            <a:r>
              <a:rPr sz="2000" b="1" spc="-20" dirty="0">
                <a:latin typeface="HG明朝B"/>
                <a:cs typeface="HG明朝B"/>
              </a:rPr>
              <a:t>金属と金</a:t>
            </a:r>
            <a:r>
              <a:rPr sz="2000" b="1" spc="-50" dirty="0">
                <a:latin typeface="HG明朝B"/>
                <a:cs typeface="HG明朝B"/>
              </a:rPr>
              <a:t>属</a:t>
            </a:r>
            <a:r>
              <a:rPr sz="2000" b="1" spc="-20" dirty="0">
                <a:latin typeface="HG明朝B"/>
                <a:cs typeface="HG明朝B"/>
              </a:rPr>
              <a:t>を組合わ</a:t>
            </a:r>
            <a:r>
              <a:rPr sz="2000" b="1" spc="-30" dirty="0">
                <a:latin typeface="HG明朝B"/>
                <a:cs typeface="HG明朝B"/>
              </a:rPr>
              <a:t>せた</a:t>
            </a:r>
            <a:r>
              <a:rPr sz="2000" b="1" spc="-20" dirty="0">
                <a:latin typeface="HG明朝B"/>
                <a:cs typeface="HG明朝B"/>
              </a:rPr>
              <a:t>物質が示</a:t>
            </a:r>
            <a:r>
              <a:rPr sz="2000" b="1" spc="-30" dirty="0">
                <a:latin typeface="HG明朝B"/>
                <a:cs typeface="HG明朝B"/>
              </a:rPr>
              <a:t>す、</a:t>
            </a:r>
            <a:r>
              <a:rPr sz="2000" b="1" spc="-20" dirty="0">
                <a:latin typeface="HG明朝B"/>
                <a:cs typeface="HG明朝B"/>
              </a:rPr>
              <a:t>極めて特</a:t>
            </a:r>
            <a:r>
              <a:rPr sz="2000" b="1" spc="-35" dirty="0">
                <a:latin typeface="HG明朝B"/>
                <a:cs typeface="HG明朝B"/>
              </a:rPr>
              <a:t>異な</a:t>
            </a:r>
            <a:r>
              <a:rPr sz="2000" b="1" spc="-20" dirty="0">
                <a:latin typeface="HG明朝B"/>
                <a:cs typeface="HG明朝B"/>
              </a:rPr>
              <a:t>性質が注</a:t>
            </a:r>
            <a:r>
              <a:rPr sz="2000" b="1" spc="-30" dirty="0">
                <a:latin typeface="HG明朝B"/>
                <a:cs typeface="HG明朝B"/>
              </a:rPr>
              <a:t>目さ</a:t>
            </a:r>
            <a:r>
              <a:rPr sz="2000" b="1" spc="-20" dirty="0">
                <a:latin typeface="HG明朝B"/>
                <a:cs typeface="HG明朝B"/>
              </a:rPr>
              <a:t>れている</a:t>
            </a:r>
            <a:r>
              <a:rPr sz="2000" b="1" spc="-50" dirty="0">
                <a:latin typeface="HG明朝B"/>
                <a:cs typeface="HG明朝B"/>
              </a:rPr>
              <a:t>。</a:t>
            </a:r>
            <a:endParaRPr sz="2000">
              <a:latin typeface="HG明朝B"/>
              <a:cs typeface="HG明朝B"/>
            </a:endParaRPr>
          </a:p>
          <a:p>
            <a:pPr>
              <a:lnSpc>
                <a:spcPct val="100000"/>
              </a:lnSpc>
              <a:spcBef>
                <a:spcPts val="5"/>
              </a:spcBef>
            </a:pPr>
            <a:endParaRPr sz="2300">
              <a:latin typeface="HG明朝B"/>
              <a:cs typeface="HG明朝B"/>
            </a:endParaRPr>
          </a:p>
          <a:p>
            <a:pPr marL="12700">
              <a:lnSpc>
                <a:spcPct val="100000"/>
              </a:lnSpc>
            </a:pPr>
            <a:r>
              <a:rPr sz="2000" b="0" dirty="0">
                <a:latin typeface="BIZ UDP明朝 Medium"/>
                <a:cs typeface="BIZ UDP明朝 Medium"/>
              </a:rPr>
              <a:t>〇20</a:t>
            </a:r>
            <a:r>
              <a:rPr sz="2000" b="0" spc="-20" dirty="0">
                <a:latin typeface="BIZ UDP明朝 Medium"/>
                <a:cs typeface="BIZ UDP明朝 Medium"/>
              </a:rPr>
              <a:t>世紀までは、金属など固体内部の電子などの働きに関しては、未開拓の領域で謎が多かった。</a:t>
            </a:r>
            <a:endParaRPr sz="2000">
              <a:latin typeface="BIZ UDP明朝 Medium"/>
              <a:cs typeface="BIZ UDP明朝 Medium"/>
            </a:endParaRPr>
          </a:p>
          <a:p>
            <a:pPr marL="12700">
              <a:lnSpc>
                <a:spcPct val="100000"/>
              </a:lnSpc>
              <a:spcBef>
                <a:spcPts val="1440"/>
              </a:spcBef>
            </a:pPr>
            <a:r>
              <a:rPr sz="2000" b="0" dirty="0">
                <a:latin typeface="BIZ UDP明朝 Medium"/>
                <a:cs typeface="BIZ UDP明朝 Medium"/>
              </a:rPr>
              <a:t>〇21</a:t>
            </a:r>
            <a:r>
              <a:rPr sz="2000" b="0" spc="-20" dirty="0">
                <a:latin typeface="BIZ UDP明朝 Medium"/>
                <a:cs typeface="BIZ UDP明朝 Medium"/>
              </a:rPr>
              <a:t>世紀に入って量子技術の進展により、固体内部の物理現象の研究が進み、現象解明が進みつつある。</a:t>
            </a:r>
            <a:endParaRPr sz="2000">
              <a:latin typeface="BIZ UDP明朝 Medium"/>
              <a:cs typeface="BIZ UDP明朝 Medium"/>
            </a:endParaRPr>
          </a:p>
        </p:txBody>
      </p:sp>
      <p:grpSp>
        <p:nvGrpSpPr>
          <p:cNvPr id="5" name="object 5"/>
          <p:cNvGrpSpPr/>
          <p:nvPr/>
        </p:nvGrpSpPr>
        <p:grpSpPr>
          <a:xfrm>
            <a:off x="1554480" y="2819400"/>
            <a:ext cx="8723630" cy="3648710"/>
            <a:chOff x="1554480" y="2819400"/>
            <a:chExt cx="8723630" cy="3648710"/>
          </a:xfrm>
        </p:grpSpPr>
        <p:sp>
          <p:nvSpPr>
            <p:cNvPr id="6" name="object 6"/>
            <p:cNvSpPr/>
            <p:nvPr/>
          </p:nvSpPr>
          <p:spPr>
            <a:xfrm>
              <a:off x="1559052" y="2819400"/>
              <a:ext cx="8712835" cy="2559050"/>
            </a:xfrm>
            <a:custGeom>
              <a:avLst/>
              <a:gdLst/>
              <a:ahLst/>
              <a:cxnLst/>
              <a:rect l="l" t="t" r="r" b="b"/>
              <a:pathLst>
                <a:path w="8712835" h="2559050">
                  <a:moveTo>
                    <a:pt x="8712581" y="0"/>
                  </a:moveTo>
                  <a:lnTo>
                    <a:pt x="0" y="0"/>
                  </a:lnTo>
                  <a:lnTo>
                    <a:pt x="0" y="2558542"/>
                  </a:lnTo>
                  <a:lnTo>
                    <a:pt x="8712581" y="2558542"/>
                  </a:lnTo>
                  <a:lnTo>
                    <a:pt x="8712581" y="0"/>
                  </a:lnTo>
                  <a:close/>
                </a:path>
              </a:pathLst>
            </a:custGeom>
            <a:solidFill>
              <a:srgbClr val="FFF0FF"/>
            </a:solidFill>
          </p:spPr>
          <p:txBody>
            <a:bodyPr wrap="square" lIns="0" tIns="0" rIns="0" bIns="0" rtlCol="0"/>
            <a:lstStyle/>
            <a:p>
              <a:endParaRPr/>
            </a:p>
          </p:txBody>
        </p:sp>
        <p:pic>
          <p:nvPicPr>
            <p:cNvPr id="7" name="object 7"/>
            <p:cNvPicPr/>
            <p:nvPr/>
          </p:nvPicPr>
          <p:blipFill>
            <a:blip r:embed="rId3" cstate="print"/>
            <a:stretch>
              <a:fillRect/>
            </a:stretch>
          </p:blipFill>
          <p:spPr>
            <a:xfrm>
              <a:off x="1914144" y="2942844"/>
              <a:ext cx="7956803" cy="2354579"/>
            </a:xfrm>
            <a:prstGeom prst="rect">
              <a:avLst/>
            </a:prstGeom>
          </p:spPr>
        </p:pic>
        <p:sp>
          <p:nvSpPr>
            <p:cNvPr id="8" name="object 8"/>
            <p:cNvSpPr/>
            <p:nvPr/>
          </p:nvSpPr>
          <p:spPr>
            <a:xfrm>
              <a:off x="2923028" y="4576572"/>
              <a:ext cx="5182870" cy="720725"/>
            </a:xfrm>
            <a:custGeom>
              <a:avLst/>
              <a:gdLst/>
              <a:ahLst/>
              <a:cxnLst/>
              <a:rect l="l" t="t" r="r" b="b"/>
              <a:pathLst>
                <a:path w="5182870" h="720725">
                  <a:moveTo>
                    <a:pt x="5062613" y="0"/>
                  </a:moveTo>
                  <a:lnTo>
                    <a:pt x="120141" y="0"/>
                  </a:lnTo>
                  <a:lnTo>
                    <a:pt x="73380" y="9436"/>
                  </a:lnTo>
                  <a:lnTo>
                    <a:pt x="35191" y="35166"/>
                  </a:lnTo>
                  <a:lnTo>
                    <a:pt x="9448" y="73317"/>
                  </a:lnTo>
                  <a:lnTo>
                    <a:pt x="0" y="120053"/>
                  </a:lnTo>
                  <a:lnTo>
                    <a:pt x="0" y="600278"/>
                  </a:lnTo>
                  <a:lnTo>
                    <a:pt x="9448" y="647014"/>
                  </a:lnTo>
                  <a:lnTo>
                    <a:pt x="35191" y="685177"/>
                  </a:lnTo>
                  <a:lnTo>
                    <a:pt x="73380" y="710907"/>
                  </a:lnTo>
                  <a:lnTo>
                    <a:pt x="120141" y="720344"/>
                  </a:lnTo>
                  <a:lnTo>
                    <a:pt x="5062613" y="720344"/>
                  </a:lnTo>
                  <a:lnTo>
                    <a:pt x="5109375" y="710907"/>
                  </a:lnTo>
                  <a:lnTo>
                    <a:pt x="5147551" y="685177"/>
                  </a:lnTo>
                  <a:lnTo>
                    <a:pt x="5173306" y="647014"/>
                  </a:lnTo>
                  <a:lnTo>
                    <a:pt x="5182743" y="600278"/>
                  </a:lnTo>
                  <a:lnTo>
                    <a:pt x="5182743" y="120053"/>
                  </a:lnTo>
                  <a:lnTo>
                    <a:pt x="5173306" y="73317"/>
                  </a:lnTo>
                  <a:lnTo>
                    <a:pt x="5147551" y="35166"/>
                  </a:lnTo>
                  <a:lnTo>
                    <a:pt x="5109375" y="9436"/>
                  </a:lnTo>
                  <a:lnTo>
                    <a:pt x="5062613" y="0"/>
                  </a:lnTo>
                  <a:close/>
                </a:path>
              </a:pathLst>
            </a:custGeom>
            <a:solidFill>
              <a:srgbClr val="C5D8A0">
                <a:alpha val="50195"/>
              </a:srgbClr>
            </a:solidFill>
          </p:spPr>
          <p:txBody>
            <a:bodyPr wrap="square" lIns="0" tIns="0" rIns="0" bIns="0" rtlCol="0"/>
            <a:lstStyle/>
            <a:p>
              <a:endParaRPr/>
            </a:p>
          </p:txBody>
        </p:sp>
        <p:sp>
          <p:nvSpPr>
            <p:cNvPr id="9" name="object 9"/>
            <p:cNvSpPr/>
            <p:nvPr/>
          </p:nvSpPr>
          <p:spPr>
            <a:xfrm>
              <a:off x="1554480" y="5455920"/>
              <a:ext cx="8723630" cy="1012190"/>
            </a:xfrm>
            <a:custGeom>
              <a:avLst/>
              <a:gdLst/>
              <a:ahLst/>
              <a:cxnLst/>
              <a:rect l="l" t="t" r="r" b="b"/>
              <a:pathLst>
                <a:path w="8723630" h="1012189">
                  <a:moveTo>
                    <a:pt x="8723122" y="0"/>
                  </a:moveTo>
                  <a:lnTo>
                    <a:pt x="0" y="0"/>
                  </a:lnTo>
                  <a:lnTo>
                    <a:pt x="0" y="1011681"/>
                  </a:lnTo>
                  <a:lnTo>
                    <a:pt x="8723122" y="1011681"/>
                  </a:lnTo>
                  <a:lnTo>
                    <a:pt x="8723122" y="0"/>
                  </a:lnTo>
                  <a:close/>
                </a:path>
              </a:pathLst>
            </a:custGeom>
            <a:solidFill>
              <a:srgbClr val="FFFFCC"/>
            </a:solidFill>
          </p:spPr>
          <p:txBody>
            <a:bodyPr wrap="square" lIns="0" tIns="0" rIns="0" bIns="0" rtlCol="0"/>
            <a:lstStyle/>
            <a:p>
              <a:endParaRPr/>
            </a:p>
          </p:txBody>
        </p:sp>
        <p:pic>
          <p:nvPicPr>
            <p:cNvPr id="10" name="object 10"/>
            <p:cNvPicPr/>
            <p:nvPr/>
          </p:nvPicPr>
          <p:blipFill>
            <a:blip r:embed="rId4" cstate="print"/>
            <a:stretch>
              <a:fillRect/>
            </a:stretch>
          </p:blipFill>
          <p:spPr>
            <a:xfrm>
              <a:off x="7063741" y="5512307"/>
              <a:ext cx="3139439" cy="911351"/>
            </a:xfrm>
            <a:prstGeom prst="rect">
              <a:avLst/>
            </a:prstGeom>
          </p:spPr>
        </p:pic>
        <p:sp>
          <p:nvSpPr>
            <p:cNvPr id="11" name="object 11"/>
            <p:cNvSpPr/>
            <p:nvPr/>
          </p:nvSpPr>
          <p:spPr>
            <a:xfrm>
              <a:off x="1623060" y="5591555"/>
              <a:ext cx="6545580" cy="806450"/>
            </a:xfrm>
            <a:custGeom>
              <a:avLst/>
              <a:gdLst/>
              <a:ahLst/>
              <a:cxnLst/>
              <a:rect l="l" t="t" r="r" b="b"/>
              <a:pathLst>
                <a:path w="6545580" h="806450">
                  <a:moveTo>
                    <a:pt x="1403223" y="697928"/>
                  </a:moveTo>
                  <a:lnTo>
                    <a:pt x="1394714" y="655840"/>
                  </a:lnTo>
                  <a:lnTo>
                    <a:pt x="1371536" y="621461"/>
                  </a:lnTo>
                  <a:lnTo>
                    <a:pt x="1337144" y="598284"/>
                  </a:lnTo>
                  <a:lnTo>
                    <a:pt x="1295044" y="589788"/>
                  </a:lnTo>
                  <a:lnTo>
                    <a:pt x="108165" y="589788"/>
                  </a:lnTo>
                  <a:lnTo>
                    <a:pt x="66065" y="598284"/>
                  </a:lnTo>
                  <a:lnTo>
                    <a:pt x="31686" y="621461"/>
                  </a:lnTo>
                  <a:lnTo>
                    <a:pt x="8496" y="655840"/>
                  </a:lnTo>
                  <a:lnTo>
                    <a:pt x="0" y="697928"/>
                  </a:lnTo>
                  <a:lnTo>
                    <a:pt x="8496" y="740016"/>
                  </a:lnTo>
                  <a:lnTo>
                    <a:pt x="31686" y="774395"/>
                  </a:lnTo>
                  <a:lnTo>
                    <a:pt x="66065" y="797572"/>
                  </a:lnTo>
                  <a:lnTo>
                    <a:pt x="108165" y="806069"/>
                  </a:lnTo>
                  <a:lnTo>
                    <a:pt x="1295044" y="806069"/>
                  </a:lnTo>
                  <a:lnTo>
                    <a:pt x="1337144" y="797572"/>
                  </a:lnTo>
                  <a:lnTo>
                    <a:pt x="1371536" y="774395"/>
                  </a:lnTo>
                  <a:lnTo>
                    <a:pt x="1394714" y="740016"/>
                  </a:lnTo>
                  <a:lnTo>
                    <a:pt x="1403223" y="697928"/>
                  </a:lnTo>
                  <a:close/>
                </a:path>
                <a:path w="6545580" h="806450">
                  <a:moveTo>
                    <a:pt x="2488692" y="108140"/>
                  </a:moveTo>
                  <a:lnTo>
                    <a:pt x="2480183" y="66052"/>
                  </a:lnTo>
                  <a:lnTo>
                    <a:pt x="2456992" y="31673"/>
                  </a:lnTo>
                  <a:lnTo>
                    <a:pt x="2422601" y="8496"/>
                  </a:lnTo>
                  <a:lnTo>
                    <a:pt x="2380488" y="0"/>
                  </a:lnTo>
                  <a:lnTo>
                    <a:pt x="1301496" y="0"/>
                  </a:lnTo>
                  <a:lnTo>
                    <a:pt x="1259382" y="8496"/>
                  </a:lnTo>
                  <a:lnTo>
                    <a:pt x="1224991" y="31673"/>
                  </a:lnTo>
                  <a:lnTo>
                    <a:pt x="1201801" y="66052"/>
                  </a:lnTo>
                  <a:lnTo>
                    <a:pt x="1193292" y="108140"/>
                  </a:lnTo>
                  <a:lnTo>
                    <a:pt x="1201801" y="150228"/>
                  </a:lnTo>
                  <a:lnTo>
                    <a:pt x="1224991" y="184607"/>
                  </a:lnTo>
                  <a:lnTo>
                    <a:pt x="1259382" y="207784"/>
                  </a:lnTo>
                  <a:lnTo>
                    <a:pt x="1301496" y="216281"/>
                  </a:lnTo>
                  <a:lnTo>
                    <a:pt x="2380488" y="216281"/>
                  </a:lnTo>
                  <a:lnTo>
                    <a:pt x="2422601" y="207784"/>
                  </a:lnTo>
                  <a:lnTo>
                    <a:pt x="2456992" y="184607"/>
                  </a:lnTo>
                  <a:lnTo>
                    <a:pt x="2480183" y="150228"/>
                  </a:lnTo>
                  <a:lnTo>
                    <a:pt x="2488692" y="108140"/>
                  </a:lnTo>
                  <a:close/>
                </a:path>
                <a:path w="6545580" h="806450">
                  <a:moveTo>
                    <a:pt x="3465576" y="396176"/>
                  </a:moveTo>
                  <a:lnTo>
                    <a:pt x="3457067" y="354088"/>
                  </a:lnTo>
                  <a:lnTo>
                    <a:pt x="3433876" y="319722"/>
                  </a:lnTo>
                  <a:lnTo>
                    <a:pt x="3399485" y="296545"/>
                  </a:lnTo>
                  <a:lnTo>
                    <a:pt x="3357372" y="288036"/>
                  </a:lnTo>
                  <a:lnTo>
                    <a:pt x="2350008" y="288036"/>
                  </a:lnTo>
                  <a:lnTo>
                    <a:pt x="2307882" y="296545"/>
                  </a:lnTo>
                  <a:lnTo>
                    <a:pt x="2273490" y="319722"/>
                  </a:lnTo>
                  <a:lnTo>
                    <a:pt x="2250300" y="354088"/>
                  </a:lnTo>
                  <a:lnTo>
                    <a:pt x="2241804" y="396176"/>
                  </a:lnTo>
                  <a:lnTo>
                    <a:pt x="2250300" y="438277"/>
                  </a:lnTo>
                  <a:lnTo>
                    <a:pt x="2273490" y="472643"/>
                  </a:lnTo>
                  <a:lnTo>
                    <a:pt x="2307882" y="495820"/>
                  </a:lnTo>
                  <a:lnTo>
                    <a:pt x="2350008" y="504317"/>
                  </a:lnTo>
                  <a:lnTo>
                    <a:pt x="3357372" y="504317"/>
                  </a:lnTo>
                  <a:lnTo>
                    <a:pt x="3399485" y="495820"/>
                  </a:lnTo>
                  <a:lnTo>
                    <a:pt x="3433876" y="472643"/>
                  </a:lnTo>
                  <a:lnTo>
                    <a:pt x="3457067" y="438277"/>
                  </a:lnTo>
                  <a:lnTo>
                    <a:pt x="3465576" y="396176"/>
                  </a:lnTo>
                  <a:close/>
                </a:path>
                <a:path w="6545580" h="806450">
                  <a:moveTo>
                    <a:pt x="3511042" y="108140"/>
                  </a:moveTo>
                  <a:lnTo>
                    <a:pt x="3502533" y="66052"/>
                  </a:lnTo>
                  <a:lnTo>
                    <a:pt x="3479355" y="31673"/>
                  </a:lnTo>
                  <a:lnTo>
                    <a:pt x="3444976" y="8496"/>
                  </a:lnTo>
                  <a:lnTo>
                    <a:pt x="3402863" y="0"/>
                  </a:lnTo>
                  <a:lnTo>
                    <a:pt x="2683726" y="0"/>
                  </a:lnTo>
                  <a:lnTo>
                    <a:pt x="2641625" y="8496"/>
                  </a:lnTo>
                  <a:lnTo>
                    <a:pt x="2607246" y="31673"/>
                  </a:lnTo>
                  <a:lnTo>
                    <a:pt x="2584056" y="66052"/>
                  </a:lnTo>
                  <a:lnTo>
                    <a:pt x="2575560" y="108140"/>
                  </a:lnTo>
                  <a:lnTo>
                    <a:pt x="2584056" y="150228"/>
                  </a:lnTo>
                  <a:lnTo>
                    <a:pt x="2607246" y="184607"/>
                  </a:lnTo>
                  <a:lnTo>
                    <a:pt x="2641625" y="207784"/>
                  </a:lnTo>
                  <a:lnTo>
                    <a:pt x="2683726" y="216281"/>
                  </a:lnTo>
                  <a:lnTo>
                    <a:pt x="3402863" y="216281"/>
                  </a:lnTo>
                  <a:lnTo>
                    <a:pt x="3444964" y="207784"/>
                  </a:lnTo>
                  <a:lnTo>
                    <a:pt x="3479355" y="184607"/>
                  </a:lnTo>
                  <a:lnTo>
                    <a:pt x="3502533" y="150228"/>
                  </a:lnTo>
                  <a:lnTo>
                    <a:pt x="3511042" y="108140"/>
                  </a:lnTo>
                  <a:close/>
                </a:path>
                <a:path w="6545580" h="806450">
                  <a:moveTo>
                    <a:pt x="4238244" y="396176"/>
                  </a:moveTo>
                  <a:lnTo>
                    <a:pt x="4229735" y="354088"/>
                  </a:lnTo>
                  <a:lnTo>
                    <a:pt x="4206544" y="319722"/>
                  </a:lnTo>
                  <a:lnTo>
                    <a:pt x="4172153" y="296545"/>
                  </a:lnTo>
                  <a:lnTo>
                    <a:pt x="4130040" y="288036"/>
                  </a:lnTo>
                  <a:lnTo>
                    <a:pt x="3590544" y="288036"/>
                  </a:lnTo>
                  <a:lnTo>
                    <a:pt x="3548418" y="296545"/>
                  </a:lnTo>
                  <a:lnTo>
                    <a:pt x="3514026" y="319722"/>
                  </a:lnTo>
                  <a:lnTo>
                    <a:pt x="3490836" y="354088"/>
                  </a:lnTo>
                  <a:lnTo>
                    <a:pt x="3482340" y="396176"/>
                  </a:lnTo>
                  <a:lnTo>
                    <a:pt x="3490836" y="438277"/>
                  </a:lnTo>
                  <a:lnTo>
                    <a:pt x="3514026" y="472643"/>
                  </a:lnTo>
                  <a:lnTo>
                    <a:pt x="3548418" y="495820"/>
                  </a:lnTo>
                  <a:lnTo>
                    <a:pt x="3590544" y="504317"/>
                  </a:lnTo>
                  <a:lnTo>
                    <a:pt x="4130040" y="504317"/>
                  </a:lnTo>
                  <a:lnTo>
                    <a:pt x="4172153" y="495820"/>
                  </a:lnTo>
                  <a:lnTo>
                    <a:pt x="4206544" y="472643"/>
                  </a:lnTo>
                  <a:lnTo>
                    <a:pt x="4229735" y="438277"/>
                  </a:lnTo>
                  <a:lnTo>
                    <a:pt x="4238244" y="396176"/>
                  </a:lnTo>
                  <a:close/>
                </a:path>
                <a:path w="6545580" h="806450">
                  <a:moveTo>
                    <a:pt x="5052060" y="697928"/>
                  </a:moveTo>
                  <a:lnTo>
                    <a:pt x="5043551" y="655828"/>
                  </a:lnTo>
                  <a:lnTo>
                    <a:pt x="5020373" y="621461"/>
                  </a:lnTo>
                  <a:lnTo>
                    <a:pt x="4985982" y="598284"/>
                  </a:lnTo>
                  <a:lnTo>
                    <a:pt x="4943856" y="589788"/>
                  </a:lnTo>
                  <a:lnTo>
                    <a:pt x="3468624" y="589788"/>
                  </a:lnTo>
                  <a:lnTo>
                    <a:pt x="3426510" y="598284"/>
                  </a:lnTo>
                  <a:lnTo>
                    <a:pt x="3392119" y="621461"/>
                  </a:lnTo>
                  <a:lnTo>
                    <a:pt x="3368929" y="655828"/>
                  </a:lnTo>
                  <a:lnTo>
                    <a:pt x="3360420" y="697928"/>
                  </a:lnTo>
                  <a:lnTo>
                    <a:pt x="3368929" y="740029"/>
                  </a:lnTo>
                  <a:lnTo>
                    <a:pt x="3392119" y="774395"/>
                  </a:lnTo>
                  <a:lnTo>
                    <a:pt x="3426510" y="797572"/>
                  </a:lnTo>
                  <a:lnTo>
                    <a:pt x="3468624" y="806069"/>
                  </a:lnTo>
                  <a:lnTo>
                    <a:pt x="4943856" y="806069"/>
                  </a:lnTo>
                  <a:lnTo>
                    <a:pt x="4985969" y="797572"/>
                  </a:lnTo>
                  <a:lnTo>
                    <a:pt x="5020373" y="774395"/>
                  </a:lnTo>
                  <a:lnTo>
                    <a:pt x="5043551" y="740016"/>
                  </a:lnTo>
                  <a:lnTo>
                    <a:pt x="5052060" y="697928"/>
                  </a:lnTo>
                  <a:close/>
                </a:path>
                <a:path w="6545580" h="806450">
                  <a:moveTo>
                    <a:pt x="5154168" y="396176"/>
                  </a:moveTo>
                  <a:lnTo>
                    <a:pt x="5145659" y="354088"/>
                  </a:lnTo>
                  <a:lnTo>
                    <a:pt x="5122469" y="319722"/>
                  </a:lnTo>
                  <a:lnTo>
                    <a:pt x="5088077" y="296545"/>
                  </a:lnTo>
                  <a:lnTo>
                    <a:pt x="5045964" y="288036"/>
                  </a:lnTo>
                  <a:lnTo>
                    <a:pt x="4363212" y="288036"/>
                  </a:lnTo>
                  <a:lnTo>
                    <a:pt x="4321086" y="296545"/>
                  </a:lnTo>
                  <a:lnTo>
                    <a:pt x="4286694" y="319722"/>
                  </a:lnTo>
                  <a:lnTo>
                    <a:pt x="4263504" y="354088"/>
                  </a:lnTo>
                  <a:lnTo>
                    <a:pt x="4255008" y="396176"/>
                  </a:lnTo>
                  <a:lnTo>
                    <a:pt x="4263504" y="438277"/>
                  </a:lnTo>
                  <a:lnTo>
                    <a:pt x="4286694" y="472643"/>
                  </a:lnTo>
                  <a:lnTo>
                    <a:pt x="4321086" y="495820"/>
                  </a:lnTo>
                  <a:lnTo>
                    <a:pt x="4363212" y="504317"/>
                  </a:lnTo>
                  <a:lnTo>
                    <a:pt x="5045964" y="504317"/>
                  </a:lnTo>
                  <a:lnTo>
                    <a:pt x="5088077" y="495820"/>
                  </a:lnTo>
                  <a:lnTo>
                    <a:pt x="5122469" y="472643"/>
                  </a:lnTo>
                  <a:lnTo>
                    <a:pt x="5145659" y="438277"/>
                  </a:lnTo>
                  <a:lnTo>
                    <a:pt x="5154168" y="396176"/>
                  </a:lnTo>
                  <a:close/>
                </a:path>
                <a:path w="6545580" h="806450">
                  <a:moveTo>
                    <a:pt x="6089904" y="396176"/>
                  </a:moveTo>
                  <a:lnTo>
                    <a:pt x="6081395" y="354088"/>
                  </a:lnTo>
                  <a:lnTo>
                    <a:pt x="6058205" y="319722"/>
                  </a:lnTo>
                  <a:lnTo>
                    <a:pt x="6023813" y="296545"/>
                  </a:lnTo>
                  <a:lnTo>
                    <a:pt x="5981700" y="288036"/>
                  </a:lnTo>
                  <a:lnTo>
                    <a:pt x="5279136" y="288036"/>
                  </a:lnTo>
                  <a:lnTo>
                    <a:pt x="5237010" y="296545"/>
                  </a:lnTo>
                  <a:lnTo>
                    <a:pt x="5202618" y="319722"/>
                  </a:lnTo>
                  <a:lnTo>
                    <a:pt x="5179428" y="354088"/>
                  </a:lnTo>
                  <a:lnTo>
                    <a:pt x="5170932" y="396176"/>
                  </a:lnTo>
                  <a:lnTo>
                    <a:pt x="5179428" y="438277"/>
                  </a:lnTo>
                  <a:lnTo>
                    <a:pt x="5202618" y="472643"/>
                  </a:lnTo>
                  <a:lnTo>
                    <a:pt x="5237010" y="495820"/>
                  </a:lnTo>
                  <a:lnTo>
                    <a:pt x="5279136" y="504317"/>
                  </a:lnTo>
                  <a:lnTo>
                    <a:pt x="5981700" y="504317"/>
                  </a:lnTo>
                  <a:lnTo>
                    <a:pt x="6023813" y="495820"/>
                  </a:lnTo>
                  <a:lnTo>
                    <a:pt x="6058205" y="472643"/>
                  </a:lnTo>
                  <a:lnTo>
                    <a:pt x="6081395" y="438277"/>
                  </a:lnTo>
                  <a:lnTo>
                    <a:pt x="6089904" y="396176"/>
                  </a:lnTo>
                  <a:close/>
                </a:path>
                <a:path w="6545580" h="806450">
                  <a:moveTo>
                    <a:pt x="6545580" y="108140"/>
                  </a:moveTo>
                  <a:lnTo>
                    <a:pt x="6537071" y="66052"/>
                  </a:lnTo>
                  <a:lnTo>
                    <a:pt x="6513893" y="31673"/>
                  </a:lnTo>
                  <a:lnTo>
                    <a:pt x="6479502" y="8496"/>
                  </a:lnTo>
                  <a:lnTo>
                    <a:pt x="6437376" y="0"/>
                  </a:lnTo>
                  <a:lnTo>
                    <a:pt x="5861304" y="0"/>
                  </a:lnTo>
                  <a:lnTo>
                    <a:pt x="5819191" y="8496"/>
                  </a:lnTo>
                  <a:lnTo>
                    <a:pt x="5784799" y="31673"/>
                  </a:lnTo>
                  <a:lnTo>
                    <a:pt x="5761609" y="66052"/>
                  </a:lnTo>
                  <a:lnTo>
                    <a:pt x="5753100" y="108140"/>
                  </a:lnTo>
                  <a:lnTo>
                    <a:pt x="5761609" y="150228"/>
                  </a:lnTo>
                  <a:lnTo>
                    <a:pt x="5784799" y="184607"/>
                  </a:lnTo>
                  <a:lnTo>
                    <a:pt x="5819191" y="207784"/>
                  </a:lnTo>
                  <a:lnTo>
                    <a:pt x="5861304" y="216281"/>
                  </a:lnTo>
                  <a:lnTo>
                    <a:pt x="6437376" y="216281"/>
                  </a:lnTo>
                  <a:lnTo>
                    <a:pt x="6479489" y="207784"/>
                  </a:lnTo>
                  <a:lnTo>
                    <a:pt x="6513881" y="184607"/>
                  </a:lnTo>
                  <a:lnTo>
                    <a:pt x="6537071" y="150228"/>
                  </a:lnTo>
                  <a:lnTo>
                    <a:pt x="6545580" y="108140"/>
                  </a:lnTo>
                  <a:close/>
                </a:path>
              </a:pathLst>
            </a:custGeom>
            <a:solidFill>
              <a:srgbClr val="002060"/>
            </a:solidFill>
          </p:spPr>
          <p:txBody>
            <a:bodyPr wrap="square" lIns="0" tIns="0" rIns="0" bIns="0" rtlCol="0"/>
            <a:lstStyle/>
            <a:p>
              <a:endParaRPr/>
            </a:p>
          </p:txBody>
        </p:sp>
        <p:sp>
          <p:nvSpPr>
            <p:cNvPr id="12" name="object 12"/>
            <p:cNvSpPr/>
            <p:nvPr/>
          </p:nvSpPr>
          <p:spPr>
            <a:xfrm>
              <a:off x="7729728" y="5879591"/>
              <a:ext cx="2432050" cy="216535"/>
            </a:xfrm>
            <a:custGeom>
              <a:avLst/>
              <a:gdLst/>
              <a:ahLst/>
              <a:cxnLst/>
              <a:rect l="l" t="t" r="r" b="b"/>
              <a:pathLst>
                <a:path w="2432050" h="216535">
                  <a:moveTo>
                    <a:pt x="1296720" y="108140"/>
                  </a:moveTo>
                  <a:lnTo>
                    <a:pt x="1288211" y="66052"/>
                  </a:lnTo>
                  <a:lnTo>
                    <a:pt x="1265021" y="31686"/>
                  </a:lnTo>
                  <a:lnTo>
                    <a:pt x="1230642" y="8509"/>
                  </a:lnTo>
                  <a:lnTo>
                    <a:pt x="1188529" y="0"/>
                  </a:lnTo>
                  <a:lnTo>
                    <a:pt x="108191" y="0"/>
                  </a:lnTo>
                  <a:lnTo>
                    <a:pt x="66065" y="8509"/>
                  </a:lnTo>
                  <a:lnTo>
                    <a:pt x="31686" y="31686"/>
                  </a:lnTo>
                  <a:lnTo>
                    <a:pt x="8496" y="66052"/>
                  </a:lnTo>
                  <a:lnTo>
                    <a:pt x="0" y="108140"/>
                  </a:lnTo>
                  <a:lnTo>
                    <a:pt x="8496" y="150241"/>
                  </a:lnTo>
                  <a:lnTo>
                    <a:pt x="31699" y="184607"/>
                  </a:lnTo>
                  <a:lnTo>
                    <a:pt x="66078" y="207784"/>
                  </a:lnTo>
                  <a:lnTo>
                    <a:pt x="108191" y="216281"/>
                  </a:lnTo>
                  <a:lnTo>
                    <a:pt x="1188529" y="216281"/>
                  </a:lnTo>
                  <a:lnTo>
                    <a:pt x="1230642" y="207784"/>
                  </a:lnTo>
                  <a:lnTo>
                    <a:pt x="1265021" y="184607"/>
                  </a:lnTo>
                  <a:lnTo>
                    <a:pt x="1288211" y="150241"/>
                  </a:lnTo>
                  <a:lnTo>
                    <a:pt x="1296720" y="108140"/>
                  </a:lnTo>
                  <a:close/>
                </a:path>
                <a:path w="2432050" h="216535">
                  <a:moveTo>
                    <a:pt x="2431923" y="108140"/>
                  </a:moveTo>
                  <a:lnTo>
                    <a:pt x="2423414" y="66052"/>
                  </a:lnTo>
                  <a:lnTo>
                    <a:pt x="2400223" y="31686"/>
                  </a:lnTo>
                  <a:lnTo>
                    <a:pt x="2365845" y="8509"/>
                  </a:lnTo>
                  <a:lnTo>
                    <a:pt x="2323731" y="0"/>
                  </a:lnTo>
                  <a:lnTo>
                    <a:pt x="1420139" y="0"/>
                  </a:lnTo>
                  <a:lnTo>
                    <a:pt x="1378026" y="8509"/>
                  </a:lnTo>
                  <a:lnTo>
                    <a:pt x="1343634" y="31686"/>
                  </a:lnTo>
                  <a:lnTo>
                    <a:pt x="1320457" y="66052"/>
                  </a:lnTo>
                  <a:lnTo>
                    <a:pt x="1311960" y="108140"/>
                  </a:lnTo>
                  <a:lnTo>
                    <a:pt x="1320457" y="150241"/>
                  </a:lnTo>
                  <a:lnTo>
                    <a:pt x="1343634" y="184607"/>
                  </a:lnTo>
                  <a:lnTo>
                    <a:pt x="1378026" y="207784"/>
                  </a:lnTo>
                  <a:lnTo>
                    <a:pt x="1420139" y="216281"/>
                  </a:lnTo>
                  <a:lnTo>
                    <a:pt x="2323731" y="216281"/>
                  </a:lnTo>
                  <a:lnTo>
                    <a:pt x="2365845" y="207784"/>
                  </a:lnTo>
                  <a:lnTo>
                    <a:pt x="2400223" y="184607"/>
                  </a:lnTo>
                  <a:lnTo>
                    <a:pt x="2423414" y="150241"/>
                  </a:lnTo>
                  <a:lnTo>
                    <a:pt x="2431923" y="108140"/>
                  </a:lnTo>
                  <a:close/>
                </a:path>
              </a:pathLst>
            </a:custGeom>
            <a:solidFill>
              <a:srgbClr val="E46C0A"/>
            </a:solidFill>
          </p:spPr>
          <p:txBody>
            <a:bodyPr wrap="square" lIns="0" tIns="0" rIns="0" bIns="0" rtlCol="0"/>
            <a:lstStyle/>
            <a:p>
              <a:endParaRPr/>
            </a:p>
          </p:txBody>
        </p:sp>
        <p:sp>
          <p:nvSpPr>
            <p:cNvPr id="13" name="object 13"/>
            <p:cNvSpPr/>
            <p:nvPr/>
          </p:nvSpPr>
          <p:spPr>
            <a:xfrm>
              <a:off x="1635252" y="5879591"/>
              <a:ext cx="2212975" cy="216535"/>
            </a:xfrm>
            <a:custGeom>
              <a:avLst/>
              <a:gdLst/>
              <a:ahLst/>
              <a:cxnLst/>
              <a:rect l="l" t="t" r="r" b="b"/>
              <a:pathLst>
                <a:path w="2212975" h="216535">
                  <a:moveTo>
                    <a:pt x="1295323" y="108140"/>
                  </a:moveTo>
                  <a:lnTo>
                    <a:pt x="1286814" y="66052"/>
                  </a:lnTo>
                  <a:lnTo>
                    <a:pt x="1263624" y="31686"/>
                  </a:lnTo>
                  <a:lnTo>
                    <a:pt x="1229233" y="8509"/>
                  </a:lnTo>
                  <a:lnTo>
                    <a:pt x="1187119" y="0"/>
                  </a:lnTo>
                  <a:lnTo>
                    <a:pt x="108191" y="0"/>
                  </a:lnTo>
                  <a:lnTo>
                    <a:pt x="66078" y="8509"/>
                  </a:lnTo>
                  <a:lnTo>
                    <a:pt x="31686" y="31686"/>
                  </a:lnTo>
                  <a:lnTo>
                    <a:pt x="8496" y="66052"/>
                  </a:lnTo>
                  <a:lnTo>
                    <a:pt x="0" y="108140"/>
                  </a:lnTo>
                  <a:lnTo>
                    <a:pt x="8496" y="150241"/>
                  </a:lnTo>
                  <a:lnTo>
                    <a:pt x="31686" y="184607"/>
                  </a:lnTo>
                  <a:lnTo>
                    <a:pt x="66078" y="207784"/>
                  </a:lnTo>
                  <a:lnTo>
                    <a:pt x="108191" y="216281"/>
                  </a:lnTo>
                  <a:lnTo>
                    <a:pt x="1187119" y="216281"/>
                  </a:lnTo>
                  <a:lnTo>
                    <a:pt x="1229233" y="207784"/>
                  </a:lnTo>
                  <a:lnTo>
                    <a:pt x="1263624" y="184607"/>
                  </a:lnTo>
                  <a:lnTo>
                    <a:pt x="1286814" y="150241"/>
                  </a:lnTo>
                  <a:lnTo>
                    <a:pt x="1295323" y="108140"/>
                  </a:lnTo>
                  <a:close/>
                </a:path>
                <a:path w="2212975" h="216535">
                  <a:moveTo>
                    <a:pt x="2212721" y="108140"/>
                  </a:moveTo>
                  <a:lnTo>
                    <a:pt x="2204212" y="66052"/>
                  </a:lnTo>
                  <a:lnTo>
                    <a:pt x="2181021" y="31686"/>
                  </a:lnTo>
                  <a:lnTo>
                    <a:pt x="2146630" y="8509"/>
                  </a:lnTo>
                  <a:lnTo>
                    <a:pt x="2104517" y="0"/>
                  </a:lnTo>
                  <a:lnTo>
                    <a:pt x="1420291" y="0"/>
                  </a:lnTo>
                  <a:lnTo>
                    <a:pt x="1378165" y="8509"/>
                  </a:lnTo>
                  <a:lnTo>
                    <a:pt x="1343774" y="31686"/>
                  </a:lnTo>
                  <a:lnTo>
                    <a:pt x="1320584" y="66052"/>
                  </a:lnTo>
                  <a:lnTo>
                    <a:pt x="1312087" y="108140"/>
                  </a:lnTo>
                  <a:lnTo>
                    <a:pt x="1320584" y="150241"/>
                  </a:lnTo>
                  <a:lnTo>
                    <a:pt x="1343774" y="184607"/>
                  </a:lnTo>
                  <a:lnTo>
                    <a:pt x="1378165" y="207784"/>
                  </a:lnTo>
                  <a:lnTo>
                    <a:pt x="1420291" y="216281"/>
                  </a:lnTo>
                  <a:lnTo>
                    <a:pt x="2104517" y="216281"/>
                  </a:lnTo>
                  <a:lnTo>
                    <a:pt x="2146630" y="207784"/>
                  </a:lnTo>
                  <a:lnTo>
                    <a:pt x="2181021" y="184607"/>
                  </a:lnTo>
                  <a:lnTo>
                    <a:pt x="2204212" y="150241"/>
                  </a:lnTo>
                  <a:lnTo>
                    <a:pt x="2212721" y="108140"/>
                  </a:lnTo>
                  <a:close/>
                </a:path>
              </a:pathLst>
            </a:custGeom>
            <a:solidFill>
              <a:srgbClr val="002060"/>
            </a:solidFill>
          </p:spPr>
          <p:txBody>
            <a:bodyPr wrap="square" lIns="0" tIns="0" rIns="0" bIns="0" rtlCol="0"/>
            <a:lstStyle/>
            <a:p>
              <a:endParaRPr/>
            </a:p>
          </p:txBody>
        </p:sp>
      </p:grpSp>
      <p:sp>
        <p:nvSpPr>
          <p:cNvPr id="14" name="object 14"/>
          <p:cNvSpPr txBox="1"/>
          <p:nvPr/>
        </p:nvSpPr>
        <p:spPr>
          <a:xfrm>
            <a:off x="1749870" y="6204531"/>
            <a:ext cx="1159510" cy="162560"/>
          </a:xfrm>
          <a:prstGeom prst="rect">
            <a:avLst/>
          </a:prstGeom>
        </p:spPr>
        <p:txBody>
          <a:bodyPr vert="horz" wrap="square" lIns="0" tIns="12700" rIns="0" bIns="0" rtlCol="0">
            <a:spAutoFit/>
          </a:bodyPr>
          <a:lstStyle/>
          <a:p>
            <a:pPr marL="12700">
              <a:lnSpc>
                <a:spcPct val="100000"/>
              </a:lnSpc>
              <a:spcBef>
                <a:spcPts val="100"/>
              </a:spcBef>
            </a:pPr>
            <a:r>
              <a:rPr sz="900" b="0" spc="-15" dirty="0">
                <a:solidFill>
                  <a:srgbClr val="FFFFFF"/>
                </a:solidFill>
                <a:latin typeface="BIZ UDP明朝 Medium"/>
                <a:cs typeface="BIZ UDP明朝 Medium"/>
              </a:rPr>
              <a:t>極低温エレクトロニクス</a:t>
            </a:r>
            <a:endParaRPr sz="900">
              <a:latin typeface="BIZ UDP明朝 Medium"/>
              <a:cs typeface="BIZ UDP明朝 Medium"/>
            </a:endParaRPr>
          </a:p>
        </p:txBody>
      </p:sp>
      <p:grpSp>
        <p:nvGrpSpPr>
          <p:cNvPr id="15" name="object 15"/>
          <p:cNvGrpSpPr/>
          <p:nvPr/>
        </p:nvGrpSpPr>
        <p:grpSpPr>
          <a:xfrm>
            <a:off x="2334761" y="4296155"/>
            <a:ext cx="7052945" cy="2101850"/>
            <a:chOff x="2334761" y="4296155"/>
            <a:chExt cx="7052945" cy="2101850"/>
          </a:xfrm>
        </p:grpSpPr>
        <p:sp>
          <p:nvSpPr>
            <p:cNvPr id="16" name="object 16"/>
            <p:cNvSpPr/>
            <p:nvPr/>
          </p:nvSpPr>
          <p:spPr>
            <a:xfrm>
              <a:off x="2334761" y="4296155"/>
              <a:ext cx="1296670" cy="216535"/>
            </a:xfrm>
            <a:custGeom>
              <a:avLst/>
              <a:gdLst/>
              <a:ahLst/>
              <a:cxnLst/>
              <a:rect l="l" t="t" r="r" b="b"/>
              <a:pathLst>
                <a:path w="1296670" h="216535">
                  <a:moveTo>
                    <a:pt x="1188377" y="0"/>
                  </a:moveTo>
                  <a:lnTo>
                    <a:pt x="108178" y="0"/>
                  </a:lnTo>
                  <a:lnTo>
                    <a:pt x="66078" y="8496"/>
                  </a:lnTo>
                  <a:lnTo>
                    <a:pt x="31686" y="31673"/>
                  </a:lnTo>
                  <a:lnTo>
                    <a:pt x="8508" y="66040"/>
                  </a:lnTo>
                  <a:lnTo>
                    <a:pt x="0" y="108140"/>
                  </a:lnTo>
                  <a:lnTo>
                    <a:pt x="8508" y="150241"/>
                  </a:lnTo>
                  <a:lnTo>
                    <a:pt x="31699" y="184607"/>
                  </a:lnTo>
                  <a:lnTo>
                    <a:pt x="66078" y="207784"/>
                  </a:lnTo>
                  <a:lnTo>
                    <a:pt x="108178" y="216281"/>
                  </a:lnTo>
                  <a:lnTo>
                    <a:pt x="1188377" y="216281"/>
                  </a:lnTo>
                  <a:lnTo>
                    <a:pt x="1230477" y="207784"/>
                  </a:lnTo>
                  <a:lnTo>
                    <a:pt x="1264869" y="184607"/>
                  </a:lnTo>
                  <a:lnTo>
                    <a:pt x="1288046" y="150228"/>
                  </a:lnTo>
                  <a:lnTo>
                    <a:pt x="1296542" y="108140"/>
                  </a:lnTo>
                  <a:lnTo>
                    <a:pt x="1288046" y="66040"/>
                  </a:lnTo>
                  <a:lnTo>
                    <a:pt x="1264869" y="31673"/>
                  </a:lnTo>
                  <a:lnTo>
                    <a:pt x="1230490" y="8496"/>
                  </a:lnTo>
                  <a:lnTo>
                    <a:pt x="1188377" y="0"/>
                  </a:lnTo>
                  <a:close/>
                </a:path>
              </a:pathLst>
            </a:custGeom>
            <a:solidFill>
              <a:srgbClr val="8064A2"/>
            </a:solidFill>
          </p:spPr>
          <p:txBody>
            <a:bodyPr wrap="square" lIns="0" tIns="0" rIns="0" bIns="0" rtlCol="0"/>
            <a:lstStyle/>
            <a:p>
              <a:endParaRPr/>
            </a:p>
          </p:txBody>
        </p:sp>
        <p:sp>
          <p:nvSpPr>
            <p:cNvPr id="17" name="object 17"/>
            <p:cNvSpPr/>
            <p:nvPr/>
          </p:nvSpPr>
          <p:spPr>
            <a:xfrm>
              <a:off x="3090672" y="5591555"/>
              <a:ext cx="3210560" cy="806450"/>
            </a:xfrm>
            <a:custGeom>
              <a:avLst/>
              <a:gdLst/>
              <a:ahLst/>
              <a:cxnLst/>
              <a:rect l="l" t="t" r="r" b="b"/>
              <a:pathLst>
                <a:path w="3210560" h="806450">
                  <a:moveTo>
                    <a:pt x="863981" y="697928"/>
                  </a:moveTo>
                  <a:lnTo>
                    <a:pt x="855472" y="655840"/>
                  </a:lnTo>
                  <a:lnTo>
                    <a:pt x="832294" y="621461"/>
                  </a:lnTo>
                  <a:lnTo>
                    <a:pt x="797902" y="598284"/>
                  </a:lnTo>
                  <a:lnTo>
                    <a:pt x="755789" y="589788"/>
                  </a:lnTo>
                  <a:lnTo>
                    <a:pt x="108191" y="589788"/>
                  </a:lnTo>
                  <a:lnTo>
                    <a:pt x="66078" y="598284"/>
                  </a:lnTo>
                  <a:lnTo>
                    <a:pt x="31686" y="621461"/>
                  </a:lnTo>
                  <a:lnTo>
                    <a:pt x="8496" y="655840"/>
                  </a:lnTo>
                  <a:lnTo>
                    <a:pt x="0" y="697928"/>
                  </a:lnTo>
                  <a:lnTo>
                    <a:pt x="8496" y="740016"/>
                  </a:lnTo>
                  <a:lnTo>
                    <a:pt x="31686" y="774395"/>
                  </a:lnTo>
                  <a:lnTo>
                    <a:pt x="66078" y="797572"/>
                  </a:lnTo>
                  <a:lnTo>
                    <a:pt x="108191" y="806069"/>
                  </a:lnTo>
                  <a:lnTo>
                    <a:pt x="755789" y="806069"/>
                  </a:lnTo>
                  <a:lnTo>
                    <a:pt x="797902" y="797572"/>
                  </a:lnTo>
                  <a:lnTo>
                    <a:pt x="832281" y="774395"/>
                  </a:lnTo>
                  <a:lnTo>
                    <a:pt x="855472" y="740016"/>
                  </a:lnTo>
                  <a:lnTo>
                    <a:pt x="863981" y="697928"/>
                  </a:lnTo>
                  <a:close/>
                </a:path>
                <a:path w="3210560" h="806450">
                  <a:moveTo>
                    <a:pt x="1828406" y="697928"/>
                  </a:moveTo>
                  <a:lnTo>
                    <a:pt x="1819910" y="655840"/>
                  </a:lnTo>
                  <a:lnTo>
                    <a:pt x="1796732" y="621461"/>
                  </a:lnTo>
                  <a:lnTo>
                    <a:pt x="1762353" y="598284"/>
                  </a:lnTo>
                  <a:lnTo>
                    <a:pt x="1720253" y="589788"/>
                  </a:lnTo>
                  <a:lnTo>
                    <a:pt x="1036269" y="589788"/>
                  </a:lnTo>
                  <a:lnTo>
                    <a:pt x="994168" y="598284"/>
                  </a:lnTo>
                  <a:lnTo>
                    <a:pt x="959789" y="621461"/>
                  </a:lnTo>
                  <a:lnTo>
                    <a:pt x="936612" y="655840"/>
                  </a:lnTo>
                  <a:lnTo>
                    <a:pt x="928103" y="697928"/>
                  </a:lnTo>
                  <a:lnTo>
                    <a:pt x="936612" y="740016"/>
                  </a:lnTo>
                  <a:lnTo>
                    <a:pt x="959789" y="774395"/>
                  </a:lnTo>
                  <a:lnTo>
                    <a:pt x="994168" y="797572"/>
                  </a:lnTo>
                  <a:lnTo>
                    <a:pt x="1036269" y="806069"/>
                  </a:lnTo>
                  <a:lnTo>
                    <a:pt x="1720253" y="806069"/>
                  </a:lnTo>
                  <a:lnTo>
                    <a:pt x="1762353" y="797572"/>
                  </a:lnTo>
                  <a:lnTo>
                    <a:pt x="1796732" y="774395"/>
                  </a:lnTo>
                  <a:lnTo>
                    <a:pt x="1819910" y="740016"/>
                  </a:lnTo>
                  <a:lnTo>
                    <a:pt x="1828406" y="697928"/>
                  </a:lnTo>
                  <a:close/>
                </a:path>
                <a:path w="3210560" h="806450">
                  <a:moveTo>
                    <a:pt x="3210560" y="108140"/>
                  </a:moveTo>
                  <a:lnTo>
                    <a:pt x="3202063" y="66052"/>
                  </a:lnTo>
                  <a:lnTo>
                    <a:pt x="3178886" y="31673"/>
                  </a:lnTo>
                  <a:lnTo>
                    <a:pt x="3144507" y="8496"/>
                  </a:lnTo>
                  <a:lnTo>
                    <a:pt x="3102406" y="0"/>
                  </a:lnTo>
                  <a:lnTo>
                    <a:pt x="2240229" y="0"/>
                  </a:lnTo>
                  <a:lnTo>
                    <a:pt x="2198128" y="8496"/>
                  </a:lnTo>
                  <a:lnTo>
                    <a:pt x="2163749" y="31673"/>
                  </a:lnTo>
                  <a:lnTo>
                    <a:pt x="2140572" y="66052"/>
                  </a:lnTo>
                  <a:lnTo>
                    <a:pt x="2132076" y="108140"/>
                  </a:lnTo>
                  <a:lnTo>
                    <a:pt x="2140572" y="150228"/>
                  </a:lnTo>
                  <a:lnTo>
                    <a:pt x="2163749" y="184607"/>
                  </a:lnTo>
                  <a:lnTo>
                    <a:pt x="2198128" y="207784"/>
                  </a:lnTo>
                  <a:lnTo>
                    <a:pt x="2240229" y="216281"/>
                  </a:lnTo>
                  <a:lnTo>
                    <a:pt x="3102406" y="216281"/>
                  </a:lnTo>
                  <a:lnTo>
                    <a:pt x="3144507" y="207784"/>
                  </a:lnTo>
                  <a:lnTo>
                    <a:pt x="3178886" y="184607"/>
                  </a:lnTo>
                  <a:lnTo>
                    <a:pt x="3202063" y="150228"/>
                  </a:lnTo>
                  <a:lnTo>
                    <a:pt x="3210560" y="108140"/>
                  </a:lnTo>
                  <a:close/>
                </a:path>
              </a:pathLst>
            </a:custGeom>
            <a:solidFill>
              <a:srgbClr val="002060"/>
            </a:solidFill>
          </p:spPr>
          <p:txBody>
            <a:bodyPr wrap="square" lIns="0" tIns="0" rIns="0" bIns="0" rtlCol="0"/>
            <a:lstStyle/>
            <a:p>
              <a:endParaRPr/>
            </a:p>
          </p:txBody>
        </p:sp>
        <p:sp>
          <p:nvSpPr>
            <p:cNvPr id="18" name="object 18"/>
            <p:cNvSpPr/>
            <p:nvPr/>
          </p:nvSpPr>
          <p:spPr>
            <a:xfrm>
              <a:off x="7990332" y="5591555"/>
              <a:ext cx="1397000" cy="806450"/>
            </a:xfrm>
            <a:custGeom>
              <a:avLst/>
              <a:gdLst/>
              <a:ahLst/>
              <a:cxnLst/>
              <a:rect l="l" t="t" r="r" b="b"/>
              <a:pathLst>
                <a:path w="1397000" h="806450">
                  <a:moveTo>
                    <a:pt x="961263" y="697928"/>
                  </a:moveTo>
                  <a:lnTo>
                    <a:pt x="952754" y="655840"/>
                  </a:lnTo>
                  <a:lnTo>
                    <a:pt x="929576" y="621461"/>
                  </a:lnTo>
                  <a:lnTo>
                    <a:pt x="895197" y="598284"/>
                  </a:lnTo>
                  <a:lnTo>
                    <a:pt x="853097" y="589788"/>
                  </a:lnTo>
                  <a:lnTo>
                    <a:pt x="108153" y="589788"/>
                  </a:lnTo>
                  <a:lnTo>
                    <a:pt x="66052" y="598284"/>
                  </a:lnTo>
                  <a:lnTo>
                    <a:pt x="31673" y="621461"/>
                  </a:lnTo>
                  <a:lnTo>
                    <a:pt x="8496" y="655840"/>
                  </a:lnTo>
                  <a:lnTo>
                    <a:pt x="0" y="697928"/>
                  </a:lnTo>
                  <a:lnTo>
                    <a:pt x="8496" y="740016"/>
                  </a:lnTo>
                  <a:lnTo>
                    <a:pt x="31673" y="774395"/>
                  </a:lnTo>
                  <a:lnTo>
                    <a:pt x="66052" y="797572"/>
                  </a:lnTo>
                  <a:lnTo>
                    <a:pt x="108153" y="806069"/>
                  </a:lnTo>
                  <a:lnTo>
                    <a:pt x="853097" y="806069"/>
                  </a:lnTo>
                  <a:lnTo>
                    <a:pt x="895197" y="797572"/>
                  </a:lnTo>
                  <a:lnTo>
                    <a:pt x="929576" y="774395"/>
                  </a:lnTo>
                  <a:lnTo>
                    <a:pt x="952754" y="740016"/>
                  </a:lnTo>
                  <a:lnTo>
                    <a:pt x="961263" y="697928"/>
                  </a:lnTo>
                  <a:close/>
                </a:path>
                <a:path w="1397000" h="806450">
                  <a:moveTo>
                    <a:pt x="1396987" y="108140"/>
                  </a:moveTo>
                  <a:lnTo>
                    <a:pt x="1388491" y="66052"/>
                  </a:lnTo>
                  <a:lnTo>
                    <a:pt x="1365313" y="31673"/>
                  </a:lnTo>
                  <a:lnTo>
                    <a:pt x="1330934" y="8496"/>
                  </a:lnTo>
                  <a:lnTo>
                    <a:pt x="1288834" y="0"/>
                  </a:lnTo>
                  <a:lnTo>
                    <a:pt x="373316" y="0"/>
                  </a:lnTo>
                  <a:lnTo>
                    <a:pt x="331228" y="8496"/>
                  </a:lnTo>
                  <a:lnTo>
                    <a:pt x="296849" y="31673"/>
                  </a:lnTo>
                  <a:lnTo>
                    <a:pt x="273659" y="66052"/>
                  </a:lnTo>
                  <a:lnTo>
                    <a:pt x="265163" y="108140"/>
                  </a:lnTo>
                  <a:lnTo>
                    <a:pt x="273659" y="150228"/>
                  </a:lnTo>
                  <a:lnTo>
                    <a:pt x="296849" y="184607"/>
                  </a:lnTo>
                  <a:lnTo>
                    <a:pt x="331228" y="207784"/>
                  </a:lnTo>
                  <a:lnTo>
                    <a:pt x="373316" y="216281"/>
                  </a:lnTo>
                  <a:lnTo>
                    <a:pt x="1288834" y="216281"/>
                  </a:lnTo>
                  <a:lnTo>
                    <a:pt x="1330934" y="207784"/>
                  </a:lnTo>
                  <a:lnTo>
                    <a:pt x="1365313" y="184607"/>
                  </a:lnTo>
                  <a:lnTo>
                    <a:pt x="1388491" y="150228"/>
                  </a:lnTo>
                  <a:lnTo>
                    <a:pt x="1396987" y="108140"/>
                  </a:lnTo>
                  <a:close/>
                </a:path>
              </a:pathLst>
            </a:custGeom>
            <a:solidFill>
              <a:srgbClr val="E46C0A"/>
            </a:solidFill>
          </p:spPr>
          <p:txBody>
            <a:bodyPr wrap="square" lIns="0" tIns="0" rIns="0" bIns="0" rtlCol="0"/>
            <a:lstStyle/>
            <a:p>
              <a:endParaRPr/>
            </a:p>
          </p:txBody>
        </p:sp>
      </p:grpSp>
      <p:sp>
        <p:nvSpPr>
          <p:cNvPr id="19" name="object 19"/>
          <p:cNvSpPr txBox="1"/>
          <p:nvPr/>
        </p:nvSpPr>
        <p:spPr>
          <a:xfrm>
            <a:off x="2474682" y="4319116"/>
            <a:ext cx="1035685" cy="162560"/>
          </a:xfrm>
          <a:prstGeom prst="rect">
            <a:avLst/>
          </a:prstGeom>
        </p:spPr>
        <p:txBody>
          <a:bodyPr vert="horz" wrap="square" lIns="0" tIns="12700" rIns="0" bIns="0" rtlCol="0">
            <a:spAutoFit/>
          </a:bodyPr>
          <a:lstStyle/>
          <a:p>
            <a:pPr>
              <a:lnSpc>
                <a:spcPct val="100000"/>
              </a:lnSpc>
              <a:spcBef>
                <a:spcPts val="100"/>
              </a:spcBef>
            </a:pPr>
            <a:r>
              <a:rPr sz="900" b="0" spc="-20" dirty="0">
                <a:solidFill>
                  <a:srgbClr val="FFFFFF"/>
                </a:solidFill>
                <a:latin typeface="BIZ UDP明朝 Medium"/>
                <a:cs typeface="BIZ UDP明朝 Medium"/>
              </a:rPr>
              <a:t>量子メモリ・量子中継</a:t>
            </a:r>
            <a:endParaRPr sz="900">
              <a:latin typeface="BIZ UDP明朝 Medium"/>
              <a:cs typeface="BIZ UDP明朝 Medium"/>
            </a:endParaRPr>
          </a:p>
        </p:txBody>
      </p:sp>
      <p:grpSp>
        <p:nvGrpSpPr>
          <p:cNvPr id="20" name="object 20"/>
          <p:cNvGrpSpPr/>
          <p:nvPr/>
        </p:nvGrpSpPr>
        <p:grpSpPr>
          <a:xfrm>
            <a:off x="2389632" y="3505200"/>
            <a:ext cx="6204585" cy="614680"/>
            <a:chOff x="2389632" y="3505200"/>
            <a:chExt cx="6204585" cy="614680"/>
          </a:xfrm>
        </p:grpSpPr>
        <p:sp>
          <p:nvSpPr>
            <p:cNvPr id="21" name="object 21"/>
            <p:cNvSpPr/>
            <p:nvPr/>
          </p:nvSpPr>
          <p:spPr>
            <a:xfrm>
              <a:off x="2389632" y="3505199"/>
              <a:ext cx="1115695" cy="609600"/>
            </a:xfrm>
            <a:custGeom>
              <a:avLst/>
              <a:gdLst/>
              <a:ahLst/>
              <a:cxnLst/>
              <a:rect l="l" t="t" r="r" b="b"/>
              <a:pathLst>
                <a:path w="1115695" h="609600">
                  <a:moveTo>
                    <a:pt x="647700" y="501332"/>
                  </a:moveTo>
                  <a:lnTo>
                    <a:pt x="639191" y="459244"/>
                  </a:lnTo>
                  <a:lnTo>
                    <a:pt x="616013" y="424865"/>
                  </a:lnTo>
                  <a:lnTo>
                    <a:pt x="581621" y="401688"/>
                  </a:lnTo>
                  <a:lnTo>
                    <a:pt x="539496" y="393192"/>
                  </a:lnTo>
                  <a:lnTo>
                    <a:pt x="108204" y="393192"/>
                  </a:lnTo>
                  <a:lnTo>
                    <a:pt x="66090" y="401688"/>
                  </a:lnTo>
                  <a:lnTo>
                    <a:pt x="31699" y="424865"/>
                  </a:lnTo>
                  <a:lnTo>
                    <a:pt x="8509" y="459244"/>
                  </a:lnTo>
                  <a:lnTo>
                    <a:pt x="0" y="501332"/>
                  </a:lnTo>
                  <a:lnTo>
                    <a:pt x="8509" y="543433"/>
                  </a:lnTo>
                  <a:lnTo>
                    <a:pt x="31699" y="577799"/>
                  </a:lnTo>
                  <a:lnTo>
                    <a:pt x="66090" y="600976"/>
                  </a:lnTo>
                  <a:lnTo>
                    <a:pt x="108204" y="609473"/>
                  </a:lnTo>
                  <a:lnTo>
                    <a:pt x="539496" y="609473"/>
                  </a:lnTo>
                  <a:lnTo>
                    <a:pt x="581609" y="600976"/>
                  </a:lnTo>
                  <a:lnTo>
                    <a:pt x="616013" y="577799"/>
                  </a:lnTo>
                  <a:lnTo>
                    <a:pt x="639191" y="543420"/>
                  </a:lnTo>
                  <a:lnTo>
                    <a:pt x="647700" y="501332"/>
                  </a:lnTo>
                  <a:close/>
                </a:path>
                <a:path w="1115695" h="609600">
                  <a:moveTo>
                    <a:pt x="1115568" y="107251"/>
                  </a:moveTo>
                  <a:lnTo>
                    <a:pt x="1107122" y="65506"/>
                  </a:lnTo>
                  <a:lnTo>
                    <a:pt x="1084097" y="31419"/>
                  </a:lnTo>
                  <a:lnTo>
                    <a:pt x="1049947" y="8432"/>
                  </a:lnTo>
                  <a:lnTo>
                    <a:pt x="1008126" y="0"/>
                  </a:lnTo>
                  <a:lnTo>
                    <a:pt x="179070" y="0"/>
                  </a:lnTo>
                  <a:lnTo>
                    <a:pt x="137248" y="8432"/>
                  </a:lnTo>
                  <a:lnTo>
                    <a:pt x="103098" y="31419"/>
                  </a:lnTo>
                  <a:lnTo>
                    <a:pt x="80073" y="65506"/>
                  </a:lnTo>
                  <a:lnTo>
                    <a:pt x="71628" y="107251"/>
                  </a:lnTo>
                  <a:lnTo>
                    <a:pt x="80073" y="148996"/>
                  </a:lnTo>
                  <a:lnTo>
                    <a:pt x="103098" y="183083"/>
                  </a:lnTo>
                  <a:lnTo>
                    <a:pt x="137248" y="206070"/>
                  </a:lnTo>
                  <a:lnTo>
                    <a:pt x="179070" y="214503"/>
                  </a:lnTo>
                  <a:lnTo>
                    <a:pt x="1008126" y="214503"/>
                  </a:lnTo>
                  <a:lnTo>
                    <a:pt x="1049947" y="206070"/>
                  </a:lnTo>
                  <a:lnTo>
                    <a:pt x="1084097" y="183083"/>
                  </a:lnTo>
                  <a:lnTo>
                    <a:pt x="1107122" y="148996"/>
                  </a:lnTo>
                  <a:lnTo>
                    <a:pt x="1115568" y="107251"/>
                  </a:lnTo>
                  <a:close/>
                </a:path>
              </a:pathLst>
            </a:custGeom>
            <a:solidFill>
              <a:srgbClr val="8064A2"/>
            </a:solidFill>
          </p:spPr>
          <p:txBody>
            <a:bodyPr wrap="square" lIns="0" tIns="0" rIns="0" bIns="0" rtlCol="0"/>
            <a:lstStyle/>
            <a:p>
              <a:endParaRPr/>
            </a:p>
          </p:txBody>
        </p:sp>
        <p:sp>
          <p:nvSpPr>
            <p:cNvPr id="22" name="object 22"/>
            <p:cNvSpPr/>
            <p:nvPr/>
          </p:nvSpPr>
          <p:spPr>
            <a:xfrm>
              <a:off x="7796784" y="3898391"/>
              <a:ext cx="792480" cy="216535"/>
            </a:xfrm>
            <a:custGeom>
              <a:avLst/>
              <a:gdLst/>
              <a:ahLst/>
              <a:cxnLst/>
              <a:rect l="l" t="t" r="r" b="b"/>
              <a:pathLst>
                <a:path w="792479" h="216535">
                  <a:moveTo>
                    <a:pt x="684276" y="0"/>
                  </a:moveTo>
                  <a:lnTo>
                    <a:pt x="108203" y="0"/>
                  </a:lnTo>
                  <a:lnTo>
                    <a:pt x="66090" y="8496"/>
                  </a:lnTo>
                  <a:lnTo>
                    <a:pt x="31699" y="31673"/>
                  </a:lnTo>
                  <a:lnTo>
                    <a:pt x="8508" y="66052"/>
                  </a:lnTo>
                  <a:lnTo>
                    <a:pt x="0" y="108140"/>
                  </a:lnTo>
                  <a:lnTo>
                    <a:pt x="8508" y="150240"/>
                  </a:lnTo>
                  <a:lnTo>
                    <a:pt x="31699" y="184607"/>
                  </a:lnTo>
                  <a:lnTo>
                    <a:pt x="66090" y="207784"/>
                  </a:lnTo>
                  <a:lnTo>
                    <a:pt x="108203" y="216280"/>
                  </a:lnTo>
                  <a:lnTo>
                    <a:pt x="684276" y="216280"/>
                  </a:lnTo>
                  <a:lnTo>
                    <a:pt x="726389" y="207784"/>
                  </a:lnTo>
                  <a:lnTo>
                    <a:pt x="760793" y="184607"/>
                  </a:lnTo>
                  <a:lnTo>
                    <a:pt x="783971" y="150228"/>
                  </a:lnTo>
                  <a:lnTo>
                    <a:pt x="792479" y="108140"/>
                  </a:lnTo>
                  <a:lnTo>
                    <a:pt x="783971" y="66052"/>
                  </a:lnTo>
                  <a:lnTo>
                    <a:pt x="760793" y="31673"/>
                  </a:lnTo>
                  <a:lnTo>
                    <a:pt x="726401" y="8496"/>
                  </a:lnTo>
                  <a:lnTo>
                    <a:pt x="684276" y="0"/>
                  </a:lnTo>
                  <a:close/>
                </a:path>
              </a:pathLst>
            </a:custGeom>
            <a:solidFill>
              <a:srgbClr val="4BACC6"/>
            </a:solidFill>
          </p:spPr>
          <p:txBody>
            <a:bodyPr wrap="square" lIns="0" tIns="0" rIns="0" bIns="0" rtlCol="0"/>
            <a:lstStyle/>
            <a:p>
              <a:endParaRPr/>
            </a:p>
          </p:txBody>
        </p:sp>
        <p:sp>
          <p:nvSpPr>
            <p:cNvPr id="23" name="object 23"/>
            <p:cNvSpPr/>
            <p:nvPr/>
          </p:nvSpPr>
          <p:spPr>
            <a:xfrm>
              <a:off x="7796784" y="3898390"/>
              <a:ext cx="792480" cy="216535"/>
            </a:xfrm>
            <a:custGeom>
              <a:avLst/>
              <a:gdLst/>
              <a:ahLst/>
              <a:cxnLst/>
              <a:rect l="l" t="t" r="r" b="b"/>
              <a:pathLst>
                <a:path w="792479" h="216535">
                  <a:moveTo>
                    <a:pt x="0" y="108140"/>
                  </a:moveTo>
                  <a:lnTo>
                    <a:pt x="8509" y="66052"/>
                  </a:lnTo>
                  <a:lnTo>
                    <a:pt x="31699" y="31673"/>
                  </a:lnTo>
                  <a:lnTo>
                    <a:pt x="66090" y="8496"/>
                  </a:lnTo>
                  <a:lnTo>
                    <a:pt x="108204" y="0"/>
                  </a:lnTo>
                  <a:lnTo>
                    <a:pt x="684276" y="0"/>
                  </a:lnTo>
                  <a:lnTo>
                    <a:pt x="726401" y="8496"/>
                  </a:lnTo>
                  <a:lnTo>
                    <a:pt x="760793" y="31673"/>
                  </a:lnTo>
                  <a:lnTo>
                    <a:pt x="783983" y="66052"/>
                  </a:lnTo>
                  <a:lnTo>
                    <a:pt x="792480" y="108140"/>
                  </a:lnTo>
                  <a:lnTo>
                    <a:pt x="783971" y="150240"/>
                  </a:lnTo>
                  <a:lnTo>
                    <a:pt x="760780" y="184607"/>
                  </a:lnTo>
                  <a:lnTo>
                    <a:pt x="726389" y="207784"/>
                  </a:lnTo>
                  <a:lnTo>
                    <a:pt x="684276" y="216280"/>
                  </a:lnTo>
                  <a:lnTo>
                    <a:pt x="108204" y="216280"/>
                  </a:lnTo>
                  <a:lnTo>
                    <a:pt x="66090" y="207784"/>
                  </a:lnTo>
                  <a:lnTo>
                    <a:pt x="31699" y="184607"/>
                  </a:lnTo>
                  <a:lnTo>
                    <a:pt x="8509" y="150228"/>
                  </a:lnTo>
                  <a:lnTo>
                    <a:pt x="0" y="108140"/>
                  </a:lnTo>
                  <a:close/>
                </a:path>
              </a:pathLst>
            </a:custGeom>
            <a:ln w="9144">
              <a:solidFill>
                <a:srgbClr val="4BACC6"/>
              </a:solidFill>
            </a:ln>
          </p:spPr>
          <p:txBody>
            <a:bodyPr wrap="square" lIns="0" tIns="0" rIns="0" bIns="0" rtlCol="0"/>
            <a:lstStyle/>
            <a:p>
              <a:endParaRPr/>
            </a:p>
          </p:txBody>
        </p:sp>
      </p:grpSp>
      <p:sp>
        <p:nvSpPr>
          <p:cNvPr id="24" name="object 24"/>
          <p:cNvSpPr txBox="1"/>
          <p:nvPr/>
        </p:nvSpPr>
        <p:spPr>
          <a:xfrm>
            <a:off x="7909383" y="3920690"/>
            <a:ext cx="589280" cy="162560"/>
          </a:xfrm>
          <a:prstGeom prst="rect">
            <a:avLst/>
          </a:prstGeom>
        </p:spPr>
        <p:txBody>
          <a:bodyPr vert="horz" wrap="square" lIns="0" tIns="12700" rIns="0" bIns="0" rtlCol="0">
            <a:spAutoFit/>
          </a:bodyPr>
          <a:lstStyle/>
          <a:p>
            <a:pPr>
              <a:lnSpc>
                <a:spcPct val="100000"/>
              </a:lnSpc>
              <a:spcBef>
                <a:spcPts val="100"/>
              </a:spcBef>
            </a:pPr>
            <a:r>
              <a:rPr sz="900" b="0" spc="-10" dirty="0">
                <a:solidFill>
                  <a:srgbClr val="FFFFFF"/>
                </a:solidFill>
                <a:latin typeface="BIZ UDP明朝 Medium"/>
                <a:cs typeface="BIZ UDP明朝 Medium"/>
              </a:rPr>
              <a:t>光格子時計</a:t>
            </a:r>
            <a:endParaRPr sz="900">
              <a:latin typeface="BIZ UDP明朝 Medium"/>
              <a:cs typeface="BIZ UDP明朝 Medium"/>
            </a:endParaRPr>
          </a:p>
        </p:txBody>
      </p:sp>
      <p:grpSp>
        <p:nvGrpSpPr>
          <p:cNvPr id="25" name="object 25"/>
          <p:cNvGrpSpPr/>
          <p:nvPr/>
        </p:nvGrpSpPr>
        <p:grpSpPr>
          <a:xfrm>
            <a:off x="8703373" y="3893628"/>
            <a:ext cx="909955" cy="226060"/>
            <a:chOff x="8703373" y="3893628"/>
            <a:chExt cx="909955" cy="226060"/>
          </a:xfrm>
        </p:grpSpPr>
        <p:sp>
          <p:nvSpPr>
            <p:cNvPr id="26" name="object 26"/>
            <p:cNvSpPr/>
            <p:nvPr/>
          </p:nvSpPr>
          <p:spPr>
            <a:xfrm>
              <a:off x="8708130" y="3898391"/>
              <a:ext cx="900430" cy="216535"/>
            </a:xfrm>
            <a:custGeom>
              <a:avLst/>
              <a:gdLst/>
              <a:ahLst/>
              <a:cxnLst/>
              <a:rect l="l" t="t" r="r" b="b"/>
              <a:pathLst>
                <a:path w="900429" h="216535">
                  <a:moveTo>
                    <a:pt x="792149" y="0"/>
                  </a:moveTo>
                  <a:lnTo>
                    <a:pt x="108165" y="0"/>
                  </a:lnTo>
                  <a:lnTo>
                    <a:pt x="66065" y="8496"/>
                  </a:lnTo>
                  <a:lnTo>
                    <a:pt x="31686" y="31673"/>
                  </a:lnTo>
                  <a:lnTo>
                    <a:pt x="8509" y="66039"/>
                  </a:lnTo>
                  <a:lnTo>
                    <a:pt x="0" y="108140"/>
                  </a:lnTo>
                  <a:lnTo>
                    <a:pt x="8509" y="150228"/>
                  </a:lnTo>
                  <a:lnTo>
                    <a:pt x="31686" y="184607"/>
                  </a:lnTo>
                  <a:lnTo>
                    <a:pt x="66065" y="207784"/>
                  </a:lnTo>
                  <a:lnTo>
                    <a:pt x="108165" y="216280"/>
                  </a:lnTo>
                  <a:lnTo>
                    <a:pt x="792149" y="216280"/>
                  </a:lnTo>
                  <a:lnTo>
                    <a:pt x="834250" y="207784"/>
                  </a:lnTo>
                  <a:lnTo>
                    <a:pt x="868629" y="184607"/>
                  </a:lnTo>
                  <a:lnTo>
                    <a:pt x="891806" y="150228"/>
                  </a:lnTo>
                  <a:lnTo>
                    <a:pt x="900303" y="108140"/>
                  </a:lnTo>
                  <a:lnTo>
                    <a:pt x="891806" y="66039"/>
                  </a:lnTo>
                  <a:lnTo>
                    <a:pt x="868629" y="31673"/>
                  </a:lnTo>
                  <a:lnTo>
                    <a:pt x="834250" y="8496"/>
                  </a:lnTo>
                  <a:lnTo>
                    <a:pt x="792149" y="0"/>
                  </a:lnTo>
                  <a:close/>
                </a:path>
              </a:pathLst>
            </a:custGeom>
            <a:solidFill>
              <a:srgbClr val="4BACC6"/>
            </a:solidFill>
          </p:spPr>
          <p:txBody>
            <a:bodyPr wrap="square" lIns="0" tIns="0" rIns="0" bIns="0" rtlCol="0"/>
            <a:lstStyle/>
            <a:p>
              <a:endParaRPr/>
            </a:p>
          </p:txBody>
        </p:sp>
        <p:sp>
          <p:nvSpPr>
            <p:cNvPr id="27" name="object 27"/>
            <p:cNvSpPr/>
            <p:nvPr/>
          </p:nvSpPr>
          <p:spPr>
            <a:xfrm>
              <a:off x="8708135" y="3898390"/>
              <a:ext cx="900430" cy="216535"/>
            </a:xfrm>
            <a:custGeom>
              <a:avLst/>
              <a:gdLst/>
              <a:ahLst/>
              <a:cxnLst/>
              <a:rect l="l" t="t" r="r" b="b"/>
              <a:pathLst>
                <a:path w="900429" h="216535">
                  <a:moveTo>
                    <a:pt x="0" y="108140"/>
                  </a:moveTo>
                  <a:lnTo>
                    <a:pt x="8496" y="66039"/>
                  </a:lnTo>
                  <a:lnTo>
                    <a:pt x="31686" y="31673"/>
                  </a:lnTo>
                  <a:lnTo>
                    <a:pt x="66065" y="8496"/>
                  </a:lnTo>
                  <a:lnTo>
                    <a:pt x="108153" y="0"/>
                  </a:lnTo>
                  <a:lnTo>
                    <a:pt x="792149" y="0"/>
                  </a:lnTo>
                  <a:lnTo>
                    <a:pt x="834250" y="8496"/>
                  </a:lnTo>
                  <a:lnTo>
                    <a:pt x="868629" y="31673"/>
                  </a:lnTo>
                  <a:lnTo>
                    <a:pt x="891806" y="66039"/>
                  </a:lnTo>
                  <a:lnTo>
                    <a:pt x="900303" y="108140"/>
                  </a:lnTo>
                  <a:lnTo>
                    <a:pt x="891806" y="150228"/>
                  </a:lnTo>
                  <a:lnTo>
                    <a:pt x="868616" y="184607"/>
                  </a:lnTo>
                  <a:lnTo>
                    <a:pt x="834237" y="207784"/>
                  </a:lnTo>
                  <a:lnTo>
                    <a:pt x="792149" y="216280"/>
                  </a:lnTo>
                  <a:lnTo>
                    <a:pt x="108153" y="216280"/>
                  </a:lnTo>
                  <a:lnTo>
                    <a:pt x="66065" y="207784"/>
                  </a:lnTo>
                  <a:lnTo>
                    <a:pt x="31686" y="184607"/>
                  </a:lnTo>
                  <a:lnTo>
                    <a:pt x="8496" y="150228"/>
                  </a:lnTo>
                  <a:lnTo>
                    <a:pt x="0" y="108140"/>
                  </a:lnTo>
                  <a:close/>
                </a:path>
              </a:pathLst>
            </a:custGeom>
            <a:ln w="9144">
              <a:solidFill>
                <a:srgbClr val="4BACC6"/>
              </a:solidFill>
            </a:ln>
          </p:spPr>
          <p:txBody>
            <a:bodyPr wrap="square" lIns="0" tIns="0" rIns="0" bIns="0" rtlCol="0"/>
            <a:lstStyle/>
            <a:p>
              <a:endParaRPr/>
            </a:p>
          </p:txBody>
        </p:sp>
      </p:grpSp>
      <p:sp>
        <p:nvSpPr>
          <p:cNvPr id="28" name="object 28"/>
          <p:cNvSpPr txBox="1"/>
          <p:nvPr/>
        </p:nvSpPr>
        <p:spPr>
          <a:xfrm>
            <a:off x="8874545" y="3920690"/>
            <a:ext cx="589280" cy="162560"/>
          </a:xfrm>
          <a:prstGeom prst="rect">
            <a:avLst/>
          </a:prstGeom>
        </p:spPr>
        <p:txBody>
          <a:bodyPr vert="horz" wrap="square" lIns="0" tIns="12700" rIns="0" bIns="0" rtlCol="0">
            <a:spAutoFit/>
          </a:bodyPr>
          <a:lstStyle/>
          <a:p>
            <a:pPr>
              <a:lnSpc>
                <a:spcPct val="100000"/>
              </a:lnSpc>
              <a:spcBef>
                <a:spcPts val="100"/>
              </a:spcBef>
            </a:pPr>
            <a:r>
              <a:rPr sz="900" b="0" spc="-10" dirty="0">
                <a:solidFill>
                  <a:srgbClr val="FFFFFF"/>
                </a:solidFill>
                <a:latin typeface="BIZ UDP明朝 Medium"/>
                <a:cs typeface="BIZ UDP明朝 Medium"/>
              </a:rPr>
              <a:t>原子干渉計</a:t>
            </a:r>
            <a:endParaRPr sz="900">
              <a:latin typeface="BIZ UDP明朝 Medium"/>
              <a:cs typeface="BIZ UDP明朝 Medium"/>
            </a:endParaRPr>
          </a:p>
        </p:txBody>
      </p:sp>
      <p:grpSp>
        <p:nvGrpSpPr>
          <p:cNvPr id="29" name="object 29"/>
          <p:cNvGrpSpPr/>
          <p:nvPr/>
        </p:nvGrpSpPr>
        <p:grpSpPr>
          <a:xfrm>
            <a:off x="7229665" y="3500437"/>
            <a:ext cx="2343150" cy="1017269"/>
            <a:chOff x="7229665" y="3500437"/>
            <a:chExt cx="2343150" cy="1017269"/>
          </a:xfrm>
        </p:grpSpPr>
        <p:sp>
          <p:nvSpPr>
            <p:cNvPr id="30" name="object 30"/>
            <p:cNvSpPr/>
            <p:nvPr/>
          </p:nvSpPr>
          <p:spPr>
            <a:xfrm>
              <a:off x="7234428" y="3505200"/>
              <a:ext cx="1295400" cy="214629"/>
            </a:xfrm>
            <a:custGeom>
              <a:avLst/>
              <a:gdLst/>
              <a:ahLst/>
              <a:cxnLst/>
              <a:rect l="l" t="t" r="r" b="b"/>
              <a:pathLst>
                <a:path w="1295400" h="214629">
                  <a:moveTo>
                    <a:pt x="1187957" y="0"/>
                  </a:moveTo>
                  <a:lnTo>
                    <a:pt x="107441" y="0"/>
                  </a:lnTo>
                  <a:lnTo>
                    <a:pt x="65620" y="8432"/>
                  </a:lnTo>
                  <a:lnTo>
                    <a:pt x="31470" y="31419"/>
                  </a:lnTo>
                  <a:lnTo>
                    <a:pt x="8445" y="65506"/>
                  </a:lnTo>
                  <a:lnTo>
                    <a:pt x="0" y="107251"/>
                  </a:lnTo>
                  <a:lnTo>
                    <a:pt x="8445" y="148996"/>
                  </a:lnTo>
                  <a:lnTo>
                    <a:pt x="31470" y="183083"/>
                  </a:lnTo>
                  <a:lnTo>
                    <a:pt x="65620" y="206070"/>
                  </a:lnTo>
                  <a:lnTo>
                    <a:pt x="107441" y="214503"/>
                  </a:lnTo>
                  <a:lnTo>
                    <a:pt x="1187957" y="214503"/>
                  </a:lnTo>
                  <a:lnTo>
                    <a:pt x="1229779" y="206070"/>
                  </a:lnTo>
                  <a:lnTo>
                    <a:pt x="1263929" y="183083"/>
                  </a:lnTo>
                  <a:lnTo>
                    <a:pt x="1286954" y="148996"/>
                  </a:lnTo>
                  <a:lnTo>
                    <a:pt x="1295399" y="107251"/>
                  </a:lnTo>
                  <a:lnTo>
                    <a:pt x="1286954" y="65506"/>
                  </a:lnTo>
                  <a:lnTo>
                    <a:pt x="1263929" y="31419"/>
                  </a:lnTo>
                  <a:lnTo>
                    <a:pt x="1229779" y="8432"/>
                  </a:lnTo>
                  <a:lnTo>
                    <a:pt x="1187957" y="0"/>
                  </a:lnTo>
                  <a:close/>
                </a:path>
              </a:pathLst>
            </a:custGeom>
            <a:solidFill>
              <a:srgbClr val="4BACC6"/>
            </a:solidFill>
          </p:spPr>
          <p:txBody>
            <a:bodyPr wrap="square" lIns="0" tIns="0" rIns="0" bIns="0" rtlCol="0"/>
            <a:lstStyle/>
            <a:p>
              <a:endParaRPr/>
            </a:p>
          </p:txBody>
        </p:sp>
        <p:sp>
          <p:nvSpPr>
            <p:cNvPr id="31" name="object 31"/>
            <p:cNvSpPr/>
            <p:nvPr/>
          </p:nvSpPr>
          <p:spPr>
            <a:xfrm>
              <a:off x="7234428" y="3505200"/>
              <a:ext cx="1295400" cy="214629"/>
            </a:xfrm>
            <a:custGeom>
              <a:avLst/>
              <a:gdLst/>
              <a:ahLst/>
              <a:cxnLst/>
              <a:rect l="l" t="t" r="r" b="b"/>
              <a:pathLst>
                <a:path w="1295400" h="214629">
                  <a:moveTo>
                    <a:pt x="0" y="107251"/>
                  </a:moveTo>
                  <a:lnTo>
                    <a:pt x="8445" y="65506"/>
                  </a:lnTo>
                  <a:lnTo>
                    <a:pt x="31470" y="31419"/>
                  </a:lnTo>
                  <a:lnTo>
                    <a:pt x="65620" y="8432"/>
                  </a:lnTo>
                  <a:lnTo>
                    <a:pt x="107442" y="0"/>
                  </a:lnTo>
                  <a:lnTo>
                    <a:pt x="1187958" y="0"/>
                  </a:lnTo>
                  <a:lnTo>
                    <a:pt x="1229779" y="8432"/>
                  </a:lnTo>
                  <a:lnTo>
                    <a:pt x="1263929" y="31419"/>
                  </a:lnTo>
                  <a:lnTo>
                    <a:pt x="1286954" y="65506"/>
                  </a:lnTo>
                  <a:lnTo>
                    <a:pt x="1295400" y="107251"/>
                  </a:lnTo>
                  <a:lnTo>
                    <a:pt x="1286954" y="148996"/>
                  </a:lnTo>
                  <a:lnTo>
                    <a:pt x="1263929" y="183083"/>
                  </a:lnTo>
                  <a:lnTo>
                    <a:pt x="1229779" y="206070"/>
                  </a:lnTo>
                  <a:lnTo>
                    <a:pt x="1187958" y="214502"/>
                  </a:lnTo>
                  <a:lnTo>
                    <a:pt x="107442" y="214502"/>
                  </a:lnTo>
                  <a:lnTo>
                    <a:pt x="65620" y="206070"/>
                  </a:lnTo>
                  <a:lnTo>
                    <a:pt x="31470" y="183083"/>
                  </a:lnTo>
                  <a:lnTo>
                    <a:pt x="8445" y="148996"/>
                  </a:lnTo>
                  <a:lnTo>
                    <a:pt x="0" y="107251"/>
                  </a:lnTo>
                  <a:close/>
                </a:path>
              </a:pathLst>
            </a:custGeom>
            <a:ln w="9144">
              <a:solidFill>
                <a:srgbClr val="4BACC6"/>
              </a:solidFill>
            </a:ln>
          </p:spPr>
          <p:txBody>
            <a:bodyPr wrap="square" lIns="0" tIns="0" rIns="0" bIns="0" rtlCol="0"/>
            <a:lstStyle/>
            <a:p>
              <a:endParaRPr/>
            </a:p>
          </p:txBody>
        </p:sp>
        <p:sp>
          <p:nvSpPr>
            <p:cNvPr id="32" name="object 32"/>
            <p:cNvSpPr/>
            <p:nvPr/>
          </p:nvSpPr>
          <p:spPr>
            <a:xfrm>
              <a:off x="8596885" y="4296155"/>
              <a:ext cx="970915" cy="216535"/>
            </a:xfrm>
            <a:custGeom>
              <a:avLst/>
              <a:gdLst/>
              <a:ahLst/>
              <a:cxnLst/>
              <a:rect l="l" t="t" r="r" b="b"/>
              <a:pathLst>
                <a:path w="970915" h="216535">
                  <a:moveTo>
                    <a:pt x="862469" y="0"/>
                  </a:moveTo>
                  <a:lnTo>
                    <a:pt x="108191" y="0"/>
                  </a:lnTo>
                  <a:lnTo>
                    <a:pt x="66078" y="8496"/>
                  </a:lnTo>
                  <a:lnTo>
                    <a:pt x="31686" y="31673"/>
                  </a:lnTo>
                  <a:lnTo>
                    <a:pt x="8496" y="66040"/>
                  </a:lnTo>
                  <a:lnTo>
                    <a:pt x="0" y="108140"/>
                  </a:lnTo>
                  <a:lnTo>
                    <a:pt x="8496" y="150228"/>
                  </a:lnTo>
                  <a:lnTo>
                    <a:pt x="31686" y="184607"/>
                  </a:lnTo>
                  <a:lnTo>
                    <a:pt x="66078" y="207784"/>
                  </a:lnTo>
                  <a:lnTo>
                    <a:pt x="108191" y="216281"/>
                  </a:lnTo>
                  <a:lnTo>
                    <a:pt x="862469" y="216281"/>
                  </a:lnTo>
                  <a:lnTo>
                    <a:pt x="904582" y="207784"/>
                  </a:lnTo>
                  <a:lnTo>
                    <a:pt x="938961" y="184607"/>
                  </a:lnTo>
                  <a:lnTo>
                    <a:pt x="962151" y="150228"/>
                  </a:lnTo>
                  <a:lnTo>
                    <a:pt x="970660" y="108140"/>
                  </a:lnTo>
                  <a:lnTo>
                    <a:pt x="962151" y="66040"/>
                  </a:lnTo>
                  <a:lnTo>
                    <a:pt x="938974" y="31673"/>
                  </a:lnTo>
                  <a:lnTo>
                    <a:pt x="904582" y="8496"/>
                  </a:lnTo>
                  <a:lnTo>
                    <a:pt x="862469" y="0"/>
                  </a:lnTo>
                  <a:close/>
                </a:path>
              </a:pathLst>
            </a:custGeom>
            <a:solidFill>
              <a:srgbClr val="4BACC6"/>
            </a:solidFill>
          </p:spPr>
          <p:txBody>
            <a:bodyPr wrap="square" lIns="0" tIns="0" rIns="0" bIns="0" rtlCol="0"/>
            <a:lstStyle/>
            <a:p>
              <a:endParaRPr/>
            </a:p>
          </p:txBody>
        </p:sp>
        <p:sp>
          <p:nvSpPr>
            <p:cNvPr id="33" name="object 33"/>
            <p:cNvSpPr/>
            <p:nvPr/>
          </p:nvSpPr>
          <p:spPr>
            <a:xfrm>
              <a:off x="8596884" y="4296155"/>
              <a:ext cx="970915" cy="216535"/>
            </a:xfrm>
            <a:custGeom>
              <a:avLst/>
              <a:gdLst/>
              <a:ahLst/>
              <a:cxnLst/>
              <a:rect l="l" t="t" r="r" b="b"/>
              <a:pathLst>
                <a:path w="970915" h="216535">
                  <a:moveTo>
                    <a:pt x="0" y="108140"/>
                  </a:moveTo>
                  <a:lnTo>
                    <a:pt x="8496" y="66040"/>
                  </a:lnTo>
                  <a:lnTo>
                    <a:pt x="31686" y="31673"/>
                  </a:lnTo>
                  <a:lnTo>
                    <a:pt x="66078" y="8496"/>
                  </a:lnTo>
                  <a:lnTo>
                    <a:pt x="108191" y="0"/>
                  </a:lnTo>
                  <a:lnTo>
                    <a:pt x="862469" y="0"/>
                  </a:lnTo>
                  <a:lnTo>
                    <a:pt x="904582" y="8496"/>
                  </a:lnTo>
                  <a:lnTo>
                    <a:pt x="938974" y="31673"/>
                  </a:lnTo>
                  <a:lnTo>
                    <a:pt x="962164" y="66040"/>
                  </a:lnTo>
                  <a:lnTo>
                    <a:pt x="970661" y="108140"/>
                  </a:lnTo>
                  <a:lnTo>
                    <a:pt x="962152" y="150228"/>
                  </a:lnTo>
                  <a:lnTo>
                    <a:pt x="938974" y="184607"/>
                  </a:lnTo>
                  <a:lnTo>
                    <a:pt x="904582" y="207784"/>
                  </a:lnTo>
                  <a:lnTo>
                    <a:pt x="862469" y="216281"/>
                  </a:lnTo>
                  <a:lnTo>
                    <a:pt x="108191" y="216281"/>
                  </a:lnTo>
                  <a:lnTo>
                    <a:pt x="66078" y="207784"/>
                  </a:lnTo>
                  <a:lnTo>
                    <a:pt x="31686" y="184607"/>
                  </a:lnTo>
                  <a:lnTo>
                    <a:pt x="8496" y="150228"/>
                  </a:lnTo>
                  <a:lnTo>
                    <a:pt x="0" y="108140"/>
                  </a:lnTo>
                  <a:close/>
                </a:path>
              </a:pathLst>
            </a:custGeom>
            <a:ln w="9143">
              <a:solidFill>
                <a:srgbClr val="4BACC6"/>
              </a:solidFill>
            </a:ln>
          </p:spPr>
          <p:txBody>
            <a:bodyPr wrap="square" lIns="0" tIns="0" rIns="0" bIns="0" rtlCol="0"/>
            <a:lstStyle/>
            <a:p>
              <a:endParaRPr/>
            </a:p>
          </p:txBody>
        </p:sp>
      </p:grpSp>
      <p:sp>
        <p:nvSpPr>
          <p:cNvPr id="34" name="object 34"/>
          <p:cNvSpPr txBox="1"/>
          <p:nvPr/>
        </p:nvSpPr>
        <p:spPr>
          <a:xfrm>
            <a:off x="8712570" y="4319116"/>
            <a:ext cx="760095" cy="162560"/>
          </a:xfrm>
          <a:prstGeom prst="rect">
            <a:avLst/>
          </a:prstGeom>
        </p:spPr>
        <p:txBody>
          <a:bodyPr vert="horz" wrap="square" lIns="0" tIns="12700" rIns="0" bIns="0" rtlCol="0">
            <a:spAutoFit/>
          </a:bodyPr>
          <a:lstStyle/>
          <a:p>
            <a:pPr>
              <a:lnSpc>
                <a:spcPct val="100000"/>
              </a:lnSpc>
              <a:spcBef>
                <a:spcPts val="100"/>
              </a:spcBef>
            </a:pPr>
            <a:r>
              <a:rPr sz="900" b="0" spc="-15" dirty="0">
                <a:solidFill>
                  <a:srgbClr val="FFFFFF"/>
                </a:solidFill>
                <a:latin typeface="BIZ UDP明朝 Medium"/>
                <a:cs typeface="BIZ UDP明朝 Medium"/>
              </a:rPr>
              <a:t>もつれ光センサ</a:t>
            </a:r>
            <a:endParaRPr sz="900">
              <a:latin typeface="BIZ UDP明朝 Medium"/>
              <a:cs typeface="BIZ UDP明朝 Medium"/>
            </a:endParaRPr>
          </a:p>
        </p:txBody>
      </p:sp>
      <p:grpSp>
        <p:nvGrpSpPr>
          <p:cNvPr id="35" name="object 35"/>
          <p:cNvGrpSpPr/>
          <p:nvPr/>
        </p:nvGrpSpPr>
        <p:grpSpPr>
          <a:xfrm>
            <a:off x="8759761" y="3500437"/>
            <a:ext cx="802005" cy="224154"/>
            <a:chOff x="8759761" y="3500437"/>
            <a:chExt cx="802005" cy="224154"/>
          </a:xfrm>
        </p:grpSpPr>
        <p:sp>
          <p:nvSpPr>
            <p:cNvPr id="36" name="object 36"/>
            <p:cNvSpPr/>
            <p:nvPr/>
          </p:nvSpPr>
          <p:spPr>
            <a:xfrm>
              <a:off x="8764525" y="3505200"/>
              <a:ext cx="792480" cy="214629"/>
            </a:xfrm>
            <a:custGeom>
              <a:avLst/>
              <a:gdLst/>
              <a:ahLst/>
              <a:cxnLst/>
              <a:rect l="l" t="t" r="r" b="b"/>
              <a:pathLst>
                <a:path w="792479" h="214629">
                  <a:moveTo>
                    <a:pt x="685037" y="0"/>
                  </a:moveTo>
                  <a:lnTo>
                    <a:pt x="107441" y="0"/>
                  </a:lnTo>
                  <a:lnTo>
                    <a:pt x="65620" y="8432"/>
                  </a:lnTo>
                  <a:lnTo>
                    <a:pt x="31470" y="31419"/>
                  </a:lnTo>
                  <a:lnTo>
                    <a:pt x="8445" y="65506"/>
                  </a:lnTo>
                  <a:lnTo>
                    <a:pt x="0" y="107251"/>
                  </a:lnTo>
                  <a:lnTo>
                    <a:pt x="8445" y="148996"/>
                  </a:lnTo>
                  <a:lnTo>
                    <a:pt x="31470" y="183083"/>
                  </a:lnTo>
                  <a:lnTo>
                    <a:pt x="65620" y="206070"/>
                  </a:lnTo>
                  <a:lnTo>
                    <a:pt x="107441" y="214503"/>
                  </a:lnTo>
                  <a:lnTo>
                    <a:pt x="685037" y="214503"/>
                  </a:lnTo>
                  <a:lnTo>
                    <a:pt x="726859" y="206070"/>
                  </a:lnTo>
                  <a:lnTo>
                    <a:pt x="761009" y="183083"/>
                  </a:lnTo>
                  <a:lnTo>
                    <a:pt x="784034" y="148996"/>
                  </a:lnTo>
                  <a:lnTo>
                    <a:pt x="792479" y="107251"/>
                  </a:lnTo>
                  <a:lnTo>
                    <a:pt x="784034" y="65506"/>
                  </a:lnTo>
                  <a:lnTo>
                    <a:pt x="761009" y="31419"/>
                  </a:lnTo>
                  <a:lnTo>
                    <a:pt x="726859" y="8432"/>
                  </a:lnTo>
                  <a:lnTo>
                    <a:pt x="685037" y="0"/>
                  </a:lnTo>
                  <a:close/>
                </a:path>
              </a:pathLst>
            </a:custGeom>
            <a:solidFill>
              <a:srgbClr val="4BACC6"/>
            </a:solidFill>
          </p:spPr>
          <p:txBody>
            <a:bodyPr wrap="square" lIns="0" tIns="0" rIns="0" bIns="0" rtlCol="0"/>
            <a:lstStyle/>
            <a:p>
              <a:endParaRPr/>
            </a:p>
          </p:txBody>
        </p:sp>
        <p:sp>
          <p:nvSpPr>
            <p:cNvPr id="37" name="object 37"/>
            <p:cNvSpPr/>
            <p:nvPr/>
          </p:nvSpPr>
          <p:spPr>
            <a:xfrm>
              <a:off x="8764523" y="3505200"/>
              <a:ext cx="792480" cy="214629"/>
            </a:xfrm>
            <a:custGeom>
              <a:avLst/>
              <a:gdLst/>
              <a:ahLst/>
              <a:cxnLst/>
              <a:rect l="l" t="t" r="r" b="b"/>
              <a:pathLst>
                <a:path w="792479" h="214629">
                  <a:moveTo>
                    <a:pt x="0" y="107251"/>
                  </a:moveTo>
                  <a:lnTo>
                    <a:pt x="8445" y="65506"/>
                  </a:lnTo>
                  <a:lnTo>
                    <a:pt x="31470" y="31419"/>
                  </a:lnTo>
                  <a:lnTo>
                    <a:pt x="65620" y="8432"/>
                  </a:lnTo>
                  <a:lnTo>
                    <a:pt x="107442" y="0"/>
                  </a:lnTo>
                  <a:lnTo>
                    <a:pt x="685038" y="0"/>
                  </a:lnTo>
                  <a:lnTo>
                    <a:pt x="726859" y="8432"/>
                  </a:lnTo>
                  <a:lnTo>
                    <a:pt x="761009" y="31419"/>
                  </a:lnTo>
                  <a:lnTo>
                    <a:pt x="784034" y="65506"/>
                  </a:lnTo>
                  <a:lnTo>
                    <a:pt x="792480" y="107251"/>
                  </a:lnTo>
                  <a:lnTo>
                    <a:pt x="784034" y="148996"/>
                  </a:lnTo>
                  <a:lnTo>
                    <a:pt x="761009" y="183083"/>
                  </a:lnTo>
                  <a:lnTo>
                    <a:pt x="726859" y="206070"/>
                  </a:lnTo>
                  <a:lnTo>
                    <a:pt x="685038" y="214502"/>
                  </a:lnTo>
                  <a:lnTo>
                    <a:pt x="107442" y="214502"/>
                  </a:lnTo>
                  <a:lnTo>
                    <a:pt x="65620" y="206070"/>
                  </a:lnTo>
                  <a:lnTo>
                    <a:pt x="31470" y="183083"/>
                  </a:lnTo>
                  <a:lnTo>
                    <a:pt x="8445" y="148996"/>
                  </a:lnTo>
                  <a:lnTo>
                    <a:pt x="0" y="107251"/>
                  </a:lnTo>
                  <a:close/>
                </a:path>
              </a:pathLst>
            </a:custGeom>
            <a:ln w="9144">
              <a:solidFill>
                <a:srgbClr val="4BACC6"/>
              </a:solidFill>
            </a:ln>
          </p:spPr>
          <p:txBody>
            <a:bodyPr wrap="square" lIns="0" tIns="0" rIns="0" bIns="0" rtlCol="0"/>
            <a:lstStyle/>
            <a:p>
              <a:endParaRPr/>
            </a:p>
          </p:txBody>
        </p:sp>
      </p:grpSp>
      <p:sp>
        <p:nvSpPr>
          <p:cNvPr id="38" name="object 38"/>
          <p:cNvSpPr txBox="1"/>
          <p:nvPr/>
        </p:nvSpPr>
        <p:spPr>
          <a:xfrm>
            <a:off x="7310400" y="3205459"/>
            <a:ext cx="2188210" cy="490220"/>
          </a:xfrm>
          <a:prstGeom prst="rect">
            <a:avLst/>
          </a:prstGeom>
        </p:spPr>
        <p:txBody>
          <a:bodyPr vert="horz" wrap="square" lIns="0" tIns="12065" rIns="0" bIns="0" rtlCol="0">
            <a:spAutoFit/>
          </a:bodyPr>
          <a:lstStyle/>
          <a:p>
            <a:pPr marL="311785">
              <a:lnSpc>
                <a:spcPct val="100000"/>
              </a:lnSpc>
              <a:spcBef>
                <a:spcPts val="95"/>
              </a:spcBef>
            </a:pPr>
            <a:r>
              <a:rPr sz="1600" b="0" spc="-10" dirty="0">
                <a:solidFill>
                  <a:srgbClr val="C00000"/>
                </a:solidFill>
                <a:latin typeface="BIZ UDP明朝 Medium"/>
                <a:cs typeface="BIZ UDP明朝 Medium"/>
              </a:rPr>
              <a:t>量子計</a:t>
            </a:r>
            <a:r>
              <a:rPr sz="1600" b="0" spc="-35" dirty="0">
                <a:solidFill>
                  <a:srgbClr val="C00000"/>
                </a:solidFill>
                <a:latin typeface="BIZ UDP明朝 Medium"/>
                <a:cs typeface="BIZ UDP明朝 Medium"/>
              </a:rPr>
              <a:t>測・センシング</a:t>
            </a:r>
            <a:endParaRPr sz="1600">
              <a:latin typeface="BIZ UDP明朝 Medium"/>
              <a:cs typeface="BIZ UDP明朝 Medium"/>
            </a:endParaRPr>
          </a:p>
          <a:p>
            <a:pPr>
              <a:lnSpc>
                <a:spcPct val="100000"/>
              </a:lnSpc>
              <a:spcBef>
                <a:spcPts val="665"/>
              </a:spcBef>
              <a:tabLst>
                <a:tab pos="1534160" algn="l"/>
              </a:tabLst>
            </a:pPr>
            <a:r>
              <a:rPr sz="900" b="0" dirty="0">
                <a:solidFill>
                  <a:srgbClr val="FFFFFF"/>
                </a:solidFill>
                <a:latin typeface="BIZ UDP明朝 Medium"/>
                <a:cs typeface="BIZ UDP明朝 Medium"/>
              </a:rPr>
              <a:t>ダイヤモン</a:t>
            </a:r>
            <a:r>
              <a:rPr sz="900" b="0" spc="-20" dirty="0">
                <a:solidFill>
                  <a:srgbClr val="FFFFFF"/>
                </a:solidFill>
                <a:latin typeface="BIZ UDP明朝 Medium"/>
                <a:cs typeface="BIZ UDP明朝 Medium"/>
              </a:rPr>
              <a:t>ド</a:t>
            </a:r>
            <a:r>
              <a:rPr sz="900" b="0" dirty="0">
                <a:solidFill>
                  <a:srgbClr val="FFFFFF"/>
                </a:solidFill>
                <a:latin typeface="BIZ UDP明朝 Medium"/>
                <a:cs typeface="BIZ UDP明朝 Medium"/>
              </a:rPr>
              <a:t>NV</a:t>
            </a:r>
            <a:r>
              <a:rPr sz="900" b="0" spc="-10" dirty="0">
                <a:solidFill>
                  <a:srgbClr val="FFFFFF"/>
                </a:solidFill>
                <a:latin typeface="BIZ UDP明朝 Medium"/>
                <a:cs typeface="BIZ UDP明朝 Medium"/>
              </a:rPr>
              <a:t>セン</a:t>
            </a:r>
            <a:r>
              <a:rPr sz="900" b="0" spc="-50" dirty="0">
                <a:solidFill>
                  <a:srgbClr val="FFFFFF"/>
                </a:solidFill>
                <a:latin typeface="BIZ UDP明朝 Medium"/>
                <a:cs typeface="BIZ UDP明朝 Medium"/>
              </a:rPr>
              <a:t>タ</a:t>
            </a:r>
            <a:r>
              <a:rPr sz="900" b="0" dirty="0">
                <a:solidFill>
                  <a:srgbClr val="FFFFFF"/>
                </a:solidFill>
                <a:latin typeface="BIZ UDP明朝 Medium"/>
                <a:cs typeface="BIZ UDP明朝 Medium"/>
              </a:rPr>
              <a:t>	超偏極</a:t>
            </a:r>
            <a:r>
              <a:rPr sz="900" b="0" spc="-25" dirty="0">
                <a:solidFill>
                  <a:srgbClr val="FFFFFF"/>
                </a:solidFill>
                <a:latin typeface="BIZ UDP明朝 Medium"/>
                <a:cs typeface="BIZ UDP明朝 Medium"/>
              </a:rPr>
              <a:t>NMR</a:t>
            </a:r>
            <a:endParaRPr sz="900">
              <a:latin typeface="BIZ UDP明朝 Medium"/>
              <a:cs typeface="BIZ UDP明朝 Medium"/>
            </a:endParaRPr>
          </a:p>
        </p:txBody>
      </p:sp>
      <p:grpSp>
        <p:nvGrpSpPr>
          <p:cNvPr id="39" name="object 39"/>
          <p:cNvGrpSpPr/>
          <p:nvPr/>
        </p:nvGrpSpPr>
        <p:grpSpPr>
          <a:xfrm>
            <a:off x="5518213" y="3500437"/>
            <a:ext cx="2875915" cy="1017269"/>
            <a:chOff x="5518213" y="3500437"/>
            <a:chExt cx="2875915" cy="1017269"/>
          </a:xfrm>
        </p:grpSpPr>
        <p:sp>
          <p:nvSpPr>
            <p:cNvPr id="40" name="object 40"/>
            <p:cNvSpPr/>
            <p:nvPr/>
          </p:nvSpPr>
          <p:spPr>
            <a:xfrm>
              <a:off x="7566662" y="4296155"/>
              <a:ext cx="827405" cy="216535"/>
            </a:xfrm>
            <a:custGeom>
              <a:avLst/>
              <a:gdLst/>
              <a:ahLst/>
              <a:cxnLst/>
              <a:rect l="l" t="t" r="r" b="b"/>
              <a:pathLst>
                <a:path w="827404" h="216535">
                  <a:moveTo>
                    <a:pt x="718883" y="0"/>
                  </a:moveTo>
                  <a:lnTo>
                    <a:pt x="108140" y="0"/>
                  </a:lnTo>
                  <a:lnTo>
                    <a:pt x="66040" y="8496"/>
                  </a:lnTo>
                  <a:lnTo>
                    <a:pt x="31673" y="31673"/>
                  </a:lnTo>
                  <a:lnTo>
                    <a:pt x="8496" y="66052"/>
                  </a:lnTo>
                  <a:lnTo>
                    <a:pt x="0" y="108140"/>
                  </a:lnTo>
                  <a:lnTo>
                    <a:pt x="8496" y="150228"/>
                  </a:lnTo>
                  <a:lnTo>
                    <a:pt x="31673" y="184607"/>
                  </a:lnTo>
                  <a:lnTo>
                    <a:pt x="66040" y="207784"/>
                  </a:lnTo>
                  <a:lnTo>
                    <a:pt x="108140" y="216281"/>
                  </a:lnTo>
                  <a:lnTo>
                    <a:pt x="718883" y="216281"/>
                  </a:lnTo>
                  <a:lnTo>
                    <a:pt x="760971" y="207784"/>
                  </a:lnTo>
                  <a:lnTo>
                    <a:pt x="795350" y="184607"/>
                  </a:lnTo>
                  <a:lnTo>
                    <a:pt x="818527" y="150228"/>
                  </a:lnTo>
                  <a:lnTo>
                    <a:pt x="827024" y="108140"/>
                  </a:lnTo>
                  <a:lnTo>
                    <a:pt x="818527" y="66052"/>
                  </a:lnTo>
                  <a:lnTo>
                    <a:pt x="795350" y="31673"/>
                  </a:lnTo>
                  <a:lnTo>
                    <a:pt x="760971" y="8496"/>
                  </a:lnTo>
                  <a:lnTo>
                    <a:pt x="718883" y="0"/>
                  </a:lnTo>
                  <a:close/>
                </a:path>
              </a:pathLst>
            </a:custGeom>
            <a:solidFill>
              <a:srgbClr val="4BACC6"/>
            </a:solidFill>
          </p:spPr>
          <p:txBody>
            <a:bodyPr wrap="square" lIns="0" tIns="0" rIns="0" bIns="0" rtlCol="0"/>
            <a:lstStyle/>
            <a:p>
              <a:endParaRPr/>
            </a:p>
          </p:txBody>
        </p:sp>
        <p:sp>
          <p:nvSpPr>
            <p:cNvPr id="41" name="object 41"/>
            <p:cNvSpPr/>
            <p:nvPr/>
          </p:nvSpPr>
          <p:spPr>
            <a:xfrm>
              <a:off x="5522974" y="3505200"/>
              <a:ext cx="1475105" cy="214629"/>
            </a:xfrm>
            <a:custGeom>
              <a:avLst/>
              <a:gdLst/>
              <a:ahLst/>
              <a:cxnLst/>
              <a:rect l="l" t="t" r="r" b="b"/>
              <a:pathLst>
                <a:path w="1475104" h="214629">
                  <a:moveTo>
                    <a:pt x="1367320" y="0"/>
                  </a:moveTo>
                  <a:lnTo>
                    <a:pt x="107403" y="0"/>
                  </a:lnTo>
                  <a:lnTo>
                    <a:pt x="65595" y="8432"/>
                  </a:lnTo>
                  <a:lnTo>
                    <a:pt x="31457" y="31419"/>
                  </a:lnTo>
                  <a:lnTo>
                    <a:pt x="8445" y="65506"/>
                  </a:lnTo>
                  <a:lnTo>
                    <a:pt x="0" y="107251"/>
                  </a:lnTo>
                  <a:lnTo>
                    <a:pt x="8445" y="148996"/>
                  </a:lnTo>
                  <a:lnTo>
                    <a:pt x="31457" y="183083"/>
                  </a:lnTo>
                  <a:lnTo>
                    <a:pt x="65595" y="206070"/>
                  </a:lnTo>
                  <a:lnTo>
                    <a:pt x="107403" y="214503"/>
                  </a:lnTo>
                  <a:lnTo>
                    <a:pt x="1367320" y="214503"/>
                  </a:lnTo>
                  <a:lnTo>
                    <a:pt x="1409128" y="206070"/>
                  </a:lnTo>
                  <a:lnTo>
                    <a:pt x="1443266" y="183083"/>
                  </a:lnTo>
                  <a:lnTo>
                    <a:pt x="1466278" y="148996"/>
                  </a:lnTo>
                  <a:lnTo>
                    <a:pt x="1474724" y="107251"/>
                  </a:lnTo>
                  <a:lnTo>
                    <a:pt x="1466278" y="65506"/>
                  </a:lnTo>
                  <a:lnTo>
                    <a:pt x="1443266" y="31419"/>
                  </a:lnTo>
                  <a:lnTo>
                    <a:pt x="1409128" y="8432"/>
                  </a:lnTo>
                  <a:lnTo>
                    <a:pt x="1367320" y="0"/>
                  </a:lnTo>
                  <a:close/>
                </a:path>
              </a:pathLst>
            </a:custGeom>
            <a:solidFill>
              <a:srgbClr val="4F81BD"/>
            </a:solidFill>
          </p:spPr>
          <p:txBody>
            <a:bodyPr wrap="square" lIns="0" tIns="0" rIns="0" bIns="0" rtlCol="0"/>
            <a:lstStyle/>
            <a:p>
              <a:endParaRPr/>
            </a:p>
          </p:txBody>
        </p:sp>
        <p:sp>
          <p:nvSpPr>
            <p:cNvPr id="42" name="object 42"/>
            <p:cNvSpPr/>
            <p:nvPr/>
          </p:nvSpPr>
          <p:spPr>
            <a:xfrm>
              <a:off x="5522976" y="3505200"/>
              <a:ext cx="1475105" cy="214629"/>
            </a:xfrm>
            <a:custGeom>
              <a:avLst/>
              <a:gdLst/>
              <a:ahLst/>
              <a:cxnLst/>
              <a:rect l="l" t="t" r="r" b="b"/>
              <a:pathLst>
                <a:path w="1475104" h="214629">
                  <a:moveTo>
                    <a:pt x="0" y="107251"/>
                  </a:moveTo>
                  <a:lnTo>
                    <a:pt x="8445" y="65506"/>
                  </a:lnTo>
                  <a:lnTo>
                    <a:pt x="31457" y="31419"/>
                  </a:lnTo>
                  <a:lnTo>
                    <a:pt x="65595" y="8432"/>
                  </a:lnTo>
                  <a:lnTo>
                    <a:pt x="107403" y="0"/>
                  </a:lnTo>
                  <a:lnTo>
                    <a:pt x="1367320" y="0"/>
                  </a:lnTo>
                  <a:lnTo>
                    <a:pt x="1409128" y="8432"/>
                  </a:lnTo>
                  <a:lnTo>
                    <a:pt x="1443266" y="31419"/>
                  </a:lnTo>
                  <a:lnTo>
                    <a:pt x="1466278" y="65506"/>
                  </a:lnTo>
                  <a:lnTo>
                    <a:pt x="1474724" y="107251"/>
                  </a:lnTo>
                  <a:lnTo>
                    <a:pt x="1466278" y="148996"/>
                  </a:lnTo>
                  <a:lnTo>
                    <a:pt x="1443266" y="183083"/>
                  </a:lnTo>
                  <a:lnTo>
                    <a:pt x="1409128" y="206070"/>
                  </a:lnTo>
                  <a:lnTo>
                    <a:pt x="1367320" y="214502"/>
                  </a:lnTo>
                  <a:lnTo>
                    <a:pt x="107403" y="214502"/>
                  </a:lnTo>
                  <a:lnTo>
                    <a:pt x="65595" y="206070"/>
                  </a:lnTo>
                  <a:lnTo>
                    <a:pt x="31457" y="183083"/>
                  </a:lnTo>
                  <a:lnTo>
                    <a:pt x="8445" y="148996"/>
                  </a:lnTo>
                  <a:lnTo>
                    <a:pt x="0" y="107251"/>
                  </a:lnTo>
                  <a:close/>
                </a:path>
              </a:pathLst>
            </a:custGeom>
            <a:ln w="9144">
              <a:solidFill>
                <a:srgbClr val="4F81BD"/>
              </a:solidFill>
            </a:ln>
          </p:spPr>
          <p:txBody>
            <a:bodyPr wrap="square" lIns="0" tIns="0" rIns="0" bIns="0" rtlCol="0"/>
            <a:lstStyle/>
            <a:p>
              <a:endParaRPr/>
            </a:p>
          </p:txBody>
        </p:sp>
        <p:sp>
          <p:nvSpPr>
            <p:cNvPr id="43" name="object 43"/>
            <p:cNvSpPr/>
            <p:nvPr/>
          </p:nvSpPr>
          <p:spPr>
            <a:xfrm>
              <a:off x="6060953" y="4296155"/>
              <a:ext cx="1403350" cy="216535"/>
            </a:xfrm>
            <a:custGeom>
              <a:avLst/>
              <a:gdLst/>
              <a:ahLst/>
              <a:cxnLst/>
              <a:rect l="l" t="t" r="r" b="b"/>
              <a:pathLst>
                <a:path w="1403350" h="216535">
                  <a:moveTo>
                    <a:pt x="1295044" y="0"/>
                  </a:moveTo>
                  <a:lnTo>
                    <a:pt x="108165" y="0"/>
                  </a:lnTo>
                  <a:lnTo>
                    <a:pt x="66065" y="8496"/>
                  </a:lnTo>
                  <a:lnTo>
                    <a:pt x="31673" y="31673"/>
                  </a:lnTo>
                  <a:lnTo>
                    <a:pt x="8496" y="66052"/>
                  </a:lnTo>
                  <a:lnTo>
                    <a:pt x="0" y="108140"/>
                  </a:lnTo>
                  <a:lnTo>
                    <a:pt x="8496" y="150228"/>
                  </a:lnTo>
                  <a:lnTo>
                    <a:pt x="31673" y="184607"/>
                  </a:lnTo>
                  <a:lnTo>
                    <a:pt x="66065" y="207784"/>
                  </a:lnTo>
                  <a:lnTo>
                    <a:pt x="108165" y="216281"/>
                  </a:lnTo>
                  <a:lnTo>
                    <a:pt x="1295044" y="216281"/>
                  </a:lnTo>
                  <a:lnTo>
                    <a:pt x="1337144" y="207784"/>
                  </a:lnTo>
                  <a:lnTo>
                    <a:pt x="1371536" y="184607"/>
                  </a:lnTo>
                  <a:lnTo>
                    <a:pt x="1394713" y="150228"/>
                  </a:lnTo>
                  <a:lnTo>
                    <a:pt x="1403222" y="108140"/>
                  </a:lnTo>
                  <a:lnTo>
                    <a:pt x="1394713" y="66052"/>
                  </a:lnTo>
                  <a:lnTo>
                    <a:pt x="1371536" y="31673"/>
                  </a:lnTo>
                  <a:lnTo>
                    <a:pt x="1337144" y="8496"/>
                  </a:lnTo>
                  <a:lnTo>
                    <a:pt x="1295044" y="0"/>
                  </a:lnTo>
                  <a:close/>
                </a:path>
              </a:pathLst>
            </a:custGeom>
            <a:solidFill>
              <a:srgbClr val="4F81BD"/>
            </a:solidFill>
          </p:spPr>
          <p:txBody>
            <a:bodyPr wrap="square" lIns="0" tIns="0" rIns="0" bIns="0" rtlCol="0"/>
            <a:lstStyle/>
            <a:p>
              <a:endParaRPr/>
            </a:p>
          </p:txBody>
        </p:sp>
        <p:sp>
          <p:nvSpPr>
            <p:cNvPr id="44" name="object 44"/>
            <p:cNvSpPr/>
            <p:nvPr/>
          </p:nvSpPr>
          <p:spPr>
            <a:xfrm>
              <a:off x="6060948" y="4296155"/>
              <a:ext cx="1403350" cy="216535"/>
            </a:xfrm>
            <a:custGeom>
              <a:avLst/>
              <a:gdLst/>
              <a:ahLst/>
              <a:cxnLst/>
              <a:rect l="l" t="t" r="r" b="b"/>
              <a:pathLst>
                <a:path w="1403350" h="216535">
                  <a:moveTo>
                    <a:pt x="0" y="108140"/>
                  </a:moveTo>
                  <a:lnTo>
                    <a:pt x="8496" y="66052"/>
                  </a:lnTo>
                  <a:lnTo>
                    <a:pt x="31686" y="31673"/>
                  </a:lnTo>
                  <a:lnTo>
                    <a:pt x="66065" y="8496"/>
                  </a:lnTo>
                  <a:lnTo>
                    <a:pt x="108178" y="0"/>
                  </a:lnTo>
                  <a:lnTo>
                    <a:pt x="1295044" y="0"/>
                  </a:lnTo>
                  <a:lnTo>
                    <a:pt x="1337157" y="8496"/>
                  </a:lnTo>
                  <a:lnTo>
                    <a:pt x="1371536" y="31673"/>
                  </a:lnTo>
                  <a:lnTo>
                    <a:pt x="1394726" y="66052"/>
                  </a:lnTo>
                  <a:lnTo>
                    <a:pt x="1403223" y="108140"/>
                  </a:lnTo>
                  <a:lnTo>
                    <a:pt x="1394726" y="150228"/>
                  </a:lnTo>
                  <a:lnTo>
                    <a:pt x="1371536" y="184607"/>
                  </a:lnTo>
                  <a:lnTo>
                    <a:pt x="1337157" y="207784"/>
                  </a:lnTo>
                  <a:lnTo>
                    <a:pt x="1295044" y="216281"/>
                  </a:lnTo>
                  <a:lnTo>
                    <a:pt x="108178" y="216281"/>
                  </a:lnTo>
                  <a:lnTo>
                    <a:pt x="66065" y="207784"/>
                  </a:lnTo>
                  <a:lnTo>
                    <a:pt x="31686" y="184607"/>
                  </a:lnTo>
                  <a:lnTo>
                    <a:pt x="8496" y="150228"/>
                  </a:lnTo>
                  <a:lnTo>
                    <a:pt x="0" y="108140"/>
                  </a:lnTo>
                  <a:close/>
                </a:path>
              </a:pathLst>
            </a:custGeom>
            <a:ln w="9144">
              <a:solidFill>
                <a:srgbClr val="4F81BD"/>
              </a:solidFill>
            </a:ln>
          </p:spPr>
          <p:txBody>
            <a:bodyPr wrap="square" lIns="0" tIns="0" rIns="0" bIns="0" rtlCol="0"/>
            <a:lstStyle/>
            <a:p>
              <a:endParaRPr/>
            </a:p>
          </p:txBody>
        </p:sp>
      </p:grpSp>
      <p:sp>
        <p:nvSpPr>
          <p:cNvPr id="45" name="object 45"/>
          <p:cNvSpPr txBox="1"/>
          <p:nvPr/>
        </p:nvSpPr>
        <p:spPr>
          <a:xfrm>
            <a:off x="6187340" y="4319454"/>
            <a:ext cx="1138555" cy="162560"/>
          </a:xfrm>
          <a:prstGeom prst="rect">
            <a:avLst/>
          </a:prstGeom>
        </p:spPr>
        <p:txBody>
          <a:bodyPr vert="horz" wrap="square" lIns="0" tIns="12700" rIns="0" bIns="0" rtlCol="0">
            <a:spAutoFit/>
          </a:bodyPr>
          <a:lstStyle/>
          <a:p>
            <a:pPr>
              <a:lnSpc>
                <a:spcPct val="100000"/>
              </a:lnSpc>
              <a:spcBef>
                <a:spcPts val="100"/>
              </a:spcBef>
            </a:pPr>
            <a:r>
              <a:rPr sz="900" b="0" spc="-20" dirty="0">
                <a:solidFill>
                  <a:srgbClr val="FFFFFF"/>
                </a:solidFill>
                <a:latin typeface="BIZ UDP明朝 Medium"/>
                <a:cs typeface="BIZ UDP明朝 Medium"/>
              </a:rPr>
              <a:t>スピン量子コンピュータ</a:t>
            </a:r>
            <a:endParaRPr sz="900">
              <a:latin typeface="BIZ UDP明朝 Medium"/>
              <a:cs typeface="BIZ UDP明朝 Medium"/>
            </a:endParaRPr>
          </a:p>
        </p:txBody>
      </p:sp>
      <p:sp>
        <p:nvSpPr>
          <p:cNvPr id="46" name="object 46"/>
          <p:cNvSpPr txBox="1"/>
          <p:nvPr/>
        </p:nvSpPr>
        <p:spPr>
          <a:xfrm>
            <a:off x="7680784" y="4319454"/>
            <a:ext cx="621030" cy="162560"/>
          </a:xfrm>
          <a:prstGeom prst="rect">
            <a:avLst/>
          </a:prstGeom>
        </p:spPr>
        <p:txBody>
          <a:bodyPr vert="horz" wrap="square" lIns="0" tIns="12700" rIns="0" bIns="0" rtlCol="0">
            <a:spAutoFit/>
          </a:bodyPr>
          <a:lstStyle/>
          <a:p>
            <a:pPr>
              <a:lnSpc>
                <a:spcPct val="100000"/>
              </a:lnSpc>
              <a:spcBef>
                <a:spcPts val="100"/>
              </a:spcBef>
            </a:pPr>
            <a:r>
              <a:rPr sz="900" b="0" spc="-20" dirty="0">
                <a:solidFill>
                  <a:srgbClr val="FFFFFF"/>
                </a:solidFill>
                <a:latin typeface="BIZ UDP明朝 Medium"/>
                <a:cs typeface="BIZ UDP明朝 Medium"/>
              </a:rPr>
              <a:t>アト秒レーザ</a:t>
            </a:r>
            <a:endParaRPr sz="900">
              <a:latin typeface="BIZ UDP明朝 Medium"/>
              <a:cs typeface="BIZ UDP明朝 Medium"/>
            </a:endParaRPr>
          </a:p>
        </p:txBody>
      </p:sp>
      <p:grpSp>
        <p:nvGrpSpPr>
          <p:cNvPr id="47" name="object 47"/>
          <p:cNvGrpSpPr/>
          <p:nvPr/>
        </p:nvGrpSpPr>
        <p:grpSpPr>
          <a:xfrm>
            <a:off x="3727513" y="3500437"/>
            <a:ext cx="1565275" cy="1017269"/>
            <a:chOff x="3727513" y="3500437"/>
            <a:chExt cx="1565275" cy="1017269"/>
          </a:xfrm>
        </p:grpSpPr>
        <p:sp>
          <p:nvSpPr>
            <p:cNvPr id="48" name="object 48"/>
            <p:cNvSpPr/>
            <p:nvPr/>
          </p:nvSpPr>
          <p:spPr>
            <a:xfrm>
              <a:off x="3732276" y="4296155"/>
              <a:ext cx="1188720" cy="216535"/>
            </a:xfrm>
            <a:custGeom>
              <a:avLst/>
              <a:gdLst/>
              <a:ahLst/>
              <a:cxnLst/>
              <a:rect l="l" t="t" r="r" b="b"/>
              <a:pathLst>
                <a:path w="1188720" h="216535">
                  <a:moveTo>
                    <a:pt x="1080515" y="0"/>
                  </a:moveTo>
                  <a:lnTo>
                    <a:pt x="108203" y="0"/>
                  </a:lnTo>
                  <a:lnTo>
                    <a:pt x="66090" y="8496"/>
                  </a:lnTo>
                  <a:lnTo>
                    <a:pt x="31699" y="31673"/>
                  </a:lnTo>
                  <a:lnTo>
                    <a:pt x="8508" y="66040"/>
                  </a:lnTo>
                  <a:lnTo>
                    <a:pt x="0" y="108140"/>
                  </a:lnTo>
                  <a:lnTo>
                    <a:pt x="8508" y="150228"/>
                  </a:lnTo>
                  <a:lnTo>
                    <a:pt x="31699" y="184607"/>
                  </a:lnTo>
                  <a:lnTo>
                    <a:pt x="66090" y="207784"/>
                  </a:lnTo>
                  <a:lnTo>
                    <a:pt x="108203" y="216281"/>
                  </a:lnTo>
                  <a:lnTo>
                    <a:pt x="1080515" y="216281"/>
                  </a:lnTo>
                  <a:lnTo>
                    <a:pt x="1122629" y="207784"/>
                  </a:lnTo>
                  <a:lnTo>
                    <a:pt x="1157020" y="184607"/>
                  </a:lnTo>
                  <a:lnTo>
                    <a:pt x="1180210" y="150228"/>
                  </a:lnTo>
                  <a:lnTo>
                    <a:pt x="1188719" y="108140"/>
                  </a:lnTo>
                  <a:lnTo>
                    <a:pt x="1180210" y="66040"/>
                  </a:lnTo>
                  <a:lnTo>
                    <a:pt x="1157033" y="31673"/>
                  </a:lnTo>
                  <a:lnTo>
                    <a:pt x="1122641" y="8496"/>
                  </a:lnTo>
                  <a:lnTo>
                    <a:pt x="1080515" y="0"/>
                  </a:lnTo>
                  <a:close/>
                </a:path>
              </a:pathLst>
            </a:custGeom>
            <a:solidFill>
              <a:srgbClr val="4F81BD"/>
            </a:solidFill>
          </p:spPr>
          <p:txBody>
            <a:bodyPr wrap="square" lIns="0" tIns="0" rIns="0" bIns="0" rtlCol="0"/>
            <a:lstStyle/>
            <a:p>
              <a:endParaRPr/>
            </a:p>
          </p:txBody>
        </p:sp>
        <p:sp>
          <p:nvSpPr>
            <p:cNvPr id="49" name="object 49"/>
            <p:cNvSpPr/>
            <p:nvPr/>
          </p:nvSpPr>
          <p:spPr>
            <a:xfrm>
              <a:off x="3732276" y="4296155"/>
              <a:ext cx="1188720" cy="216535"/>
            </a:xfrm>
            <a:custGeom>
              <a:avLst/>
              <a:gdLst/>
              <a:ahLst/>
              <a:cxnLst/>
              <a:rect l="l" t="t" r="r" b="b"/>
              <a:pathLst>
                <a:path w="1188720" h="216535">
                  <a:moveTo>
                    <a:pt x="0" y="108140"/>
                  </a:moveTo>
                  <a:lnTo>
                    <a:pt x="8509" y="66040"/>
                  </a:lnTo>
                  <a:lnTo>
                    <a:pt x="31699" y="31673"/>
                  </a:lnTo>
                  <a:lnTo>
                    <a:pt x="66090" y="8496"/>
                  </a:lnTo>
                  <a:lnTo>
                    <a:pt x="108204" y="0"/>
                  </a:lnTo>
                  <a:lnTo>
                    <a:pt x="1080516" y="0"/>
                  </a:lnTo>
                  <a:lnTo>
                    <a:pt x="1122641" y="8496"/>
                  </a:lnTo>
                  <a:lnTo>
                    <a:pt x="1157033" y="31673"/>
                  </a:lnTo>
                  <a:lnTo>
                    <a:pt x="1180211" y="66040"/>
                  </a:lnTo>
                  <a:lnTo>
                    <a:pt x="1188720" y="108140"/>
                  </a:lnTo>
                  <a:lnTo>
                    <a:pt x="1180211" y="150228"/>
                  </a:lnTo>
                  <a:lnTo>
                    <a:pt x="1157020" y="184607"/>
                  </a:lnTo>
                  <a:lnTo>
                    <a:pt x="1122629" y="207784"/>
                  </a:lnTo>
                  <a:lnTo>
                    <a:pt x="1080516" y="216281"/>
                  </a:lnTo>
                  <a:lnTo>
                    <a:pt x="108204" y="216281"/>
                  </a:lnTo>
                  <a:lnTo>
                    <a:pt x="66090" y="207784"/>
                  </a:lnTo>
                  <a:lnTo>
                    <a:pt x="31699" y="184607"/>
                  </a:lnTo>
                  <a:lnTo>
                    <a:pt x="8509" y="150228"/>
                  </a:lnTo>
                  <a:lnTo>
                    <a:pt x="0" y="108140"/>
                  </a:lnTo>
                  <a:close/>
                </a:path>
              </a:pathLst>
            </a:custGeom>
            <a:ln w="9144">
              <a:solidFill>
                <a:srgbClr val="4F81BD"/>
              </a:solidFill>
            </a:ln>
          </p:spPr>
          <p:txBody>
            <a:bodyPr wrap="square" lIns="0" tIns="0" rIns="0" bIns="0" rtlCol="0"/>
            <a:lstStyle/>
            <a:p>
              <a:endParaRPr/>
            </a:p>
          </p:txBody>
        </p:sp>
        <p:sp>
          <p:nvSpPr>
            <p:cNvPr id="50" name="object 50"/>
            <p:cNvSpPr/>
            <p:nvPr/>
          </p:nvSpPr>
          <p:spPr>
            <a:xfrm>
              <a:off x="3739897" y="3505200"/>
              <a:ext cx="1548130" cy="214629"/>
            </a:xfrm>
            <a:custGeom>
              <a:avLst/>
              <a:gdLst/>
              <a:ahLst/>
              <a:cxnLst/>
              <a:rect l="l" t="t" r="r" b="b"/>
              <a:pathLst>
                <a:path w="1548129" h="214629">
                  <a:moveTo>
                    <a:pt x="1440586" y="0"/>
                  </a:moveTo>
                  <a:lnTo>
                    <a:pt x="107416" y="0"/>
                  </a:lnTo>
                  <a:lnTo>
                    <a:pt x="65608" y="8432"/>
                  </a:lnTo>
                  <a:lnTo>
                    <a:pt x="31457" y="31419"/>
                  </a:lnTo>
                  <a:lnTo>
                    <a:pt x="8432" y="65506"/>
                  </a:lnTo>
                  <a:lnTo>
                    <a:pt x="0" y="107251"/>
                  </a:lnTo>
                  <a:lnTo>
                    <a:pt x="8432" y="148996"/>
                  </a:lnTo>
                  <a:lnTo>
                    <a:pt x="31457" y="183083"/>
                  </a:lnTo>
                  <a:lnTo>
                    <a:pt x="65608" y="206070"/>
                  </a:lnTo>
                  <a:lnTo>
                    <a:pt x="107416" y="214503"/>
                  </a:lnTo>
                  <a:lnTo>
                    <a:pt x="1440586" y="214503"/>
                  </a:lnTo>
                  <a:lnTo>
                    <a:pt x="1482394" y="206070"/>
                  </a:lnTo>
                  <a:lnTo>
                    <a:pt x="1516532" y="183083"/>
                  </a:lnTo>
                  <a:lnTo>
                    <a:pt x="1539557" y="148996"/>
                  </a:lnTo>
                  <a:lnTo>
                    <a:pt x="1548003" y="107251"/>
                  </a:lnTo>
                  <a:lnTo>
                    <a:pt x="1539557" y="65506"/>
                  </a:lnTo>
                  <a:lnTo>
                    <a:pt x="1516532" y="31419"/>
                  </a:lnTo>
                  <a:lnTo>
                    <a:pt x="1482394" y="8432"/>
                  </a:lnTo>
                  <a:lnTo>
                    <a:pt x="1440586" y="0"/>
                  </a:lnTo>
                  <a:close/>
                </a:path>
              </a:pathLst>
            </a:custGeom>
            <a:solidFill>
              <a:srgbClr val="4F81BD"/>
            </a:solidFill>
          </p:spPr>
          <p:txBody>
            <a:bodyPr wrap="square" lIns="0" tIns="0" rIns="0" bIns="0" rtlCol="0"/>
            <a:lstStyle/>
            <a:p>
              <a:endParaRPr/>
            </a:p>
          </p:txBody>
        </p:sp>
        <p:sp>
          <p:nvSpPr>
            <p:cNvPr id="51" name="object 51"/>
            <p:cNvSpPr/>
            <p:nvPr/>
          </p:nvSpPr>
          <p:spPr>
            <a:xfrm>
              <a:off x="3739896" y="3505200"/>
              <a:ext cx="1548130" cy="214629"/>
            </a:xfrm>
            <a:custGeom>
              <a:avLst/>
              <a:gdLst/>
              <a:ahLst/>
              <a:cxnLst/>
              <a:rect l="l" t="t" r="r" b="b"/>
              <a:pathLst>
                <a:path w="1548129" h="214629">
                  <a:moveTo>
                    <a:pt x="0" y="107251"/>
                  </a:moveTo>
                  <a:lnTo>
                    <a:pt x="8445" y="65506"/>
                  </a:lnTo>
                  <a:lnTo>
                    <a:pt x="31457" y="31419"/>
                  </a:lnTo>
                  <a:lnTo>
                    <a:pt x="65608" y="8432"/>
                  </a:lnTo>
                  <a:lnTo>
                    <a:pt x="107416" y="0"/>
                  </a:lnTo>
                  <a:lnTo>
                    <a:pt x="1440586" y="0"/>
                  </a:lnTo>
                  <a:lnTo>
                    <a:pt x="1482394" y="8432"/>
                  </a:lnTo>
                  <a:lnTo>
                    <a:pt x="1516545" y="31419"/>
                  </a:lnTo>
                  <a:lnTo>
                    <a:pt x="1539557" y="65506"/>
                  </a:lnTo>
                  <a:lnTo>
                    <a:pt x="1548003" y="107251"/>
                  </a:lnTo>
                  <a:lnTo>
                    <a:pt x="1539557" y="148996"/>
                  </a:lnTo>
                  <a:lnTo>
                    <a:pt x="1516545" y="183083"/>
                  </a:lnTo>
                  <a:lnTo>
                    <a:pt x="1482394" y="206070"/>
                  </a:lnTo>
                  <a:lnTo>
                    <a:pt x="1440586" y="214502"/>
                  </a:lnTo>
                  <a:lnTo>
                    <a:pt x="107416" y="214502"/>
                  </a:lnTo>
                  <a:lnTo>
                    <a:pt x="65608" y="206070"/>
                  </a:lnTo>
                  <a:lnTo>
                    <a:pt x="31457" y="183083"/>
                  </a:lnTo>
                  <a:lnTo>
                    <a:pt x="8445" y="148996"/>
                  </a:lnTo>
                  <a:lnTo>
                    <a:pt x="0" y="107251"/>
                  </a:lnTo>
                  <a:close/>
                </a:path>
              </a:pathLst>
            </a:custGeom>
            <a:ln w="9144">
              <a:solidFill>
                <a:srgbClr val="4F81BD"/>
              </a:solidFill>
            </a:ln>
          </p:spPr>
          <p:txBody>
            <a:bodyPr wrap="square" lIns="0" tIns="0" rIns="0" bIns="0" rtlCol="0"/>
            <a:lstStyle/>
            <a:p>
              <a:endParaRPr/>
            </a:p>
          </p:txBody>
        </p:sp>
      </p:grpSp>
      <p:sp>
        <p:nvSpPr>
          <p:cNvPr id="52" name="object 52"/>
          <p:cNvSpPr txBox="1"/>
          <p:nvPr/>
        </p:nvSpPr>
        <p:spPr>
          <a:xfrm>
            <a:off x="2599367" y="3205459"/>
            <a:ext cx="2552700" cy="490220"/>
          </a:xfrm>
          <a:prstGeom prst="rect">
            <a:avLst/>
          </a:prstGeom>
        </p:spPr>
        <p:txBody>
          <a:bodyPr vert="horz" wrap="square" lIns="0" tIns="12065" rIns="0" bIns="0" rtlCol="0">
            <a:spAutoFit/>
          </a:bodyPr>
          <a:lstStyle/>
          <a:p>
            <a:pPr marL="50165">
              <a:lnSpc>
                <a:spcPct val="100000"/>
              </a:lnSpc>
              <a:spcBef>
                <a:spcPts val="95"/>
              </a:spcBef>
            </a:pPr>
            <a:r>
              <a:rPr sz="1600" b="0" spc="-10" dirty="0">
                <a:solidFill>
                  <a:srgbClr val="C00000"/>
                </a:solidFill>
                <a:latin typeface="BIZ UDP明朝 Medium"/>
                <a:cs typeface="BIZ UDP明朝 Medium"/>
              </a:rPr>
              <a:t>量子通</a:t>
            </a:r>
            <a:r>
              <a:rPr sz="1600" b="0" spc="-30" dirty="0">
                <a:solidFill>
                  <a:srgbClr val="C00000"/>
                </a:solidFill>
                <a:latin typeface="BIZ UDP明朝 Medium"/>
                <a:cs typeface="BIZ UDP明朝 Medium"/>
              </a:rPr>
              <a:t>信・</a:t>
            </a:r>
            <a:r>
              <a:rPr sz="1600" b="0" spc="-25" dirty="0">
                <a:solidFill>
                  <a:srgbClr val="C00000"/>
                </a:solidFill>
                <a:latin typeface="BIZ UDP明朝 Medium"/>
                <a:cs typeface="BIZ UDP明朝 Medium"/>
              </a:rPr>
              <a:t>量子暗</a:t>
            </a:r>
            <a:r>
              <a:rPr sz="1600" b="0" spc="-50" dirty="0">
                <a:solidFill>
                  <a:srgbClr val="C00000"/>
                </a:solidFill>
                <a:latin typeface="BIZ UDP明朝 Medium"/>
                <a:cs typeface="BIZ UDP明朝 Medium"/>
              </a:rPr>
              <a:t>号</a:t>
            </a:r>
            <a:endParaRPr sz="1600">
              <a:latin typeface="BIZ UDP明朝 Medium"/>
              <a:cs typeface="BIZ UDP明朝 Medium"/>
            </a:endParaRPr>
          </a:p>
          <a:p>
            <a:pPr>
              <a:lnSpc>
                <a:spcPct val="100000"/>
              </a:lnSpc>
              <a:spcBef>
                <a:spcPts val="665"/>
              </a:spcBef>
              <a:tabLst>
                <a:tab pos="1270635" algn="l"/>
              </a:tabLst>
            </a:pPr>
            <a:r>
              <a:rPr sz="900" b="0" dirty="0">
                <a:solidFill>
                  <a:srgbClr val="FFFFFF"/>
                </a:solidFill>
                <a:latin typeface="BIZ UDP明朝 Medium"/>
                <a:cs typeface="BIZ UDP明朝 Medium"/>
              </a:rPr>
              <a:t>量子暗号鍵</a:t>
            </a:r>
            <a:r>
              <a:rPr sz="900" b="0" spc="-15" dirty="0">
                <a:solidFill>
                  <a:srgbClr val="FFFFFF"/>
                </a:solidFill>
                <a:latin typeface="BIZ UDP明朝 Medium"/>
                <a:cs typeface="BIZ UDP明朝 Medium"/>
              </a:rPr>
              <a:t>配</a:t>
            </a:r>
            <a:r>
              <a:rPr sz="900" b="0" spc="-50" dirty="0">
                <a:solidFill>
                  <a:srgbClr val="FFFFFF"/>
                </a:solidFill>
                <a:latin typeface="BIZ UDP明朝 Medium"/>
                <a:cs typeface="BIZ UDP明朝 Medium"/>
              </a:rPr>
              <a:t>送</a:t>
            </a:r>
            <a:r>
              <a:rPr sz="900" b="0" dirty="0">
                <a:solidFill>
                  <a:srgbClr val="FFFFFF"/>
                </a:solidFill>
                <a:latin typeface="BIZ UDP明朝 Medium"/>
                <a:cs typeface="BIZ UDP明朝 Medium"/>
              </a:rPr>
              <a:t>	ハイブリ</a:t>
            </a:r>
            <a:r>
              <a:rPr sz="900" b="0" spc="-10" dirty="0">
                <a:solidFill>
                  <a:srgbClr val="FFFFFF"/>
                </a:solidFill>
                <a:latin typeface="BIZ UDP明朝 Medium"/>
                <a:cs typeface="BIZ UDP明朝 Medium"/>
              </a:rPr>
              <a:t>ッド</a:t>
            </a:r>
            <a:r>
              <a:rPr sz="900" b="0" dirty="0">
                <a:solidFill>
                  <a:srgbClr val="FFFFFF"/>
                </a:solidFill>
                <a:latin typeface="BIZ UDP明朝 Medium"/>
                <a:cs typeface="BIZ UDP明朝 Medium"/>
              </a:rPr>
              <a:t>・</a:t>
            </a:r>
            <a:r>
              <a:rPr sz="900" b="0" spc="-15" dirty="0">
                <a:solidFill>
                  <a:srgbClr val="FFFFFF"/>
                </a:solidFill>
                <a:latin typeface="BIZ UDP明朝 Medium"/>
                <a:cs typeface="BIZ UDP明朝 Medium"/>
              </a:rPr>
              <a:t>分</a:t>
            </a:r>
            <a:r>
              <a:rPr sz="900" b="0" dirty="0">
                <a:solidFill>
                  <a:srgbClr val="FFFFFF"/>
                </a:solidFill>
                <a:latin typeface="BIZ UDP明朝 Medium"/>
                <a:cs typeface="BIZ UDP明朝 Medium"/>
              </a:rPr>
              <a:t>散</a:t>
            </a:r>
            <a:r>
              <a:rPr sz="900" b="0" spc="-10" dirty="0">
                <a:solidFill>
                  <a:srgbClr val="FFFFFF"/>
                </a:solidFill>
                <a:latin typeface="BIZ UDP明朝 Medium"/>
                <a:cs typeface="BIZ UDP明朝 Medium"/>
              </a:rPr>
              <a:t>シ</a:t>
            </a:r>
            <a:r>
              <a:rPr sz="900" b="0" dirty="0">
                <a:solidFill>
                  <a:srgbClr val="FFFFFF"/>
                </a:solidFill>
                <a:latin typeface="BIZ UDP明朝 Medium"/>
                <a:cs typeface="BIZ UDP明朝 Medium"/>
              </a:rPr>
              <a:t>ス</a:t>
            </a:r>
            <a:r>
              <a:rPr sz="900" b="0" spc="-15" dirty="0">
                <a:solidFill>
                  <a:srgbClr val="FFFFFF"/>
                </a:solidFill>
                <a:latin typeface="BIZ UDP明朝 Medium"/>
                <a:cs typeface="BIZ UDP明朝 Medium"/>
              </a:rPr>
              <a:t>テ</a:t>
            </a:r>
            <a:r>
              <a:rPr sz="900" b="0" spc="-50" dirty="0">
                <a:solidFill>
                  <a:srgbClr val="FFFFFF"/>
                </a:solidFill>
                <a:latin typeface="BIZ UDP明朝 Medium"/>
                <a:cs typeface="BIZ UDP明朝 Medium"/>
              </a:rPr>
              <a:t>ム</a:t>
            </a:r>
            <a:endParaRPr sz="900">
              <a:latin typeface="BIZ UDP明朝 Medium"/>
              <a:cs typeface="BIZ UDP明朝 Medium"/>
            </a:endParaRPr>
          </a:p>
        </p:txBody>
      </p:sp>
      <p:sp>
        <p:nvSpPr>
          <p:cNvPr id="53" name="object 53"/>
          <p:cNvSpPr txBox="1"/>
          <p:nvPr/>
        </p:nvSpPr>
        <p:spPr>
          <a:xfrm>
            <a:off x="5335125" y="3205459"/>
            <a:ext cx="1522730" cy="490220"/>
          </a:xfrm>
          <a:prstGeom prst="rect">
            <a:avLst/>
          </a:prstGeom>
        </p:spPr>
        <p:txBody>
          <a:bodyPr vert="horz" wrap="square" lIns="0" tIns="12065" rIns="0" bIns="0" rtlCol="0">
            <a:spAutoFit/>
          </a:bodyPr>
          <a:lstStyle/>
          <a:p>
            <a:pPr>
              <a:lnSpc>
                <a:spcPct val="100000"/>
              </a:lnSpc>
              <a:spcBef>
                <a:spcPts val="95"/>
              </a:spcBef>
            </a:pPr>
            <a:r>
              <a:rPr sz="1600" b="0" spc="-10" dirty="0">
                <a:solidFill>
                  <a:srgbClr val="C00000"/>
                </a:solidFill>
                <a:latin typeface="BIZ UDP明朝 Medium"/>
                <a:cs typeface="BIZ UDP明朝 Medium"/>
              </a:rPr>
              <a:t>量子情</a:t>
            </a:r>
            <a:r>
              <a:rPr sz="1600" b="0" spc="-25" dirty="0">
                <a:solidFill>
                  <a:srgbClr val="C00000"/>
                </a:solidFill>
                <a:latin typeface="BIZ UDP明朝 Medium"/>
                <a:cs typeface="BIZ UDP明朝 Medium"/>
              </a:rPr>
              <a:t>報処</a:t>
            </a:r>
            <a:r>
              <a:rPr sz="1600" b="0" spc="-50" dirty="0">
                <a:solidFill>
                  <a:srgbClr val="C00000"/>
                </a:solidFill>
                <a:latin typeface="BIZ UDP明朝 Medium"/>
                <a:cs typeface="BIZ UDP明朝 Medium"/>
              </a:rPr>
              <a:t>理</a:t>
            </a:r>
            <a:endParaRPr sz="1600">
              <a:latin typeface="BIZ UDP明朝 Medium"/>
              <a:cs typeface="BIZ UDP明朝 Medium"/>
            </a:endParaRPr>
          </a:p>
          <a:p>
            <a:pPr marL="345440">
              <a:lnSpc>
                <a:spcPct val="100000"/>
              </a:lnSpc>
              <a:spcBef>
                <a:spcPts val="665"/>
              </a:spcBef>
            </a:pPr>
            <a:r>
              <a:rPr sz="900" b="0" spc="-20" dirty="0">
                <a:solidFill>
                  <a:srgbClr val="FFFFFF"/>
                </a:solidFill>
                <a:latin typeface="BIZ UDP明朝 Medium"/>
                <a:cs typeface="BIZ UDP明朝 Medium"/>
              </a:rPr>
              <a:t>超伝導量子コンピュータ</a:t>
            </a:r>
            <a:endParaRPr sz="900">
              <a:latin typeface="BIZ UDP明朝 Medium"/>
              <a:cs typeface="BIZ UDP明朝 Medium"/>
            </a:endParaRPr>
          </a:p>
        </p:txBody>
      </p:sp>
      <p:grpSp>
        <p:nvGrpSpPr>
          <p:cNvPr id="54" name="object 54"/>
          <p:cNvGrpSpPr/>
          <p:nvPr/>
        </p:nvGrpSpPr>
        <p:grpSpPr>
          <a:xfrm>
            <a:off x="5018341" y="4286820"/>
            <a:ext cx="873760" cy="226060"/>
            <a:chOff x="5018341" y="4286820"/>
            <a:chExt cx="873760" cy="226060"/>
          </a:xfrm>
        </p:grpSpPr>
        <p:sp>
          <p:nvSpPr>
            <p:cNvPr id="55" name="object 55"/>
            <p:cNvSpPr/>
            <p:nvPr/>
          </p:nvSpPr>
          <p:spPr>
            <a:xfrm>
              <a:off x="5023106" y="4291583"/>
              <a:ext cx="864235" cy="216535"/>
            </a:xfrm>
            <a:custGeom>
              <a:avLst/>
              <a:gdLst/>
              <a:ahLst/>
              <a:cxnLst/>
              <a:rect l="l" t="t" r="r" b="b"/>
              <a:pathLst>
                <a:path w="864235" h="216535">
                  <a:moveTo>
                    <a:pt x="755789" y="0"/>
                  </a:moveTo>
                  <a:lnTo>
                    <a:pt x="108178" y="0"/>
                  </a:lnTo>
                  <a:lnTo>
                    <a:pt x="66078" y="8496"/>
                  </a:lnTo>
                  <a:lnTo>
                    <a:pt x="31686" y="31673"/>
                  </a:lnTo>
                  <a:lnTo>
                    <a:pt x="8496" y="66040"/>
                  </a:lnTo>
                  <a:lnTo>
                    <a:pt x="0" y="108140"/>
                  </a:lnTo>
                  <a:lnTo>
                    <a:pt x="8496" y="150228"/>
                  </a:lnTo>
                  <a:lnTo>
                    <a:pt x="31686" y="184607"/>
                  </a:lnTo>
                  <a:lnTo>
                    <a:pt x="66078" y="207784"/>
                  </a:lnTo>
                  <a:lnTo>
                    <a:pt x="108178" y="216281"/>
                  </a:lnTo>
                  <a:lnTo>
                    <a:pt x="755789" y="216281"/>
                  </a:lnTo>
                  <a:lnTo>
                    <a:pt x="797902" y="207784"/>
                  </a:lnTo>
                  <a:lnTo>
                    <a:pt x="832281" y="184607"/>
                  </a:lnTo>
                  <a:lnTo>
                    <a:pt x="855472" y="150228"/>
                  </a:lnTo>
                  <a:lnTo>
                    <a:pt x="863981" y="108140"/>
                  </a:lnTo>
                  <a:lnTo>
                    <a:pt x="855472" y="66040"/>
                  </a:lnTo>
                  <a:lnTo>
                    <a:pt x="832294" y="31673"/>
                  </a:lnTo>
                  <a:lnTo>
                    <a:pt x="797902" y="8496"/>
                  </a:lnTo>
                  <a:lnTo>
                    <a:pt x="755789" y="0"/>
                  </a:lnTo>
                  <a:close/>
                </a:path>
              </a:pathLst>
            </a:custGeom>
            <a:solidFill>
              <a:srgbClr val="4F81BD"/>
            </a:solidFill>
          </p:spPr>
          <p:txBody>
            <a:bodyPr wrap="square" lIns="0" tIns="0" rIns="0" bIns="0" rtlCol="0"/>
            <a:lstStyle/>
            <a:p>
              <a:endParaRPr/>
            </a:p>
          </p:txBody>
        </p:sp>
        <p:sp>
          <p:nvSpPr>
            <p:cNvPr id="56" name="object 56"/>
            <p:cNvSpPr/>
            <p:nvPr/>
          </p:nvSpPr>
          <p:spPr>
            <a:xfrm>
              <a:off x="5023103" y="4291582"/>
              <a:ext cx="864235" cy="216535"/>
            </a:xfrm>
            <a:custGeom>
              <a:avLst/>
              <a:gdLst/>
              <a:ahLst/>
              <a:cxnLst/>
              <a:rect l="l" t="t" r="r" b="b"/>
              <a:pathLst>
                <a:path w="864235" h="216535">
                  <a:moveTo>
                    <a:pt x="0" y="108140"/>
                  </a:moveTo>
                  <a:lnTo>
                    <a:pt x="8496" y="66040"/>
                  </a:lnTo>
                  <a:lnTo>
                    <a:pt x="31686" y="31673"/>
                  </a:lnTo>
                  <a:lnTo>
                    <a:pt x="66078" y="8496"/>
                  </a:lnTo>
                  <a:lnTo>
                    <a:pt x="108191" y="0"/>
                  </a:lnTo>
                  <a:lnTo>
                    <a:pt x="755789" y="0"/>
                  </a:lnTo>
                  <a:lnTo>
                    <a:pt x="797902" y="8496"/>
                  </a:lnTo>
                  <a:lnTo>
                    <a:pt x="832294" y="31673"/>
                  </a:lnTo>
                  <a:lnTo>
                    <a:pt x="855484" y="66040"/>
                  </a:lnTo>
                  <a:lnTo>
                    <a:pt x="863981" y="108140"/>
                  </a:lnTo>
                  <a:lnTo>
                    <a:pt x="855472" y="150228"/>
                  </a:lnTo>
                  <a:lnTo>
                    <a:pt x="832294" y="184607"/>
                  </a:lnTo>
                  <a:lnTo>
                    <a:pt x="797902" y="207784"/>
                  </a:lnTo>
                  <a:lnTo>
                    <a:pt x="755789" y="216281"/>
                  </a:lnTo>
                  <a:lnTo>
                    <a:pt x="108191" y="216281"/>
                  </a:lnTo>
                  <a:lnTo>
                    <a:pt x="66078" y="207784"/>
                  </a:lnTo>
                  <a:lnTo>
                    <a:pt x="31686" y="184607"/>
                  </a:lnTo>
                  <a:lnTo>
                    <a:pt x="8496" y="150228"/>
                  </a:lnTo>
                  <a:lnTo>
                    <a:pt x="0" y="108140"/>
                  </a:lnTo>
                  <a:close/>
                </a:path>
              </a:pathLst>
            </a:custGeom>
            <a:ln w="9143">
              <a:solidFill>
                <a:srgbClr val="4F81BD"/>
              </a:solidFill>
            </a:ln>
          </p:spPr>
          <p:txBody>
            <a:bodyPr wrap="square" lIns="0" tIns="0" rIns="0" bIns="0" rtlCol="0"/>
            <a:lstStyle/>
            <a:p>
              <a:endParaRPr/>
            </a:p>
          </p:txBody>
        </p:sp>
      </p:grpSp>
      <p:sp>
        <p:nvSpPr>
          <p:cNvPr id="57" name="object 57"/>
          <p:cNvSpPr txBox="1"/>
          <p:nvPr/>
        </p:nvSpPr>
        <p:spPr>
          <a:xfrm>
            <a:off x="3841659" y="4323629"/>
            <a:ext cx="949960" cy="162560"/>
          </a:xfrm>
          <a:prstGeom prst="rect">
            <a:avLst/>
          </a:prstGeom>
        </p:spPr>
        <p:txBody>
          <a:bodyPr vert="horz" wrap="square" lIns="0" tIns="12700" rIns="0" bIns="0" rtlCol="0">
            <a:spAutoFit/>
          </a:bodyPr>
          <a:lstStyle/>
          <a:p>
            <a:pPr>
              <a:lnSpc>
                <a:spcPct val="100000"/>
              </a:lnSpc>
              <a:spcBef>
                <a:spcPts val="100"/>
              </a:spcBef>
            </a:pPr>
            <a:r>
              <a:rPr sz="900" b="0" spc="-20" dirty="0">
                <a:solidFill>
                  <a:srgbClr val="FFFFFF"/>
                </a:solidFill>
                <a:latin typeface="BIZ UDP明朝 Medium"/>
                <a:cs typeface="BIZ UDP明朝 Medium"/>
              </a:rPr>
              <a:t>光量子コンピュータ</a:t>
            </a:r>
            <a:endParaRPr sz="900">
              <a:latin typeface="BIZ UDP明朝 Medium"/>
              <a:cs typeface="BIZ UDP明朝 Medium"/>
            </a:endParaRPr>
          </a:p>
        </p:txBody>
      </p:sp>
      <p:sp>
        <p:nvSpPr>
          <p:cNvPr id="58" name="object 58"/>
          <p:cNvSpPr txBox="1"/>
          <p:nvPr/>
        </p:nvSpPr>
        <p:spPr>
          <a:xfrm>
            <a:off x="5126391" y="4312961"/>
            <a:ext cx="678180" cy="168275"/>
          </a:xfrm>
          <a:prstGeom prst="rect">
            <a:avLst/>
          </a:prstGeom>
        </p:spPr>
        <p:txBody>
          <a:bodyPr vert="horz" wrap="square" lIns="0" tIns="17145" rIns="0" bIns="0" rtlCol="0">
            <a:spAutoFit/>
          </a:bodyPr>
          <a:lstStyle/>
          <a:p>
            <a:pPr>
              <a:lnSpc>
                <a:spcPct val="100000"/>
              </a:lnSpc>
              <a:spcBef>
                <a:spcPts val="135"/>
              </a:spcBef>
            </a:pPr>
            <a:r>
              <a:rPr sz="900" b="0" dirty="0">
                <a:solidFill>
                  <a:srgbClr val="FFFFFF"/>
                </a:solidFill>
                <a:latin typeface="BIZ UDP明朝 Medium"/>
                <a:cs typeface="BIZ UDP明朝 Medium"/>
              </a:rPr>
              <a:t>量子アニー</a:t>
            </a:r>
            <a:r>
              <a:rPr sz="900" b="0" spc="-50" dirty="0">
                <a:solidFill>
                  <a:srgbClr val="FFFFFF"/>
                </a:solidFill>
                <a:latin typeface="BIZ UDP明朝 Medium"/>
                <a:cs typeface="BIZ UDP明朝 Medium"/>
              </a:rPr>
              <a:t>ラ</a:t>
            </a:r>
            <a:endParaRPr sz="900">
              <a:latin typeface="BIZ UDP明朝 Medium"/>
              <a:cs typeface="BIZ UDP明朝 Medium"/>
            </a:endParaRPr>
          </a:p>
        </p:txBody>
      </p:sp>
      <p:grpSp>
        <p:nvGrpSpPr>
          <p:cNvPr id="59" name="object 59"/>
          <p:cNvGrpSpPr/>
          <p:nvPr/>
        </p:nvGrpSpPr>
        <p:grpSpPr>
          <a:xfrm>
            <a:off x="6412801" y="3893628"/>
            <a:ext cx="1270000" cy="226060"/>
            <a:chOff x="6412801" y="3893628"/>
            <a:chExt cx="1270000" cy="226060"/>
          </a:xfrm>
        </p:grpSpPr>
        <p:sp>
          <p:nvSpPr>
            <p:cNvPr id="60" name="object 60"/>
            <p:cNvSpPr/>
            <p:nvPr/>
          </p:nvSpPr>
          <p:spPr>
            <a:xfrm>
              <a:off x="6417561" y="3898391"/>
              <a:ext cx="1260475" cy="216535"/>
            </a:xfrm>
            <a:custGeom>
              <a:avLst/>
              <a:gdLst/>
              <a:ahLst/>
              <a:cxnLst/>
              <a:rect l="l" t="t" r="r" b="b"/>
              <a:pathLst>
                <a:path w="1260475" h="216535">
                  <a:moveTo>
                    <a:pt x="1152029" y="0"/>
                  </a:moveTo>
                  <a:lnTo>
                    <a:pt x="108191" y="0"/>
                  </a:lnTo>
                  <a:lnTo>
                    <a:pt x="66078" y="8496"/>
                  </a:lnTo>
                  <a:lnTo>
                    <a:pt x="31686" y="31673"/>
                  </a:lnTo>
                  <a:lnTo>
                    <a:pt x="8509" y="66039"/>
                  </a:lnTo>
                  <a:lnTo>
                    <a:pt x="0" y="108140"/>
                  </a:lnTo>
                  <a:lnTo>
                    <a:pt x="8509" y="150240"/>
                  </a:lnTo>
                  <a:lnTo>
                    <a:pt x="31699" y="184607"/>
                  </a:lnTo>
                  <a:lnTo>
                    <a:pt x="66090" y="207784"/>
                  </a:lnTo>
                  <a:lnTo>
                    <a:pt x="108191" y="216280"/>
                  </a:lnTo>
                  <a:lnTo>
                    <a:pt x="1152029" y="216280"/>
                  </a:lnTo>
                  <a:lnTo>
                    <a:pt x="1194142" y="207784"/>
                  </a:lnTo>
                  <a:lnTo>
                    <a:pt x="1228534" y="184607"/>
                  </a:lnTo>
                  <a:lnTo>
                    <a:pt x="1251724" y="150228"/>
                  </a:lnTo>
                  <a:lnTo>
                    <a:pt x="1260221" y="108140"/>
                  </a:lnTo>
                  <a:lnTo>
                    <a:pt x="1251724" y="66039"/>
                  </a:lnTo>
                  <a:lnTo>
                    <a:pt x="1228534" y="31673"/>
                  </a:lnTo>
                  <a:lnTo>
                    <a:pt x="1194142" y="8496"/>
                  </a:lnTo>
                  <a:lnTo>
                    <a:pt x="1152029" y="0"/>
                  </a:lnTo>
                  <a:close/>
                </a:path>
              </a:pathLst>
            </a:custGeom>
            <a:solidFill>
              <a:srgbClr val="4F81BD"/>
            </a:solidFill>
          </p:spPr>
          <p:txBody>
            <a:bodyPr wrap="square" lIns="0" tIns="0" rIns="0" bIns="0" rtlCol="0"/>
            <a:lstStyle/>
            <a:p>
              <a:endParaRPr/>
            </a:p>
          </p:txBody>
        </p:sp>
        <p:sp>
          <p:nvSpPr>
            <p:cNvPr id="61" name="object 61"/>
            <p:cNvSpPr/>
            <p:nvPr/>
          </p:nvSpPr>
          <p:spPr>
            <a:xfrm>
              <a:off x="6417564" y="3898390"/>
              <a:ext cx="1260475" cy="216535"/>
            </a:xfrm>
            <a:custGeom>
              <a:avLst/>
              <a:gdLst/>
              <a:ahLst/>
              <a:cxnLst/>
              <a:rect l="l" t="t" r="r" b="b"/>
              <a:pathLst>
                <a:path w="1260475" h="216535">
                  <a:moveTo>
                    <a:pt x="0" y="108140"/>
                  </a:moveTo>
                  <a:lnTo>
                    <a:pt x="8509" y="66039"/>
                  </a:lnTo>
                  <a:lnTo>
                    <a:pt x="31686" y="31673"/>
                  </a:lnTo>
                  <a:lnTo>
                    <a:pt x="66078" y="8496"/>
                  </a:lnTo>
                  <a:lnTo>
                    <a:pt x="108191" y="0"/>
                  </a:lnTo>
                  <a:lnTo>
                    <a:pt x="1152029" y="0"/>
                  </a:lnTo>
                  <a:lnTo>
                    <a:pt x="1194142" y="8496"/>
                  </a:lnTo>
                  <a:lnTo>
                    <a:pt x="1228534" y="31673"/>
                  </a:lnTo>
                  <a:lnTo>
                    <a:pt x="1251724" y="66039"/>
                  </a:lnTo>
                  <a:lnTo>
                    <a:pt x="1260221" y="108140"/>
                  </a:lnTo>
                  <a:lnTo>
                    <a:pt x="1251712" y="150240"/>
                  </a:lnTo>
                  <a:lnTo>
                    <a:pt x="1228534" y="184607"/>
                  </a:lnTo>
                  <a:lnTo>
                    <a:pt x="1194142" y="207784"/>
                  </a:lnTo>
                  <a:lnTo>
                    <a:pt x="1152029" y="216280"/>
                  </a:lnTo>
                  <a:lnTo>
                    <a:pt x="108191" y="216280"/>
                  </a:lnTo>
                  <a:lnTo>
                    <a:pt x="66078" y="207784"/>
                  </a:lnTo>
                  <a:lnTo>
                    <a:pt x="31686" y="184607"/>
                  </a:lnTo>
                  <a:lnTo>
                    <a:pt x="8509" y="150228"/>
                  </a:lnTo>
                  <a:lnTo>
                    <a:pt x="0" y="108140"/>
                  </a:lnTo>
                  <a:close/>
                </a:path>
              </a:pathLst>
            </a:custGeom>
            <a:ln w="9144">
              <a:solidFill>
                <a:srgbClr val="4F81BD"/>
              </a:solidFill>
            </a:ln>
          </p:spPr>
          <p:txBody>
            <a:bodyPr wrap="square" lIns="0" tIns="0" rIns="0" bIns="0" rtlCol="0"/>
            <a:lstStyle/>
            <a:p>
              <a:endParaRPr/>
            </a:p>
          </p:txBody>
        </p:sp>
      </p:grpSp>
      <p:sp>
        <p:nvSpPr>
          <p:cNvPr id="62" name="object 62"/>
          <p:cNvSpPr txBox="1"/>
          <p:nvPr/>
        </p:nvSpPr>
        <p:spPr>
          <a:xfrm>
            <a:off x="6553086" y="3920690"/>
            <a:ext cx="1015365" cy="162560"/>
          </a:xfrm>
          <a:prstGeom prst="rect">
            <a:avLst/>
          </a:prstGeom>
        </p:spPr>
        <p:txBody>
          <a:bodyPr vert="horz" wrap="square" lIns="0" tIns="12700" rIns="0" bIns="0" rtlCol="0">
            <a:spAutoFit/>
          </a:bodyPr>
          <a:lstStyle/>
          <a:p>
            <a:pPr>
              <a:lnSpc>
                <a:spcPct val="100000"/>
              </a:lnSpc>
              <a:spcBef>
                <a:spcPts val="100"/>
              </a:spcBef>
            </a:pPr>
            <a:r>
              <a:rPr sz="900" b="0" spc="-15" dirty="0">
                <a:solidFill>
                  <a:srgbClr val="FFFFFF"/>
                </a:solidFill>
                <a:latin typeface="BIZ UDP明朝 Medium"/>
                <a:cs typeface="BIZ UDP明朝 Medium"/>
              </a:rPr>
              <a:t>量子シミュレーション</a:t>
            </a:r>
            <a:endParaRPr sz="900">
              <a:latin typeface="BIZ UDP明朝 Medium"/>
              <a:cs typeface="BIZ UDP明朝 Medium"/>
            </a:endParaRPr>
          </a:p>
        </p:txBody>
      </p:sp>
      <p:grpSp>
        <p:nvGrpSpPr>
          <p:cNvPr id="63" name="object 63"/>
          <p:cNvGrpSpPr/>
          <p:nvPr/>
        </p:nvGrpSpPr>
        <p:grpSpPr>
          <a:xfrm>
            <a:off x="4350829" y="3893629"/>
            <a:ext cx="1772920" cy="224154"/>
            <a:chOff x="4350829" y="3893629"/>
            <a:chExt cx="1772920" cy="224154"/>
          </a:xfrm>
        </p:grpSpPr>
        <p:sp>
          <p:nvSpPr>
            <p:cNvPr id="64" name="object 64"/>
            <p:cNvSpPr/>
            <p:nvPr/>
          </p:nvSpPr>
          <p:spPr>
            <a:xfrm>
              <a:off x="4355586" y="3898391"/>
              <a:ext cx="1763395" cy="214629"/>
            </a:xfrm>
            <a:custGeom>
              <a:avLst/>
              <a:gdLst/>
              <a:ahLst/>
              <a:cxnLst/>
              <a:rect l="l" t="t" r="r" b="b"/>
              <a:pathLst>
                <a:path w="1763395" h="214629">
                  <a:moveTo>
                    <a:pt x="1655711" y="0"/>
                  </a:moveTo>
                  <a:lnTo>
                    <a:pt x="107441" y="0"/>
                  </a:lnTo>
                  <a:lnTo>
                    <a:pt x="65620" y="8432"/>
                  </a:lnTo>
                  <a:lnTo>
                    <a:pt x="31470" y="31419"/>
                  </a:lnTo>
                  <a:lnTo>
                    <a:pt x="8445" y="65506"/>
                  </a:lnTo>
                  <a:lnTo>
                    <a:pt x="0" y="107251"/>
                  </a:lnTo>
                  <a:lnTo>
                    <a:pt x="8445" y="148996"/>
                  </a:lnTo>
                  <a:lnTo>
                    <a:pt x="31470" y="183083"/>
                  </a:lnTo>
                  <a:lnTo>
                    <a:pt x="65620" y="206070"/>
                  </a:lnTo>
                  <a:lnTo>
                    <a:pt x="107441" y="214502"/>
                  </a:lnTo>
                  <a:lnTo>
                    <a:pt x="1655711" y="214502"/>
                  </a:lnTo>
                  <a:lnTo>
                    <a:pt x="1697532" y="206070"/>
                  </a:lnTo>
                  <a:lnTo>
                    <a:pt x="1731683" y="183083"/>
                  </a:lnTo>
                  <a:lnTo>
                    <a:pt x="1754708" y="148996"/>
                  </a:lnTo>
                  <a:lnTo>
                    <a:pt x="1763140" y="107251"/>
                  </a:lnTo>
                  <a:lnTo>
                    <a:pt x="1754708" y="65506"/>
                  </a:lnTo>
                  <a:lnTo>
                    <a:pt x="1731683" y="31419"/>
                  </a:lnTo>
                  <a:lnTo>
                    <a:pt x="1697532" y="8432"/>
                  </a:lnTo>
                  <a:lnTo>
                    <a:pt x="1655711" y="0"/>
                  </a:lnTo>
                  <a:close/>
                </a:path>
              </a:pathLst>
            </a:custGeom>
            <a:solidFill>
              <a:srgbClr val="4F81BD"/>
            </a:solidFill>
          </p:spPr>
          <p:txBody>
            <a:bodyPr wrap="square" lIns="0" tIns="0" rIns="0" bIns="0" rtlCol="0"/>
            <a:lstStyle/>
            <a:p>
              <a:endParaRPr/>
            </a:p>
          </p:txBody>
        </p:sp>
        <p:sp>
          <p:nvSpPr>
            <p:cNvPr id="65" name="object 65"/>
            <p:cNvSpPr/>
            <p:nvPr/>
          </p:nvSpPr>
          <p:spPr>
            <a:xfrm>
              <a:off x="4355591" y="3898391"/>
              <a:ext cx="1763395" cy="214629"/>
            </a:xfrm>
            <a:custGeom>
              <a:avLst/>
              <a:gdLst/>
              <a:ahLst/>
              <a:cxnLst/>
              <a:rect l="l" t="t" r="r" b="b"/>
              <a:pathLst>
                <a:path w="1763395" h="214629">
                  <a:moveTo>
                    <a:pt x="0" y="107251"/>
                  </a:moveTo>
                  <a:lnTo>
                    <a:pt x="8445" y="65506"/>
                  </a:lnTo>
                  <a:lnTo>
                    <a:pt x="31470" y="31419"/>
                  </a:lnTo>
                  <a:lnTo>
                    <a:pt x="65620" y="8432"/>
                  </a:lnTo>
                  <a:lnTo>
                    <a:pt x="107429" y="0"/>
                  </a:lnTo>
                  <a:lnTo>
                    <a:pt x="1655711" y="0"/>
                  </a:lnTo>
                  <a:lnTo>
                    <a:pt x="1697520" y="8432"/>
                  </a:lnTo>
                  <a:lnTo>
                    <a:pt x="1731670" y="31419"/>
                  </a:lnTo>
                  <a:lnTo>
                    <a:pt x="1754695" y="65506"/>
                  </a:lnTo>
                  <a:lnTo>
                    <a:pt x="1763141" y="107251"/>
                  </a:lnTo>
                  <a:lnTo>
                    <a:pt x="1754695" y="148996"/>
                  </a:lnTo>
                  <a:lnTo>
                    <a:pt x="1731670" y="183083"/>
                  </a:lnTo>
                  <a:lnTo>
                    <a:pt x="1697520" y="206070"/>
                  </a:lnTo>
                  <a:lnTo>
                    <a:pt x="1655711" y="214502"/>
                  </a:lnTo>
                  <a:lnTo>
                    <a:pt x="107429" y="214502"/>
                  </a:lnTo>
                  <a:lnTo>
                    <a:pt x="65620" y="206070"/>
                  </a:lnTo>
                  <a:lnTo>
                    <a:pt x="31470" y="183083"/>
                  </a:lnTo>
                  <a:lnTo>
                    <a:pt x="8445" y="148996"/>
                  </a:lnTo>
                  <a:lnTo>
                    <a:pt x="0" y="107251"/>
                  </a:lnTo>
                  <a:close/>
                </a:path>
              </a:pathLst>
            </a:custGeom>
            <a:ln w="9144">
              <a:solidFill>
                <a:srgbClr val="4F81BD"/>
              </a:solidFill>
            </a:ln>
          </p:spPr>
          <p:txBody>
            <a:bodyPr wrap="square" lIns="0" tIns="0" rIns="0" bIns="0" rtlCol="0"/>
            <a:lstStyle/>
            <a:p>
              <a:endParaRPr/>
            </a:p>
          </p:txBody>
        </p:sp>
      </p:grpSp>
      <p:sp>
        <p:nvSpPr>
          <p:cNvPr id="66" name="object 66"/>
          <p:cNvSpPr txBox="1"/>
          <p:nvPr/>
        </p:nvSpPr>
        <p:spPr>
          <a:xfrm>
            <a:off x="4502247" y="3920632"/>
            <a:ext cx="1489075" cy="162560"/>
          </a:xfrm>
          <a:prstGeom prst="rect">
            <a:avLst/>
          </a:prstGeom>
        </p:spPr>
        <p:txBody>
          <a:bodyPr vert="horz" wrap="square" lIns="0" tIns="12700" rIns="0" bIns="0" rtlCol="0">
            <a:spAutoFit/>
          </a:bodyPr>
          <a:lstStyle/>
          <a:p>
            <a:pPr>
              <a:lnSpc>
                <a:spcPct val="100000"/>
              </a:lnSpc>
              <a:spcBef>
                <a:spcPts val="100"/>
              </a:spcBef>
            </a:pPr>
            <a:r>
              <a:rPr sz="900" b="0" spc="-25" dirty="0">
                <a:solidFill>
                  <a:srgbClr val="FFFFFF"/>
                </a:solidFill>
                <a:latin typeface="BIZ UDP明朝 Medium"/>
                <a:cs typeface="BIZ UDP明朝 Medium"/>
              </a:rPr>
              <a:t>イオントラップ量子コンピュータ</a:t>
            </a:r>
            <a:endParaRPr sz="900">
              <a:latin typeface="BIZ UDP明朝 Medium"/>
              <a:cs typeface="BIZ UDP明朝 Medium"/>
            </a:endParaRPr>
          </a:p>
        </p:txBody>
      </p:sp>
      <p:grpSp>
        <p:nvGrpSpPr>
          <p:cNvPr id="67" name="object 67"/>
          <p:cNvGrpSpPr/>
          <p:nvPr/>
        </p:nvGrpSpPr>
        <p:grpSpPr>
          <a:xfrm>
            <a:off x="2985517" y="4672584"/>
            <a:ext cx="4450080" cy="1135380"/>
            <a:chOff x="2985517" y="4672584"/>
            <a:chExt cx="4450080" cy="1135380"/>
          </a:xfrm>
        </p:grpSpPr>
        <p:sp>
          <p:nvSpPr>
            <p:cNvPr id="68" name="object 68"/>
            <p:cNvSpPr/>
            <p:nvPr/>
          </p:nvSpPr>
          <p:spPr>
            <a:xfrm>
              <a:off x="2985516" y="4672584"/>
              <a:ext cx="4450080" cy="216535"/>
            </a:xfrm>
            <a:custGeom>
              <a:avLst/>
              <a:gdLst/>
              <a:ahLst/>
              <a:cxnLst/>
              <a:rect l="l" t="t" r="r" b="b"/>
              <a:pathLst>
                <a:path w="4450080" h="216535">
                  <a:moveTo>
                    <a:pt x="1440180" y="108140"/>
                  </a:moveTo>
                  <a:lnTo>
                    <a:pt x="1431671" y="66040"/>
                  </a:lnTo>
                  <a:lnTo>
                    <a:pt x="1408493" y="31673"/>
                  </a:lnTo>
                  <a:lnTo>
                    <a:pt x="1374101" y="8496"/>
                  </a:lnTo>
                  <a:lnTo>
                    <a:pt x="1331976" y="0"/>
                  </a:lnTo>
                  <a:lnTo>
                    <a:pt x="108204" y="0"/>
                  </a:lnTo>
                  <a:lnTo>
                    <a:pt x="66090" y="8496"/>
                  </a:lnTo>
                  <a:lnTo>
                    <a:pt x="31699" y="31673"/>
                  </a:lnTo>
                  <a:lnTo>
                    <a:pt x="8509" y="66040"/>
                  </a:lnTo>
                  <a:lnTo>
                    <a:pt x="0" y="108140"/>
                  </a:lnTo>
                  <a:lnTo>
                    <a:pt x="8509" y="150228"/>
                  </a:lnTo>
                  <a:lnTo>
                    <a:pt x="31699" y="184607"/>
                  </a:lnTo>
                  <a:lnTo>
                    <a:pt x="66090" y="207784"/>
                  </a:lnTo>
                  <a:lnTo>
                    <a:pt x="108204" y="216281"/>
                  </a:lnTo>
                  <a:lnTo>
                    <a:pt x="1331976" y="216281"/>
                  </a:lnTo>
                  <a:lnTo>
                    <a:pt x="1374089" y="207784"/>
                  </a:lnTo>
                  <a:lnTo>
                    <a:pt x="1408480" y="184607"/>
                  </a:lnTo>
                  <a:lnTo>
                    <a:pt x="1431671" y="150228"/>
                  </a:lnTo>
                  <a:lnTo>
                    <a:pt x="1440180" y="108140"/>
                  </a:lnTo>
                  <a:close/>
                </a:path>
                <a:path w="4450080" h="216535">
                  <a:moveTo>
                    <a:pt x="4449572" y="108775"/>
                  </a:moveTo>
                  <a:lnTo>
                    <a:pt x="4441126" y="67030"/>
                  </a:lnTo>
                  <a:lnTo>
                    <a:pt x="4418114" y="32943"/>
                  </a:lnTo>
                  <a:lnTo>
                    <a:pt x="4383976" y="9956"/>
                  </a:lnTo>
                  <a:lnTo>
                    <a:pt x="4342168" y="1524"/>
                  </a:lnTo>
                  <a:lnTo>
                    <a:pt x="3188932" y="1524"/>
                  </a:lnTo>
                  <a:lnTo>
                    <a:pt x="3147123" y="9956"/>
                  </a:lnTo>
                  <a:lnTo>
                    <a:pt x="3112986" y="32943"/>
                  </a:lnTo>
                  <a:lnTo>
                    <a:pt x="3089960" y="67030"/>
                  </a:lnTo>
                  <a:lnTo>
                    <a:pt x="3081528" y="108775"/>
                  </a:lnTo>
                  <a:lnTo>
                    <a:pt x="3089960" y="150520"/>
                  </a:lnTo>
                  <a:lnTo>
                    <a:pt x="3112986" y="184607"/>
                  </a:lnTo>
                  <a:lnTo>
                    <a:pt x="3147123" y="207594"/>
                  </a:lnTo>
                  <a:lnTo>
                    <a:pt x="3188932" y="216027"/>
                  </a:lnTo>
                  <a:lnTo>
                    <a:pt x="4342168" y="216027"/>
                  </a:lnTo>
                  <a:lnTo>
                    <a:pt x="4383976" y="207594"/>
                  </a:lnTo>
                  <a:lnTo>
                    <a:pt x="4418114" y="184607"/>
                  </a:lnTo>
                  <a:lnTo>
                    <a:pt x="4441126" y="150520"/>
                  </a:lnTo>
                  <a:lnTo>
                    <a:pt x="4449572" y="108775"/>
                  </a:lnTo>
                  <a:close/>
                </a:path>
              </a:pathLst>
            </a:custGeom>
            <a:solidFill>
              <a:srgbClr val="77933C"/>
            </a:solidFill>
          </p:spPr>
          <p:txBody>
            <a:bodyPr wrap="square" lIns="0" tIns="0" rIns="0" bIns="0" rtlCol="0"/>
            <a:lstStyle/>
            <a:p>
              <a:endParaRPr/>
            </a:p>
          </p:txBody>
        </p:sp>
        <p:sp>
          <p:nvSpPr>
            <p:cNvPr id="69" name="object 69"/>
            <p:cNvSpPr/>
            <p:nvPr/>
          </p:nvSpPr>
          <p:spPr>
            <a:xfrm>
              <a:off x="6390133" y="5591556"/>
              <a:ext cx="899160" cy="216535"/>
            </a:xfrm>
            <a:custGeom>
              <a:avLst/>
              <a:gdLst/>
              <a:ahLst/>
              <a:cxnLst/>
              <a:rect l="l" t="t" r="r" b="b"/>
              <a:pathLst>
                <a:path w="899159" h="216535">
                  <a:moveTo>
                    <a:pt x="790955" y="0"/>
                  </a:moveTo>
                  <a:lnTo>
                    <a:pt x="108203" y="0"/>
                  </a:lnTo>
                  <a:lnTo>
                    <a:pt x="66090" y="8496"/>
                  </a:lnTo>
                  <a:lnTo>
                    <a:pt x="31699" y="31673"/>
                  </a:lnTo>
                  <a:lnTo>
                    <a:pt x="8508" y="66052"/>
                  </a:lnTo>
                  <a:lnTo>
                    <a:pt x="0" y="108140"/>
                  </a:lnTo>
                  <a:lnTo>
                    <a:pt x="8508" y="150228"/>
                  </a:lnTo>
                  <a:lnTo>
                    <a:pt x="31699" y="184607"/>
                  </a:lnTo>
                  <a:lnTo>
                    <a:pt x="66090" y="207784"/>
                  </a:lnTo>
                  <a:lnTo>
                    <a:pt x="108203" y="216281"/>
                  </a:lnTo>
                  <a:lnTo>
                    <a:pt x="790955" y="216281"/>
                  </a:lnTo>
                  <a:lnTo>
                    <a:pt x="833069" y="207784"/>
                  </a:lnTo>
                  <a:lnTo>
                    <a:pt x="867460" y="184607"/>
                  </a:lnTo>
                  <a:lnTo>
                    <a:pt x="890650" y="150228"/>
                  </a:lnTo>
                  <a:lnTo>
                    <a:pt x="899159" y="108140"/>
                  </a:lnTo>
                  <a:lnTo>
                    <a:pt x="890650" y="66052"/>
                  </a:lnTo>
                  <a:lnTo>
                    <a:pt x="867473" y="31673"/>
                  </a:lnTo>
                  <a:lnTo>
                    <a:pt x="833081" y="8496"/>
                  </a:lnTo>
                  <a:lnTo>
                    <a:pt x="790955" y="0"/>
                  </a:lnTo>
                  <a:close/>
                </a:path>
              </a:pathLst>
            </a:custGeom>
            <a:solidFill>
              <a:srgbClr val="002060"/>
            </a:solidFill>
          </p:spPr>
          <p:txBody>
            <a:bodyPr wrap="square" lIns="0" tIns="0" rIns="0" bIns="0" rtlCol="0"/>
            <a:lstStyle/>
            <a:p>
              <a:endParaRPr/>
            </a:p>
          </p:txBody>
        </p:sp>
      </p:grpSp>
      <p:sp>
        <p:nvSpPr>
          <p:cNvPr id="70" name="object 70"/>
          <p:cNvSpPr txBox="1"/>
          <p:nvPr/>
        </p:nvSpPr>
        <p:spPr>
          <a:xfrm>
            <a:off x="5307163" y="5614368"/>
            <a:ext cx="1889760" cy="162560"/>
          </a:xfrm>
          <a:prstGeom prst="rect">
            <a:avLst/>
          </a:prstGeom>
        </p:spPr>
        <p:txBody>
          <a:bodyPr vert="horz" wrap="square" lIns="0" tIns="12700" rIns="0" bIns="0" rtlCol="0">
            <a:spAutoFit/>
          </a:bodyPr>
          <a:lstStyle/>
          <a:p>
            <a:pPr marL="12700">
              <a:lnSpc>
                <a:spcPct val="100000"/>
              </a:lnSpc>
              <a:spcBef>
                <a:spcPts val="100"/>
              </a:spcBef>
              <a:tabLst>
                <a:tab pos="1185545" algn="l"/>
              </a:tabLst>
            </a:pPr>
            <a:r>
              <a:rPr sz="900" b="0" dirty="0">
                <a:solidFill>
                  <a:srgbClr val="FFFFFF"/>
                </a:solidFill>
                <a:latin typeface="BIZ UDP明朝 Medium"/>
                <a:cs typeface="BIZ UDP明朝 Medium"/>
              </a:rPr>
              <a:t>量子アル</a:t>
            </a:r>
            <a:r>
              <a:rPr sz="900" b="0" spc="-10" dirty="0">
                <a:solidFill>
                  <a:srgbClr val="FFFFFF"/>
                </a:solidFill>
                <a:latin typeface="BIZ UDP明朝 Medium"/>
                <a:cs typeface="BIZ UDP明朝 Medium"/>
              </a:rPr>
              <a:t>ゴリズ</a:t>
            </a:r>
            <a:r>
              <a:rPr sz="900" b="0" spc="-50" dirty="0">
                <a:solidFill>
                  <a:srgbClr val="FFFFFF"/>
                </a:solidFill>
                <a:latin typeface="BIZ UDP明朝 Medium"/>
                <a:cs typeface="BIZ UDP明朝 Medium"/>
              </a:rPr>
              <a:t>ム</a:t>
            </a:r>
            <a:r>
              <a:rPr sz="900" b="0" dirty="0">
                <a:solidFill>
                  <a:srgbClr val="FFFFFF"/>
                </a:solidFill>
                <a:latin typeface="BIZ UDP明朝 Medium"/>
                <a:cs typeface="BIZ UDP明朝 Medium"/>
              </a:rPr>
              <a:t>	光波制御技</a:t>
            </a:r>
            <a:r>
              <a:rPr sz="900" b="0" spc="-50" dirty="0">
                <a:solidFill>
                  <a:srgbClr val="FFFFFF"/>
                </a:solidFill>
                <a:latin typeface="BIZ UDP明朝 Medium"/>
                <a:cs typeface="BIZ UDP明朝 Medium"/>
              </a:rPr>
              <a:t>術</a:t>
            </a:r>
            <a:endParaRPr sz="900">
              <a:latin typeface="BIZ UDP明朝 Medium"/>
              <a:cs typeface="BIZ UDP明朝 Medium"/>
            </a:endParaRPr>
          </a:p>
        </p:txBody>
      </p:sp>
      <p:sp>
        <p:nvSpPr>
          <p:cNvPr id="71" name="object 71"/>
          <p:cNvSpPr/>
          <p:nvPr/>
        </p:nvSpPr>
        <p:spPr>
          <a:xfrm>
            <a:off x="9474707" y="5591555"/>
            <a:ext cx="647700" cy="216535"/>
          </a:xfrm>
          <a:custGeom>
            <a:avLst/>
            <a:gdLst/>
            <a:ahLst/>
            <a:cxnLst/>
            <a:rect l="l" t="t" r="r" b="b"/>
            <a:pathLst>
              <a:path w="647700" h="216535">
                <a:moveTo>
                  <a:pt x="539496" y="0"/>
                </a:moveTo>
                <a:lnTo>
                  <a:pt x="108204" y="0"/>
                </a:lnTo>
                <a:lnTo>
                  <a:pt x="66090" y="8496"/>
                </a:lnTo>
                <a:lnTo>
                  <a:pt x="31699" y="31673"/>
                </a:lnTo>
                <a:lnTo>
                  <a:pt x="8509" y="66052"/>
                </a:lnTo>
                <a:lnTo>
                  <a:pt x="0" y="108140"/>
                </a:lnTo>
                <a:lnTo>
                  <a:pt x="8509" y="150228"/>
                </a:lnTo>
                <a:lnTo>
                  <a:pt x="31699" y="184607"/>
                </a:lnTo>
                <a:lnTo>
                  <a:pt x="66090" y="207784"/>
                </a:lnTo>
                <a:lnTo>
                  <a:pt x="108204" y="216281"/>
                </a:lnTo>
                <a:lnTo>
                  <a:pt x="539496" y="216281"/>
                </a:lnTo>
                <a:lnTo>
                  <a:pt x="581609" y="207784"/>
                </a:lnTo>
                <a:lnTo>
                  <a:pt x="616000" y="184607"/>
                </a:lnTo>
                <a:lnTo>
                  <a:pt x="639191" y="150228"/>
                </a:lnTo>
                <a:lnTo>
                  <a:pt x="647700" y="108140"/>
                </a:lnTo>
                <a:lnTo>
                  <a:pt x="639191" y="66052"/>
                </a:lnTo>
                <a:lnTo>
                  <a:pt x="616000" y="31673"/>
                </a:lnTo>
                <a:lnTo>
                  <a:pt x="581609" y="8496"/>
                </a:lnTo>
                <a:lnTo>
                  <a:pt x="539496" y="0"/>
                </a:lnTo>
                <a:close/>
              </a:path>
            </a:pathLst>
          </a:custGeom>
          <a:solidFill>
            <a:srgbClr val="E46C0A"/>
          </a:solidFill>
        </p:spPr>
        <p:txBody>
          <a:bodyPr wrap="square" lIns="0" tIns="0" rIns="0" bIns="0" rtlCol="0"/>
          <a:lstStyle/>
          <a:p>
            <a:endParaRPr/>
          </a:p>
        </p:txBody>
      </p:sp>
      <p:sp>
        <p:nvSpPr>
          <p:cNvPr id="72" name="object 72"/>
          <p:cNvSpPr txBox="1"/>
          <p:nvPr/>
        </p:nvSpPr>
        <p:spPr>
          <a:xfrm>
            <a:off x="7475891" y="5614368"/>
            <a:ext cx="2513330" cy="162560"/>
          </a:xfrm>
          <a:prstGeom prst="rect">
            <a:avLst/>
          </a:prstGeom>
        </p:spPr>
        <p:txBody>
          <a:bodyPr vert="horz" wrap="square" lIns="0" tIns="12700" rIns="0" bIns="0" rtlCol="0">
            <a:spAutoFit/>
          </a:bodyPr>
          <a:lstStyle/>
          <a:p>
            <a:pPr marL="12700">
              <a:lnSpc>
                <a:spcPct val="100000"/>
              </a:lnSpc>
              <a:spcBef>
                <a:spcPts val="100"/>
              </a:spcBef>
              <a:tabLst>
                <a:tab pos="907415" algn="l"/>
                <a:tab pos="2152650" algn="l"/>
              </a:tabLst>
            </a:pPr>
            <a:r>
              <a:rPr sz="900" b="0" dirty="0">
                <a:solidFill>
                  <a:srgbClr val="FFFFFF"/>
                </a:solidFill>
                <a:latin typeface="BIZ UDP明朝 Medium"/>
                <a:cs typeface="BIZ UDP明朝 Medium"/>
              </a:rPr>
              <a:t>核磁気共</a:t>
            </a:r>
            <a:r>
              <a:rPr sz="900" b="0" spc="-50" dirty="0">
                <a:solidFill>
                  <a:srgbClr val="FFFFFF"/>
                </a:solidFill>
                <a:latin typeface="BIZ UDP明朝 Medium"/>
                <a:cs typeface="BIZ UDP明朝 Medium"/>
              </a:rPr>
              <a:t>鳴</a:t>
            </a:r>
            <a:r>
              <a:rPr sz="900" b="0" dirty="0">
                <a:solidFill>
                  <a:srgbClr val="FFFFFF"/>
                </a:solidFill>
                <a:latin typeface="BIZ UDP明朝 Medium"/>
                <a:cs typeface="BIZ UDP明朝 Medium"/>
              </a:rPr>
              <a:t>	トポロジカ</a:t>
            </a:r>
            <a:r>
              <a:rPr sz="900" b="0" spc="-10" dirty="0">
                <a:solidFill>
                  <a:srgbClr val="FFFFFF"/>
                </a:solidFill>
                <a:latin typeface="BIZ UDP明朝 Medium"/>
                <a:cs typeface="BIZ UDP明朝 Medium"/>
              </a:rPr>
              <a:t>ル</a:t>
            </a:r>
            <a:r>
              <a:rPr sz="900" b="0" dirty="0">
                <a:solidFill>
                  <a:srgbClr val="FFFFFF"/>
                </a:solidFill>
                <a:latin typeface="BIZ UDP明朝 Medium"/>
                <a:cs typeface="BIZ UDP明朝 Medium"/>
              </a:rPr>
              <a:t>物</a:t>
            </a:r>
            <a:r>
              <a:rPr sz="900" b="0" spc="-50" dirty="0">
                <a:solidFill>
                  <a:srgbClr val="FFFFFF"/>
                </a:solidFill>
                <a:latin typeface="BIZ UDP明朝 Medium"/>
                <a:cs typeface="BIZ UDP明朝 Medium"/>
              </a:rPr>
              <a:t>質</a:t>
            </a:r>
            <a:r>
              <a:rPr sz="900" b="0" dirty="0">
                <a:solidFill>
                  <a:srgbClr val="FFFFFF"/>
                </a:solidFill>
                <a:latin typeface="BIZ UDP明朝 Medium"/>
                <a:cs typeface="BIZ UDP明朝 Medium"/>
              </a:rPr>
              <a:t>	超伝</a:t>
            </a:r>
            <a:r>
              <a:rPr sz="900" b="0" spc="-50" dirty="0">
                <a:solidFill>
                  <a:srgbClr val="FFFFFF"/>
                </a:solidFill>
                <a:latin typeface="BIZ UDP明朝 Medium"/>
                <a:cs typeface="BIZ UDP明朝 Medium"/>
              </a:rPr>
              <a:t>導</a:t>
            </a:r>
            <a:endParaRPr sz="900">
              <a:latin typeface="BIZ UDP明朝 Medium"/>
              <a:cs typeface="BIZ UDP明朝 Medium"/>
            </a:endParaRPr>
          </a:p>
        </p:txBody>
      </p:sp>
      <p:sp>
        <p:nvSpPr>
          <p:cNvPr id="73" name="object 73"/>
          <p:cNvSpPr txBox="1"/>
          <p:nvPr/>
        </p:nvSpPr>
        <p:spPr>
          <a:xfrm>
            <a:off x="9092955" y="6153011"/>
            <a:ext cx="1001394" cy="208279"/>
          </a:xfrm>
          <a:prstGeom prst="rect">
            <a:avLst/>
          </a:prstGeom>
        </p:spPr>
        <p:txBody>
          <a:bodyPr vert="horz" wrap="square" lIns="0" tIns="12700" rIns="0" bIns="0" rtlCol="0">
            <a:spAutoFit/>
          </a:bodyPr>
          <a:lstStyle/>
          <a:p>
            <a:pPr marL="12700">
              <a:lnSpc>
                <a:spcPct val="100000"/>
              </a:lnSpc>
              <a:spcBef>
                <a:spcPts val="100"/>
              </a:spcBef>
            </a:pPr>
            <a:r>
              <a:rPr sz="1200" b="0" spc="-15" dirty="0">
                <a:solidFill>
                  <a:srgbClr val="C00000"/>
                </a:solidFill>
                <a:latin typeface="BIZ UDP明朝 Medium"/>
                <a:cs typeface="BIZ UDP明朝 Medium"/>
              </a:rPr>
              <a:t>量子マテリアル</a:t>
            </a:r>
            <a:endParaRPr sz="1200">
              <a:latin typeface="BIZ UDP明朝 Medium"/>
              <a:cs typeface="BIZ UDP明朝 Medium"/>
            </a:endParaRPr>
          </a:p>
        </p:txBody>
      </p:sp>
      <p:grpSp>
        <p:nvGrpSpPr>
          <p:cNvPr id="74" name="object 74"/>
          <p:cNvGrpSpPr/>
          <p:nvPr/>
        </p:nvGrpSpPr>
        <p:grpSpPr>
          <a:xfrm>
            <a:off x="3151441" y="3892105"/>
            <a:ext cx="1090295" cy="224154"/>
            <a:chOff x="3151441" y="3892105"/>
            <a:chExt cx="1090295" cy="224154"/>
          </a:xfrm>
        </p:grpSpPr>
        <p:sp>
          <p:nvSpPr>
            <p:cNvPr id="75" name="object 75"/>
            <p:cNvSpPr/>
            <p:nvPr/>
          </p:nvSpPr>
          <p:spPr>
            <a:xfrm>
              <a:off x="3156204" y="3896867"/>
              <a:ext cx="1080770" cy="214629"/>
            </a:xfrm>
            <a:custGeom>
              <a:avLst/>
              <a:gdLst/>
              <a:ahLst/>
              <a:cxnLst/>
              <a:rect l="l" t="t" r="r" b="b"/>
              <a:pathLst>
                <a:path w="1080770" h="214629">
                  <a:moveTo>
                    <a:pt x="972845" y="0"/>
                  </a:moveTo>
                  <a:lnTo>
                    <a:pt x="107416" y="0"/>
                  </a:lnTo>
                  <a:lnTo>
                    <a:pt x="65608" y="8432"/>
                  </a:lnTo>
                  <a:lnTo>
                    <a:pt x="31457" y="31419"/>
                  </a:lnTo>
                  <a:lnTo>
                    <a:pt x="8445" y="65506"/>
                  </a:lnTo>
                  <a:lnTo>
                    <a:pt x="0" y="107251"/>
                  </a:lnTo>
                  <a:lnTo>
                    <a:pt x="8445" y="148996"/>
                  </a:lnTo>
                  <a:lnTo>
                    <a:pt x="31457" y="183083"/>
                  </a:lnTo>
                  <a:lnTo>
                    <a:pt x="65608" y="206070"/>
                  </a:lnTo>
                  <a:lnTo>
                    <a:pt x="107416" y="214502"/>
                  </a:lnTo>
                  <a:lnTo>
                    <a:pt x="972845" y="214502"/>
                  </a:lnTo>
                  <a:lnTo>
                    <a:pt x="1014653" y="206070"/>
                  </a:lnTo>
                  <a:lnTo>
                    <a:pt x="1048804" y="183083"/>
                  </a:lnTo>
                  <a:lnTo>
                    <a:pt x="1071816" y="148996"/>
                  </a:lnTo>
                  <a:lnTo>
                    <a:pt x="1080262" y="107251"/>
                  </a:lnTo>
                  <a:lnTo>
                    <a:pt x="1071816" y="65506"/>
                  </a:lnTo>
                  <a:lnTo>
                    <a:pt x="1048804" y="31419"/>
                  </a:lnTo>
                  <a:lnTo>
                    <a:pt x="1014653" y="8432"/>
                  </a:lnTo>
                  <a:lnTo>
                    <a:pt x="972845" y="0"/>
                  </a:lnTo>
                  <a:close/>
                </a:path>
              </a:pathLst>
            </a:custGeom>
            <a:solidFill>
              <a:srgbClr val="4F81BD"/>
            </a:solidFill>
          </p:spPr>
          <p:txBody>
            <a:bodyPr wrap="square" lIns="0" tIns="0" rIns="0" bIns="0" rtlCol="0"/>
            <a:lstStyle/>
            <a:p>
              <a:endParaRPr/>
            </a:p>
          </p:txBody>
        </p:sp>
        <p:sp>
          <p:nvSpPr>
            <p:cNvPr id="76" name="object 76"/>
            <p:cNvSpPr/>
            <p:nvPr/>
          </p:nvSpPr>
          <p:spPr>
            <a:xfrm>
              <a:off x="3156204" y="3896867"/>
              <a:ext cx="1080770" cy="214629"/>
            </a:xfrm>
            <a:custGeom>
              <a:avLst/>
              <a:gdLst/>
              <a:ahLst/>
              <a:cxnLst/>
              <a:rect l="l" t="t" r="r" b="b"/>
              <a:pathLst>
                <a:path w="1080770" h="214629">
                  <a:moveTo>
                    <a:pt x="0" y="107251"/>
                  </a:moveTo>
                  <a:lnTo>
                    <a:pt x="8445" y="65506"/>
                  </a:lnTo>
                  <a:lnTo>
                    <a:pt x="31457" y="31419"/>
                  </a:lnTo>
                  <a:lnTo>
                    <a:pt x="65608" y="8432"/>
                  </a:lnTo>
                  <a:lnTo>
                    <a:pt x="107416" y="0"/>
                  </a:lnTo>
                  <a:lnTo>
                    <a:pt x="972845" y="0"/>
                  </a:lnTo>
                  <a:lnTo>
                    <a:pt x="1014653" y="8432"/>
                  </a:lnTo>
                  <a:lnTo>
                    <a:pt x="1048804" y="31419"/>
                  </a:lnTo>
                  <a:lnTo>
                    <a:pt x="1071816" y="65506"/>
                  </a:lnTo>
                  <a:lnTo>
                    <a:pt x="1080262" y="107251"/>
                  </a:lnTo>
                  <a:lnTo>
                    <a:pt x="1071816" y="148996"/>
                  </a:lnTo>
                  <a:lnTo>
                    <a:pt x="1048804" y="183083"/>
                  </a:lnTo>
                  <a:lnTo>
                    <a:pt x="1014653" y="206070"/>
                  </a:lnTo>
                  <a:lnTo>
                    <a:pt x="972845" y="214502"/>
                  </a:lnTo>
                  <a:lnTo>
                    <a:pt x="107416" y="214502"/>
                  </a:lnTo>
                  <a:lnTo>
                    <a:pt x="65608" y="206070"/>
                  </a:lnTo>
                  <a:lnTo>
                    <a:pt x="31457" y="183083"/>
                  </a:lnTo>
                  <a:lnTo>
                    <a:pt x="8445" y="148996"/>
                  </a:lnTo>
                  <a:lnTo>
                    <a:pt x="0" y="107251"/>
                  </a:lnTo>
                  <a:close/>
                </a:path>
              </a:pathLst>
            </a:custGeom>
            <a:ln w="9144">
              <a:solidFill>
                <a:srgbClr val="4F81BD"/>
              </a:solidFill>
            </a:ln>
          </p:spPr>
          <p:txBody>
            <a:bodyPr wrap="square" lIns="0" tIns="0" rIns="0" bIns="0" rtlCol="0"/>
            <a:lstStyle/>
            <a:p>
              <a:endParaRPr/>
            </a:p>
          </p:txBody>
        </p:sp>
      </p:grpSp>
      <p:sp>
        <p:nvSpPr>
          <p:cNvPr id="77" name="object 77"/>
          <p:cNvSpPr txBox="1"/>
          <p:nvPr/>
        </p:nvSpPr>
        <p:spPr>
          <a:xfrm>
            <a:off x="2505264" y="3920690"/>
            <a:ext cx="474980" cy="162560"/>
          </a:xfrm>
          <a:prstGeom prst="rect">
            <a:avLst/>
          </a:prstGeom>
        </p:spPr>
        <p:txBody>
          <a:bodyPr vert="horz" wrap="square" lIns="0" tIns="12700" rIns="0" bIns="0" rtlCol="0">
            <a:spAutoFit/>
          </a:bodyPr>
          <a:lstStyle/>
          <a:p>
            <a:pPr>
              <a:lnSpc>
                <a:spcPct val="100000"/>
              </a:lnSpc>
              <a:spcBef>
                <a:spcPts val="100"/>
              </a:spcBef>
            </a:pPr>
            <a:r>
              <a:rPr sz="900" b="0" spc="-15" dirty="0">
                <a:solidFill>
                  <a:srgbClr val="FFFFFF"/>
                </a:solidFill>
                <a:latin typeface="BIZ UDP明朝 Medium"/>
                <a:cs typeface="BIZ UDP明朝 Medium"/>
              </a:rPr>
              <a:t>量子通信</a:t>
            </a:r>
            <a:endParaRPr sz="900">
              <a:latin typeface="BIZ UDP明朝 Medium"/>
              <a:cs typeface="BIZ UDP明朝 Medium"/>
            </a:endParaRPr>
          </a:p>
        </p:txBody>
      </p:sp>
      <p:sp>
        <p:nvSpPr>
          <p:cNvPr id="78" name="object 78"/>
          <p:cNvSpPr txBox="1"/>
          <p:nvPr/>
        </p:nvSpPr>
        <p:spPr>
          <a:xfrm>
            <a:off x="3305364" y="3920690"/>
            <a:ext cx="805180" cy="162560"/>
          </a:xfrm>
          <a:prstGeom prst="rect">
            <a:avLst/>
          </a:prstGeom>
        </p:spPr>
        <p:txBody>
          <a:bodyPr vert="horz" wrap="square" lIns="0" tIns="12700" rIns="0" bIns="0" rtlCol="0">
            <a:spAutoFit/>
          </a:bodyPr>
          <a:lstStyle/>
          <a:p>
            <a:pPr>
              <a:lnSpc>
                <a:spcPct val="100000"/>
              </a:lnSpc>
              <a:spcBef>
                <a:spcPts val="100"/>
              </a:spcBef>
            </a:pPr>
            <a:r>
              <a:rPr sz="900" b="0" spc="-15" dirty="0">
                <a:solidFill>
                  <a:srgbClr val="FFFFFF"/>
                </a:solidFill>
                <a:latin typeface="BIZ UDP明朝 Medium"/>
                <a:cs typeface="BIZ UDP明朝 Medium"/>
              </a:rPr>
              <a:t>量子ソフトウェア</a:t>
            </a:r>
            <a:endParaRPr sz="900">
              <a:latin typeface="BIZ UDP明朝 Medium"/>
              <a:cs typeface="BIZ UDP明朝 Medium"/>
            </a:endParaRPr>
          </a:p>
        </p:txBody>
      </p:sp>
      <p:sp>
        <p:nvSpPr>
          <p:cNvPr id="79" name="object 79"/>
          <p:cNvSpPr/>
          <p:nvPr/>
        </p:nvSpPr>
        <p:spPr>
          <a:xfrm>
            <a:off x="4506464" y="4674108"/>
            <a:ext cx="1511935" cy="214629"/>
          </a:xfrm>
          <a:custGeom>
            <a:avLst/>
            <a:gdLst/>
            <a:ahLst/>
            <a:cxnLst/>
            <a:rect l="l" t="t" r="r" b="b"/>
            <a:pathLst>
              <a:path w="1511935" h="214629">
                <a:moveTo>
                  <a:pt x="1404251" y="0"/>
                </a:moveTo>
                <a:lnTo>
                  <a:pt x="107442" y="0"/>
                </a:lnTo>
                <a:lnTo>
                  <a:pt x="65620" y="8432"/>
                </a:lnTo>
                <a:lnTo>
                  <a:pt x="31470" y="31419"/>
                </a:lnTo>
                <a:lnTo>
                  <a:pt x="8445" y="65506"/>
                </a:lnTo>
                <a:lnTo>
                  <a:pt x="0" y="107251"/>
                </a:lnTo>
                <a:lnTo>
                  <a:pt x="8445" y="148996"/>
                </a:lnTo>
                <a:lnTo>
                  <a:pt x="31470" y="183083"/>
                </a:lnTo>
                <a:lnTo>
                  <a:pt x="65620" y="206070"/>
                </a:lnTo>
                <a:lnTo>
                  <a:pt x="107442" y="214503"/>
                </a:lnTo>
                <a:lnTo>
                  <a:pt x="1404251" y="214503"/>
                </a:lnTo>
                <a:lnTo>
                  <a:pt x="1446072" y="206070"/>
                </a:lnTo>
                <a:lnTo>
                  <a:pt x="1480210" y="183083"/>
                </a:lnTo>
                <a:lnTo>
                  <a:pt x="1503235" y="148996"/>
                </a:lnTo>
                <a:lnTo>
                  <a:pt x="1511681" y="107251"/>
                </a:lnTo>
                <a:lnTo>
                  <a:pt x="1503235" y="65506"/>
                </a:lnTo>
                <a:lnTo>
                  <a:pt x="1480210" y="31419"/>
                </a:lnTo>
                <a:lnTo>
                  <a:pt x="1446072" y="8432"/>
                </a:lnTo>
                <a:lnTo>
                  <a:pt x="1404251" y="0"/>
                </a:lnTo>
                <a:close/>
              </a:path>
            </a:pathLst>
          </a:custGeom>
          <a:solidFill>
            <a:srgbClr val="77933C"/>
          </a:solidFill>
        </p:spPr>
        <p:txBody>
          <a:bodyPr wrap="square" lIns="0" tIns="0" rIns="0" bIns="0" rtlCol="0"/>
          <a:lstStyle/>
          <a:p>
            <a:endParaRPr/>
          </a:p>
        </p:txBody>
      </p:sp>
      <p:sp>
        <p:nvSpPr>
          <p:cNvPr id="80" name="object 80"/>
          <p:cNvSpPr txBox="1"/>
          <p:nvPr/>
        </p:nvSpPr>
        <p:spPr>
          <a:xfrm>
            <a:off x="3125694" y="4690423"/>
            <a:ext cx="1227455" cy="168275"/>
          </a:xfrm>
          <a:prstGeom prst="rect">
            <a:avLst/>
          </a:prstGeom>
        </p:spPr>
        <p:txBody>
          <a:bodyPr vert="horz" wrap="square" lIns="0" tIns="17145" rIns="0" bIns="0" rtlCol="0">
            <a:spAutoFit/>
          </a:bodyPr>
          <a:lstStyle/>
          <a:p>
            <a:pPr>
              <a:lnSpc>
                <a:spcPct val="100000"/>
              </a:lnSpc>
              <a:spcBef>
                <a:spcPts val="135"/>
              </a:spcBef>
            </a:pPr>
            <a:r>
              <a:rPr sz="900" b="0" dirty="0">
                <a:solidFill>
                  <a:srgbClr val="FFFFFF"/>
                </a:solidFill>
                <a:latin typeface="BIZ UDP明朝 Medium"/>
                <a:cs typeface="BIZ UDP明朝 Medium"/>
              </a:rPr>
              <a:t>耐量子コンピュータ暗</a:t>
            </a:r>
            <a:r>
              <a:rPr sz="900" b="0" spc="-50" dirty="0">
                <a:solidFill>
                  <a:srgbClr val="FFFFFF"/>
                </a:solidFill>
                <a:latin typeface="BIZ UDP明朝 Medium"/>
                <a:cs typeface="BIZ UDP明朝 Medium"/>
              </a:rPr>
              <a:t>号</a:t>
            </a:r>
            <a:endParaRPr sz="900">
              <a:latin typeface="BIZ UDP明朝 Medium"/>
              <a:cs typeface="BIZ UDP明朝 Medium"/>
            </a:endParaRPr>
          </a:p>
        </p:txBody>
      </p:sp>
      <p:sp>
        <p:nvSpPr>
          <p:cNvPr id="81" name="object 81"/>
          <p:cNvSpPr txBox="1"/>
          <p:nvPr/>
        </p:nvSpPr>
        <p:spPr>
          <a:xfrm>
            <a:off x="4640550" y="4701091"/>
            <a:ext cx="2679700" cy="162560"/>
          </a:xfrm>
          <a:prstGeom prst="rect">
            <a:avLst/>
          </a:prstGeom>
        </p:spPr>
        <p:txBody>
          <a:bodyPr vert="horz" wrap="square" lIns="0" tIns="12700" rIns="0" bIns="0" rtlCol="0">
            <a:spAutoFit/>
          </a:bodyPr>
          <a:lstStyle/>
          <a:p>
            <a:pPr>
              <a:lnSpc>
                <a:spcPct val="100000"/>
              </a:lnSpc>
              <a:spcBef>
                <a:spcPts val="100"/>
              </a:spcBef>
              <a:tabLst>
                <a:tab pos="1558925" algn="l"/>
              </a:tabLst>
            </a:pPr>
            <a:r>
              <a:rPr sz="900" b="0" dirty="0">
                <a:solidFill>
                  <a:srgbClr val="FFFFFF"/>
                </a:solidFill>
                <a:latin typeface="BIZ UDP明朝 Medium"/>
                <a:cs typeface="BIZ UDP明朝 Medium"/>
              </a:rPr>
              <a:t>量子</a:t>
            </a:r>
            <a:r>
              <a:rPr sz="900" b="0" spc="-10" dirty="0">
                <a:solidFill>
                  <a:srgbClr val="FFFFFF"/>
                </a:solidFill>
                <a:latin typeface="BIZ UDP明朝 Medium"/>
                <a:cs typeface="BIZ UDP明朝 Medium"/>
              </a:rPr>
              <a:t>inspired</a:t>
            </a:r>
            <a:r>
              <a:rPr sz="900" b="0" dirty="0">
                <a:solidFill>
                  <a:srgbClr val="FFFFFF"/>
                </a:solidFill>
                <a:latin typeface="BIZ UDP明朝 Medium"/>
                <a:cs typeface="BIZ UDP明朝 Medium"/>
              </a:rPr>
              <a:t>ア</a:t>
            </a:r>
            <a:r>
              <a:rPr sz="900" b="0" spc="-10" dirty="0">
                <a:solidFill>
                  <a:srgbClr val="FFFFFF"/>
                </a:solidFill>
                <a:latin typeface="BIZ UDP明朝 Medium"/>
                <a:cs typeface="BIZ UDP明朝 Medium"/>
              </a:rPr>
              <a:t>ル</a:t>
            </a:r>
            <a:r>
              <a:rPr sz="900" b="0" dirty="0">
                <a:solidFill>
                  <a:srgbClr val="FFFFFF"/>
                </a:solidFill>
                <a:latin typeface="BIZ UDP明朝 Medium"/>
                <a:cs typeface="BIZ UDP明朝 Medium"/>
              </a:rPr>
              <a:t>ゴ</a:t>
            </a:r>
            <a:r>
              <a:rPr sz="900" b="0" spc="-10" dirty="0">
                <a:solidFill>
                  <a:srgbClr val="FFFFFF"/>
                </a:solidFill>
                <a:latin typeface="BIZ UDP明朝 Medium"/>
                <a:cs typeface="BIZ UDP明朝 Medium"/>
              </a:rPr>
              <a:t>リ</a:t>
            </a:r>
            <a:r>
              <a:rPr sz="900" b="0" spc="-20" dirty="0">
                <a:solidFill>
                  <a:srgbClr val="FFFFFF"/>
                </a:solidFill>
                <a:latin typeface="BIZ UDP明朝 Medium"/>
                <a:cs typeface="BIZ UDP明朝 Medium"/>
              </a:rPr>
              <a:t>ズ</a:t>
            </a:r>
            <a:r>
              <a:rPr sz="900" b="0" spc="-50" dirty="0">
                <a:solidFill>
                  <a:srgbClr val="FFFFFF"/>
                </a:solidFill>
                <a:latin typeface="BIZ UDP明朝 Medium"/>
                <a:cs typeface="BIZ UDP明朝 Medium"/>
              </a:rPr>
              <a:t>ム</a:t>
            </a:r>
            <a:r>
              <a:rPr sz="900" b="0" dirty="0">
                <a:solidFill>
                  <a:srgbClr val="FFFFFF"/>
                </a:solidFill>
                <a:latin typeface="BIZ UDP明朝 Medium"/>
                <a:cs typeface="BIZ UDP明朝 Medium"/>
              </a:rPr>
              <a:t>	イジング型コ</a:t>
            </a:r>
            <a:r>
              <a:rPr sz="900" b="0" spc="-10" dirty="0">
                <a:solidFill>
                  <a:srgbClr val="FFFFFF"/>
                </a:solidFill>
                <a:latin typeface="BIZ UDP明朝 Medium"/>
                <a:cs typeface="BIZ UDP明朝 Medium"/>
              </a:rPr>
              <a:t>ンピ</a:t>
            </a:r>
            <a:r>
              <a:rPr sz="900" b="0" spc="-25" dirty="0">
                <a:solidFill>
                  <a:srgbClr val="FFFFFF"/>
                </a:solidFill>
                <a:latin typeface="BIZ UDP明朝 Medium"/>
                <a:cs typeface="BIZ UDP明朝 Medium"/>
              </a:rPr>
              <a:t>ュ</a:t>
            </a:r>
            <a:r>
              <a:rPr sz="900" b="0" spc="-20" dirty="0">
                <a:solidFill>
                  <a:srgbClr val="FFFFFF"/>
                </a:solidFill>
                <a:latin typeface="BIZ UDP明朝 Medium"/>
                <a:cs typeface="BIZ UDP明朝 Medium"/>
              </a:rPr>
              <a:t>ー</a:t>
            </a:r>
            <a:r>
              <a:rPr sz="900" b="0" spc="-50" dirty="0">
                <a:solidFill>
                  <a:srgbClr val="FFFFFF"/>
                </a:solidFill>
                <a:latin typeface="BIZ UDP明朝 Medium"/>
                <a:cs typeface="BIZ UDP明朝 Medium"/>
              </a:rPr>
              <a:t>タ</a:t>
            </a:r>
            <a:endParaRPr sz="900">
              <a:latin typeface="BIZ UDP明朝 Medium"/>
              <a:cs typeface="BIZ UDP明朝 Medium"/>
            </a:endParaRPr>
          </a:p>
        </p:txBody>
      </p:sp>
      <p:sp>
        <p:nvSpPr>
          <p:cNvPr id="82" name="object 82"/>
          <p:cNvSpPr txBox="1"/>
          <p:nvPr/>
        </p:nvSpPr>
        <p:spPr>
          <a:xfrm>
            <a:off x="1618127" y="4778108"/>
            <a:ext cx="1076960" cy="586740"/>
          </a:xfrm>
          <a:prstGeom prst="rect">
            <a:avLst/>
          </a:prstGeom>
        </p:spPr>
        <p:txBody>
          <a:bodyPr vert="horz" wrap="square" lIns="0" tIns="12700" rIns="0" bIns="0" rtlCol="0">
            <a:spAutoFit/>
          </a:bodyPr>
          <a:lstStyle/>
          <a:p>
            <a:pPr marL="144780" marR="7620" indent="-142240">
              <a:lnSpc>
                <a:spcPct val="100000"/>
              </a:lnSpc>
              <a:spcBef>
                <a:spcPts val="100"/>
              </a:spcBef>
            </a:pPr>
            <a:r>
              <a:rPr sz="1200" b="0" spc="-20" dirty="0">
                <a:solidFill>
                  <a:srgbClr val="953735"/>
                </a:solidFill>
                <a:latin typeface="BIZ UDP明朝 Medium"/>
                <a:cs typeface="BIZ UDP明朝 Medium"/>
              </a:rPr>
              <a:t>エレクトロニクスフォトニクス</a:t>
            </a:r>
            <a:endParaRPr sz="1200">
              <a:latin typeface="BIZ UDP明朝 Medium"/>
              <a:cs typeface="BIZ UDP明朝 Medium"/>
            </a:endParaRPr>
          </a:p>
          <a:p>
            <a:pPr>
              <a:lnSpc>
                <a:spcPct val="100000"/>
              </a:lnSpc>
              <a:spcBef>
                <a:spcPts val="95"/>
              </a:spcBef>
            </a:pPr>
            <a:r>
              <a:rPr sz="1200" b="0" spc="-15" dirty="0">
                <a:solidFill>
                  <a:srgbClr val="953735"/>
                </a:solidFill>
                <a:latin typeface="BIZ UDP明朝 Medium"/>
                <a:cs typeface="BIZ UDP明朝 Medium"/>
              </a:rPr>
              <a:t>スピントロニクス</a:t>
            </a:r>
            <a:endParaRPr sz="1200">
              <a:latin typeface="BIZ UDP明朝 Medium"/>
              <a:cs typeface="BIZ UDP明朝 Medium"/>
            </a:endParaRPr>
          </a:p>
        </p:txBody>
      </p:sp>
      <p:sp>
        <p:nvSpPr>
          <p:cNvPr id="83" name="object 83"/>
          <p:cNvSpPr txBox="1"/>
          <p:nvPr/>
        </p:nvSpPr>
        <p:spPr>
          <a:xfrm>
            <a:off x="3160262" y="4991163"/>
            <a:ext cx="967105" cy="208279"/>
          </a:xfrm>
          <a:prstGeom prst="rect">
            <a:avLst/>
          </a:prstGeom>
        </p:spPr>
        <p:txBody>
          <a:bodyPr vert="horz" wrap="square" lIns="0" tIns="12700" rIns="0" bIns="0" rtlCol="0">
            <a:spAutoFit/>
          </a:bodyPr>
          <a:lstStyle/>
          <a:p>
            <a:pPr>
              <a:lnSpc>
                <a:spcPct val="100000"/>
              </a:lnSpc>
              <a:spcBef>
                <a:spcPts val="100"/>
              </a:spcBef>
            </a:pPr>
            <a:r>
              <a:rPr sz="1200" b="0" dirty="0">
                <a:solidFill>
                  <a:srgbClr val="77933C"/>
                </a:solidFill>
                <a:latin typeface="BIZ UDP明朝 Medium"/>
                <a:cs typeface="BIZ UDP明朝 Medium"/>
              </a:rPr>
              <a:t>量子</a:t>
            </a:r>
            <a:r>
              <a:rPr sz="1200" b="0" spc="-10" dirty="0">
                <a:solidFill>
                  <a:srgbClr val="77933C"/>
                </a:solidFill>
                <a:latin typeface="BIZ UDP明朝 Medium"/>
                <a:cs typeface="BIZ UDP明朝 Medium"/>
              </a:rPr>
              <a:t>inspired</a:t>
            </a:r>
            <a:endParaRPr sz="1200">
              <a:latin typeface="BIZ UDP明朝 Medium"/>
              <a:cs typeface="BIZ UDP明朝 Medium"/>
            </a:endParaRPr>
          </a:p>
        </p:txBody>
      </p:sp>
      <p:sp>
        <p:nvSpPr>
          <p:cNvPr id="84" name="object 84"/>
          <p:cNvSpPr/>
          <p:nvPr/>
        </p:nvSpPr>
        <p:spPr>
          <a:xfrm>
            <a:off x="4626861" y="4998720"/>
            <a:ext cx="2412365" cy="216535"/>
          </a:xfrm>
          <a:custGeom>
            <a:avLst/>
            <a:gdLst/>
            <a:ahLst/>
            <a:cxnLst/>
            <a:rect l="l" t="t" r="r" b="b"/>
            <a:pathLst>
              <a:path w="2412365" h="216535">
                <a:moveTo>
                  <a:pt x="2303805" y="0"/>
                </a:moveTo>
                <a:lnTo>
                  <a:pt x="108178" y="0"/>
                </a:lnTo>
                <a:lnTo>
                  <a:pt x="66078" y="8496"/>
                </a:lnTo>
                <a:lnTo>
                  <a:pt x="31686" y="31673"/>
                </a:lnTo>
                <a:lnTo>
                  <a:pt x="8508" y="66052"/>
                </a:lnTo>
                <a:lnTo>
                  <a:pt x="0" y="108140"/>
                </a:lnTo>
                <a:lnTo>
                  <a:pt x="8508" y="150228"/>
                </a:lnTo>
                <a:lnTo>
                  <a:pt x="31686" y="184607"/>
                </a:lnTo>
                <a:lnTo>
                  <a:pt x="66078" y="207784"/>
                </a:lnTo>
                <a:lnTo>
                  <a:pt x="108178" y="216280"/>
                </a:lnTo>
                <a:lnTo>
                  <a:pt x="2303805" y="216280"/>
                </a:lnTo>
                <a:lnTo>
                  <a:pt x="2345918" y="207784"/>
                </a:lnTo>
                <a:lnTo>
                  <a:pt x="2380297" y="184607"/>
                </a:lnTo>
                <a:lnTo>
                  <a:pt x="2403487" y="150228"/>
                </a:lnTo>
                <a:lnTo>
                  <a:pt x="2411984" y="108140"/>
                </a:lnTo>
                <a:lnTo>
                  <a:pt x="2403487" y="66052"/>
                </a:lnTo>
                <a:lnTo>
                  <a:pt x="2380297" y="31673"/>
                </a:lnTo>
                <a:lnTo>
                  <a:pt x="2345918" y="8496"/>
                </a:lnTo>
                <a:lnTo>
                  <a:pt x="2303805" y="0"/>
                </a:lnTo>
                <a:close/>
              </a:path>
            </a:pathLst>
          </a:custGeom>
          <a:solidFill>
            <a:srgbClr val="77933C"/>
          </a:solidFill>
        </p:spPr>
        <p:txBody>
          <a:bodyPr wrap="square" lIns="0" tIns="0" rIns="0" bIns="0" rtlCol="0"/>
          <a:lstStyle/>
          <a:p>
            <a:endParaRPr/>
          </a:p>
        </p:txBody>
      </p:sp>
      <p:sp>
        <p:nvSpPr>
          <p:cNvPr id="85" name="object 85"/>
          <p:cNvSpPr txBox="1"/>
          <p:nvPr/>
        </p:nvSpPr>
        <p:spPr>
          <a:xfrm>
            <a:off x="4834567" y="5022046"/>
            <a:ext cx="2020570" cy="162560"/>
          </a:xfrm>
          <a:prstGeom prst="rect">
            <a:avLst/>
          </a:prstGeom>
        </p:spPr>
        <p:txBody>
          <a:bodyPr vert="horz" wrap="square" lIns="0" tIns="12700" rIns="0" bIns="0" rtlCol="0">
            <a:spAutoFit/>
          </a:bodyPr>
          <a:lstStyle/>
          <a:p>
            <a:pPr>
              <a:lnSpc>
                <a:spcPct val="100000"/>
              </a:lnSpc>
              <a:spcBef>
                <a:spcPts val="100"/>
              </a:spcBef>
            </a:pPr>
            <a:r>
              <a:rPr sz="900" b="0" spc="-20" dirty="0">
                <a:solidFill>
                  <a:srgbClr val="FFFFFF"/>
                </a:solidFill>
                <a:latin typeface="BIZ UDP明朝 Medium"/>
                <a:cs typeface="BIZ UDP明朝 Medium"/>
              </a:rPr>
              <a:t>量子情報理論による情報理論の再定式化</a:t>
            </a:r>
            <a:endParaRPr sz="900">
              <a:latin typeface="BIZ UDP明朝 Medium"/>
              <a:cs typeface="BIZ UDP明朝 Medium"/>
            </a:endParaRPr>
          </a:p>
        </p:txBody>
      </p:sp>
      <p:sp>
        <p:nvSpPr>
          <p:cNvPr id="86" name="object 86"/>
          <p:cNvSpPr/>
          <p:nvPr/>
        </p:nvSpPr>
        <p:spPr>
          <a:xfrm>
            <a:off x="6739125" y="6181344"/>
            <a:ext cx="1187450" cy="216535"/>
          </a:xfrm>
          <a:custGeom>
            <a:avLst/>
            <a:gdLst/>
            <a:ahLst/>
            <a:cxnLst/>
            <a:rect l="l" t="t" r="r" b="b"/>
            <a:pathLst>
              <a:path w="1187450" h="216535">
                <a:moveTo>
                  <a:pt x="1078763" y="0"/>
                </a:moveTo>
                <a:lnTo>
                  <a:pt x="108178" y="0"/>
                </a:lnTo>
                <a:lnTo>
                  <a:pt x="66078" y="8496"/>
                </a:lnTo>
                <a:lnTo>
                  <a:pt x="31686" y="31673"/>
                </a:lnTo>
                <a:lnTo>
                  <a:pt x="8509" y="66052"/>
                </a:lnTo>
                <a:lnTo>
                  <a:pt x="0" y="108140"/>
                </a:lnTo>
                <a:lnTo>
                  <a:pt x="8509" y="150228"/>
                </a:lnTo>
                <a:lnTo>
                  <a:pt x="31686" y="184607"/>
                </a:lnTo>
                <a:lnTo>
                  <a:pt x="66078" y="207784"/>
                </a:lnTo>
                <a:lnTo>
                  <a:pt x="108178" y="216280"/>
                </a:lnTo>
                <a:lnTo>
                  <a:pt x="1078763" y="216280"/>
                </a:lnTo>
                <a:lnTo>
                  <a:pt x="1120863" y="207784"/>
                </a:lnTo>
                <a:lnTo>
                  <a:pt x="1155255" y="184607"/>
                </a:lnTo>
                <a:lnTo>
                  <a:pt x="1178445" y="150228"/>
                </a:lnTo>
                <a:lnTo>
                  <a:pt x="1186942" y="108140"/>
                </a:lnTo>
                <a:lnTo>
                  <a:pt x="1178445" y="66052"/>
                </a:lnTo>
                <a:lnTo>
                  <a:pt x="1155255" y="31673"/>
                </a:lnTo>
                <a:lnTo>
                  <a:pt x="1120876" y="8496"/>
                </a:lnTo>
                <a:lnTo>
                  <a:pt x="1078763" y="0"/>
                </a:lnTo>
                <a:close/>
              </a:path>
            </a:pathLst>
          </a:custGeom>
          <a:solidFill>
            <a:srgbClr val="E46C0A"/>
          </a:solidFill>
        </p:spPr>
        <p:txBody>
          <a:bodyPr wrap="square" lIns="0" tIns="0" rIns="0" bIns="0" rtlCol="0"/>
          <a:lstStyle/>
          <a:p>
            <a:endParaRPr/>
          </a:p>
        </p:txBody>
      </p:sp>
      <p:sp>
        <p:nvSpPr>
          <p:cNvPr id="87" name="object 87"/>
          <p:cNvSpPr txBox="1"/>
          <p:nvPr/>
        </p:nvSpPr>
        <p:spPr>
          <a:xfrm>
            <a:off x="6872552" y="6201144"/>
            <a:ext cx="1965960" cy="162560"/>
          </a:xfrm>
          <a:prstGeom prst="rect">
            <a:avLst/>
          </a:prstGeom>
        </p:spPr>
        <p:txBody>
          <a:bodyPr vert="horz" wrap="square" lIns="0" tIns="12700" rIns="0" bIns="0" rtlCol="0">
            <a:spAutoFit/>
          </a:bodyPr>
          <a:lstStyle/>
          <a:p>
            <a:pPr marL="12700">
              <a:lnSpc>
                <a:spcPct val="100000"/>
              </a:lnSpc>
              <a:spcBef>
                <a:spcPts val="100"/>
              </a:spcBef>
              <a:tabLst>
                <a:tab pos="1261745" algn="l"/>
              </a:tabLst>
            </a:pPr>
            <a:r>
              <a:rPr sz="900" b="0" dirty="0">
                <a:solidFill>
                  <a:srgbClr val="FFFFFF"/>
                </a:solidFill>
                <a:latin typeface="BIZ UDP明朝 Medium"/>
                <a:cs typeface="BIZ UDP明朝 Medium"/>
              </a:rPr>
              <a:t>マルチフェ</a:t>
            </a:r>
            <a:r>
              <a:rPr sz="900" b="0" spc="-10" dirty="0">
                <a:solidFill>
                  <a:srgbClr val="FFFFFF"/>
                </a:solidFill>
                <a:latin typeface="BIZ UDP明朝 Medium"/>
                <a:cs typeface="BIZ UDP明朝 Medium"/>
              </a:rPr>
              <a:t>ロイ</a:t>
            </a:r>
            <a:r>
              <a:rPr sz="900" b="0" dirty="0">
                <a:solidFill>
                  <a:srgbClr val="FFFFFF"/>
                </a:solidFill>
                <a:latin typeface="BIZ UDP明朝 Medium"/>
                <a:cs typeface="BIZ UDP明朝 Medium"/>
              </a:rPr>
              <a:t>ク</a:t>
            </a:r>
            <a:r>
              <a:rPr sz="900" b="0" spc="-50" dirty="0">
                <a:solidFill>
                  <a:srgbClr val="FFFFFF"/>
                </a:solidFill>
                <a:latin typeface="BIZ UDP明朝 Medium"/>
                <a:cs typeface="BIZ UDP明朝 Medium"/>
              </a:rPr>
              <a:t>ス</a:t>
            </a:r>
            <a:r>
              <a:rPr sz="900" b="0" dirty="0">
                <a:solidFill>
                  <a:srgbClr val="FFFFFF"/>
                </a:solidFill>
                <a:latin typeface="BIZ UDP明朝 Medium"/>
                <a:cs typeface="BIZ UDP明朝 Medium"/>
              </a:rPr>
              <a:t>	</a:t>
            </a:r>
            <a:r>
              <a:rPr sz="1350" b="0" baseline="6172" dirty="0">
                <a:solidFill>
                  <a:srgbClr val="FFFFFF"/>
                </a:solidFill>
                <a:latin typeface="BIZ UDP明朝 Medium"/>
                <a:cs typeface="BIZ UDP明朝 Medium"/>
              </a:rPr>
              <a:t>強相関電子</a:t>
            </a:r>
            <a:r>
              <a:rPr sz="1350" b="0" spc="-75" baseline="6172" dirty="0">
                <a:solidFill>
                  <a:srgbClr val="FFFFFF"/>
                </a:solidFill>
                <a:latin typeface="BIZ UDP明朝 Medium"/>
                <a:cs typeface="BIZ UDP明朝 Medium"/>
              </a:rPr>
              <a:t>系</a:t>
            </a:r>
            <a:endParaRPr sz="1350" baseline="6172">
              <a:latin typeface="BIZ UDP明朝 Medium"/>
              <a:cs typeface="BIZ UDP明朝 Medium"/>
            </a:endParaRPr>
          </a:p>
        </p:txBody>
      </p:sp>
      <p:sp>
        <p:nvSpPr>
          <p:cNvPr id="88" name="object 88"/>
          <p:cNvSpPr txBox="1"/>
          <p:nvPr/>
        </p:nvSpPr>
        <p:spPr>
          <a:xfrm>
            <a:off x="1733739" y="5895392"/>
            <a:ext cx="1043305" cy="162560"/>
          </a:xfrm>
          <a:prstGeom prst="rect">
            <a:avLst/>
          </a:prstGeom>
        </p:spPr>
        <p:txBody>
          <a:bodyPr vert="horz" wrap="square" lIns="0" tIns="12700" rIns="0" bIns="0" rtlCol="0">
            <a:spAutoFit/>
          </a:bodyPr>
          <a:lstStyle/>
          <a:p>
            <a:pPr marL="12700">
              <a:lnSpc>
                <a:spcPct val="100000"/>
              </a:lnSpc>
              <a:spcBef>
                <a:spcPts val="100"/>
              </a:spcBef>
            </a:pPr>
            <a:r>
              <a:rPr sz="900" b="0" spc="-15" dirty="0">
                <a:solidFill>
                  <a:srgbClr val="FFFFFF"/>
                </a:solidFill>
                <a:latin typeface="BIZ UDP明朝 Medium"/>
                <a:cs typeface="BIZ UDP明朝 Medium"/>
              </a:rPr>
              <a:t>量子制御・モデリング</a:t>
            </a:r>
            <a:endParaRPr sz="900">
              <a:latin typeface="BIZ UDP明朝 Medium"/>
              <a:cs typeface="BIZ UDP明朝 Medium"/>
            </a:endParaRPr>
          </a:p>
        </p:txBody>
      </p:sp>
      <p:sp>
        <p:nvSpPr>
          <p:cNvPr id="89" name="object 89"/>
          <p:cNvSpPr txBox="1"/>
          <p:nvPr/>
        </p:nvSpPr>
        <p:spPr>
          <a:xfrm>
            <a:off x="2919093" y="5614368"/>
            <a:ext cx="2125980" cy="752475"/>
          </a:xfrm>
          <a:prstGeom prst="rect">
            <a:avLst/>
          </a:prstGeom>
        </p:spPr>
        <p:txBody>
          <a:bodyPr vert="horz" wrap="square" lIns="0" tIns="12700" rIns="0" bIns="0" rtlCol="0">
            <a:spAutoFit/>
          </a:bodyPr>
          <a:lstStyle/>
          <a:p>
            <a:pPr algn="ctr">
              <a:lnSpc>
                <a:spcPct val="100000"/>
              </a:lnSpc>
              <a:spcBef>
                <a:spcPts val="100"/>
              </a:spcBef>
              <a:tabLst>
                <a:tab pos="1372870" algn="l"/>
              </a:tabLst>
            </a:pPr>
            <a:r>
              <a:rPr sz="900" b="0" dirty="0">
                <a:solidFill>
                  <a:srgbClr val="FFFFFF"/>
                </a:solidFill>
                <a:latin typeface="BIZ UDP明朝 Medium"/>
                <a:cs typeface="BIZ UDP明朝 Medium"/>
              </a:rPr>
              <a:t>量子コヒ</a:t>
            </a:r>
            <a:r>
              <a:rPr sz="900" b="0" spc="-10" dirty="0">
                <a:solidFill>
                  <a:srgbClr val="FFFFFF"/>
                </a:solidFill>
                <a:latin typeface="BIZ UDP明朝 Medium"/>
                <a:cs typeface="BIZ UDP明朝 Medium"/>
              </a:rPr>
              <a:t>ーレン</a:t>
            </a:r>
            <a:r>
              <a:rPr sz="900" b="0" spc="-20" dirty="0">
                <a:solidFill>
                  <a:srgbClr val="FFFFFF"/>
                </a:solidFill>
                <a:latin typeface="BIZ UDP明朝 Medium"/>
                <a:cs typeface="BIZ UDP明朝 Medium"/>
              </a:rPr>
              <a:t>ト</a:t>
            </a:r>
            <a:r>
              <a:rPr sz="900" b="0" spc="-15" dirty="0">
                <a:solidFill>
                  <a:srgbClr val="FFFFFF"/>
                </a:solidFill>
                <a:latin typeface="BIZ UDP明朝 Medium"/>
                <a:cs typeface="BIZ UDP明朝 Medium"/>
              </a:rPr>
              <a:t>制</a:t>
            </a:r>
            <a:r>
              <a:rPr sz="900" b="0" spc="-50" dirty="0">
                <a:solidFill>
                  <a:srgbClr val="FFFFFF"/>
                </a:solidFill>
                <a:latin typeface="BIZ UDP明朝 Medium"/>
                <a:cs typeface="BIZ UDP明朝 Medium"/>
              </a:rPr>
              <a:t>御</a:t>
            </a:r>
            <a:r>
              <a:rPr sz="900" b="0" dirty="0">
                <a:solidFill>
                  <a:srgbClr val="FFFFFF"/>
                </a:solidFill>
                <a:latin typeface="BIZ UDP明朝 Medium"/>
                <a:cs typeface="BIZ UDP明朝 Medium"/>
              </a:rPr>
              <a:t>	量子ビッ</a:t>
            </a:r>
            <a:r>
              <a:rPr sz="900" b="0" spc="-10" dirty="0">
                <a:solidFill>
                  <a:srgbClr val="FFFFFF"/>
                </a:solidFill>
                <a:latin typeface="BIZ UDP明朝 Medium"/>
                <a:cs typeface="BIZ UDP明朝 Medium"/>
              </a:rPr>
              <a:t>ト</a:t>
            </a:r>
            <a:r>
              <a:rPr sz="900" b="0" spc="-15" dirty="0">
                <a:solidFill>
                  <a:srgbClr val="FFFFFF"/>
                </a:solidFill>
                <a:latin typeface="BIZ UDP明朝 Medium"/>
                <a:cs typeface="BIZ UDP明朝 Medium"/>
              </a:rPr>
              <a:t>実</a:t>
            </a:r>
            <a:r>
              <a:rPr sz="900" b="0" spc="-50" dirty="0">
                <a:solidFill>
                  <a:srgbClr val="FFFFFF"/>
                </a:solidFill>
                <a:latin typeface="BIZ UDP明朝 Medium"/>
                <a:cs typeface="BIZ UDP明朝 Medium"/>
              </a:rPr>
              <a:t>装</a:t>
            </a:r>
            <a:endParaRPr sz="900">
              <a:latin typeface="BIZ UDP明朝 Medium"/>
              <a:cs typeface="BIZ UDP明朝 Medium"/>
            </a:endParaRPr>
          </a:p>
          <a:p>
            <a:pPr marL="143510" marR="99060" algn="ctr">
              <a:lnSpc>
                <a:spcPts val="2430"/>
              </a:lnSpc>
              <a:tabLst>
                <a:tab pos="1047750" algn="l"/>
                <a:tab pos="1094740" algn="l"/>
              </a:tabLst>
            </a:pPr>
            <a:r>
              <a:rPr sz="900" b="0" dirty="0">
                <a:solidFill>
                  <a:srgbClr val="FFFFFF"/>
                </a:solidFill>
                <a:latin typeface="BIZ UDP明朝 Medium"/>
                <a:cs typeface="BIZ UDP明朝 Medium"/>
              </a:rPr>
              <a:t>誤り訂正技</a:t>
            </a:r>
            <a:r>
              <a:rPr sz="900" b="0" spc="-50" dirty="0">
                <a:solidFill>
                  <a:srgbClr val="FFFFFF"/>
                </a:solidFill>
                <a:latin typeface="BIZ UDP明朝 Medium"/>
                <a:cs typeface="BIZ UDP明朝 Medium"/>
              </a:rPr>
              <a:t>術</a:t>
            </a:r>
            <a:r>
              <a:rPr sz="900" b="0" dirty="0">
                <a:solidFill>
                  <a:srgbClr val="FFFFFF"/>
                </a:solidFill>
                <a:latin typeface="BIZ UDP明朝 Medium"/>
                <a:cs typeface="BIZ UDP明朝 Medium"/>
              </a:rPr>
              <a:t>	単一光子</a:t>
            </a:r>
            <a:r>
              <a:rPr sz="900" b="0" spc="-15" dirty="0">
                <a:solidFill>
                  <a:srgbClr val="FFFFFF"/>
                </a:solidFill>
                <a:latin typeface="BIZ UDP明朝 Medium"/>
                <a:cs typeface="BIZ UDP明朝 Medium"/>
              </a:rPr>
              <a:t>源</a:t>
            </a:r>
            <a:r>
              <a:rPr sz="900" b="0" spc="-10" dirty="0">
                <a:solidFill>
                  <a:srgbClr val="FFFFFF"/>
                </a:solidFill>
                <a:latin typeface="BIZ UDP明朝 Medium"/>
                <a:cs typeface="BIZ UDP明朝 Medium"/>
              </a:rPr>
              <a:t>・</a:t>
            </a:r>
            <a:r>
              <a:rPr sz="900" b="0" dirty="0">
                <a:solidFill>
                  <a:srgbClr val="FFFFFF"/>
                </a:solidFill>
                <a:latin typeface="BIZ UDP明朝 Medium"/>
                <a:cs typeface="BIZ UDP明朝 Medium"/>
              </a:rPr>
              <a:t>検</a:t>
            </a:r>
            <a:r>
              <a:rPr sz="900" b="0" spc="-15" dirty="0">
                <a:solidFill>
                  <a:srgbClr val="FFFFFF"/>
                </a:solidFill>
                <a:latin typeface="BIZ UDP明朝 Medium"/>
                <a:cs typeface="BIZ UDP明朝 Medium"/>
              </a:rPr>
              <a:t>出</a:t>
            </a:r>
            <a:r>
              <a:rPr sz="900" b="0" spc="-50" dirty="0">
                <a:solidFill>
                  <a:srgbClr val="FFFFFF"/>
                </a:solidFill>
                <a:latin typeface="BIZ UDP明朝 Medium"/>
                <a:cs typeface="BIZ UDP明朝 Medium"/>
              </a:rPr>
              <a:t>器</a:t>
            </a:r>
            <a:r>
              <a:rPr sz="900" b="0" dirty="0">
                <a:solidFill>
                  <a:srgbClr val="FFFFFF"/>
                </a:solidFill>
                <a:latin typeface="BIZ UDP明朝 Medium"/>
                <a:cs typeface="BIZ UDP明朝 Medium"/>
              </a:rPr>
              <a:t>イオン</a:t>
            </a:r>
            <a:r>
              <a:rPr sz="900" b="0" spc="-10" dirty="0">
                <a:solidFill>
                  <a:srgbClr val="FFFFFF"/>
                </a:solidFill>
                <a:latin typeface="BIZ UDP明朝 Medium"/>
                <a:cs typeface="BIZ UDP明朝 Medium"/>
              </a:rPr>
              <a:t>トラ</a:t>
            </a:r>
            <a:r>
              <a:rPr sz="900" b="0" dirty="0">
                <a:solidFill>
                  <a:srgbClr val="FFFFFF"/>
                </a:solidFill>
                <a:latin typeface="BIZ UDP明朝 Medium"/>
                <a:cs typeface="BIZ UDP明朝 Medium"/>
              </a:rPr>
              <a:t>ッ</a:t>
            </a:r>
            <a:r>
              <a:rPr sz="900" b="0" spc="-50" dirty="0">
                <a:solidFill>
                  <a:srgbClr val="FFFFFF"/>
                </a:solidFill>
                <a:latin typeface="BIZ UDP明朝 Medium"/>
                <a:cs typeface="BIZ UDP明朝 Medium"/>
              </a:rPr>
              <a:t>プ</a:t>
            </a:r>
            <a:r>
              <a:rPr sz="900" b="0" dirty="0">
                <a:solidFill>
                  <a:srgbClr val="FFFFFF"/>
                </a:solidFill>
                <a:latin typeface="BIZ UDP明朝 Medium"/>
                <a:cs typeface="BIZ UDP明朝 Medium"/>
              </a:rPr>
              <a:t>		レーザ</a:t>
            </a:r>
            <a:r>
              <a:rPr sz="900" b="0" spc="-10" dirty="0">
                <a:solidFill>
                  <a:srgbClr val="FFFFFF"/>
                </a:solidFill>
                <a:latin typeface="BIZ UDP明朝 Medium"/>
                <a:cs typeface="BIZ UDP明朝 Medium"/>
              </a:rPr>
              <a:t>ー</a:t>
            </a:r>
            <a:r>
              <a:rPr sz="900" b="0" spc="-15" dirty="0">
                <a:solidFill>
                  <a:srgbClr val="FFFFFF"/>
                </a:solidFill>
                <a:latin typeface="BIZ UDP明朝 Medium"/>
                <a:cs typeface="BIZ UDP明朝 Medium"/>
              </a:rPr>
              <a:t>冷</a:t>
            </a:r>
            <a:r>
              <a:rPr sz="900" b="0" spc="-50" dirty="0">
                <a:solidFill>
                  <a:srgbClr val="FFFFFF"/>
                </a:solidFill>
                <a:latin typeface="BIZ UDP明朝 Medium"/>
                <a:cs typeface="BIZ UDP明朝 Medium"/>
              </a:rPr>
              <a:t>却</a:t>
            </a:r>
            <a:endParaRPr sz="900">
              <a:latin typeface="BIZ UDP明朝 Medium"/>
              <a:cs typeface="BIZ UDP明朝 Medium"/>
            </a:endParaRPr>
          </a:p>
        </p:txBody>
      </p:sp>
      <p:sp>
        <p:nvSpPr>
          <p:cNvPr id="90" name="object 90"/>
          <p:cNvSpPr txBox="1"/>
          <p:nvPr/>
        </p:nvSpPr>
        <p:spPr>
          <a:xfrm>
            <a:off x="5132994" y="5895392"/>
            <a:ext cx="1548765" cy="471805"/>
          </a:xfrm>
          <a:prstGeom prst="rect">
            <a:avLst/>
          </a:prstGeom>
        </p:spPr>
        <p:txBody>
          <a:bodyPr vert="horz" wrap="square" lIns="0" tIns="12700" rIns="0" bIns="0" rtlCol="0">
            <a:spAutoFit/>
          </a:bodyPr>
          <a:lstStyle/>
          <a:p>
            <a:pPr marL="78740">
              <a:lnSpc>
                <a:spcPct val="100000"/>
              </a:lnSpc>
              <a:spcBef>
                <a:spcPts val="100"/>
              </a:spcBef>
              <a:tabLst>
                <a:tab pos="845185" algn="l"/>
              </a:tabLst>
            </a:pPr>
            <a:r>
              <a:rPr sz="900" b="0" dirty="0">
                <a:solidFill>
                  <a:srgbClr val="FFFFFF"/>
                </a:solidFill>
                <a:latin typeface="BIZ UDP明朝 Medium"/>
                <a:cs typeface="BIZ UDP明朝 Medium"/>
              </a:rPr>
              <a:t>量子も</a:t>
            </a:r>
            <a:r>
              <a:rPr sz="900" b="0" spc="-10" dirty="0">
                <a:solidFill>
                  <a:srgbClr val="FFFFFF"/>
                </a:solidFill>
                <a:latin typeface="BIZ UDP明朝 Medium"/>
                <a:cs typeface="BIZ UDP明朝 Medium"/>
              </a:rPr>
              <a:t>つ</a:t>
            </a:r>
            <a:r>
              <a:rPr sz="900" b="0" spc="-50" dirty="0">
                <a:solidFill>
                  <a:srgbClr val="FFFFFF"/>
                </a:solidFill>
                <a:latin typeface="BIZ UDP明朝 Medium"/>
                <a:cs typeface="BIZ UDP明朝 Medium"/>
              </a:rPr>
              <a:t>れ</a:t>
            </a:r>
            <a:r>
              <a:rPr sz="900" b="0" dirty="0">
                <a:solidFill>
                  <a:srgbClr val="FFFFFF"/>
                </a:solidFill>
                <a:latin typeface="BIZ UDP明朝 Medium"/>
                <a:cs typeface="BIZ UDP明朝 Medium"/>
              </a:rPr>
              <a:t>	微細加工技</a:t>
            </a:r>
            <a:r>
              <a:rPr sz="900" b="0" spc="-50" dirty="0">
                <a:solidFill>
                  <a:srgbClr val="FFFFFF"/>
                </a:solidFill>
                <a:latin typeface="BIZ UDP明朝 Medium"/>
                <a:cs typeface="BIZ UDP明朝 Medium"/>
              </a:rPr>
              <a:t>術</a:t>
            </a:r>
            <a:endParaRPr sz="900">
              <a:latin typeface="BIZ UDP明朝 Medium"/>
              <a:cs typeface="BIZ UDP明朝 Medium"/>
            </a:endParaRPr>
          </a:p>
          <a:p>
            <a:pPr>
              <a:lnSpc>
                <a:spcPct val="100000"/>
              </a:lnSpc>
              <a:spcBef>
                <a:spcPts val="50"/>
              </a:spcBef>
            </a:pPr>
            <a:endParaRPr sz="1050">
              <a:latin typeface="BIZ UDP明朝 Medium"/>
              <a:cs typeface="BIZ UDP明朝 Medium"/>
            </a:endParaRPr>
          </a:p>
          <a:p>
            <a:pPr marL="12700">
              <a:lnSpc>
                <a:spcPct val="100000"/>
              </a:lnSpc>
            </a:pPr>
            <a:r>
              <a:rPr sz="900" b="0" spc="-20" dirty="0">
                <a:solidFill>
                  <a:srgbClr val="FFFFFF"/>
                </a:solidFill>
                <a:latin typeface="BIZ UDP明朝 Medium"/>
                <a:cs typeface="BIZ UDP明朝 Medium"/>
              </a:rPr>
              <a:t>ボース・アインシュタイン凝縮</a:t>
            </a:r>
            <a:endParaRPr sz="900">
              <a:latin typeface="BIZ UDP明朝 Medium"/>
              <a:cs typeface="BIZ UDP明朝 Medium"/>
            </a:endParaRPr>
          </a:p>
        </p:txBody>
      </p:sp>
      <p:sp>
        <p:nvSpPr>
          <p:cNvPr id="91" name="object 91"/>
          <p:cNvSpPr txBox="1"/>
          <p:nvPr/>
        </p:nvSpPr>
        <p:spPr>
          <a:xfrm>
            <a:off x="6900098" y="5895392"/>
            <a:ext cx="3147060" cy="162560"/>
          </a:xfrm>
          <a:prstGeom prst="rect">
            <a:avLst/>
          </a:prstGeom>
        </p:spPr>
        <p:txBody>
          <a:bodyPr vert="horz" wrap="square" lIns="0" tIns="12700" rIns="0" bIns="0" rtlCol="0">
            <a:spAutoFit/>
          </a:bodyPr>
          <a:lstStyle/>
          <a:p>
            <a:pPr marL="12700">
              <a:lnSpc>
                <a:spcPct val="100000"/>
              </a:lnSpc>
              <a:spcBef>
                <a:spcPts val="100"/>
              </a:spcBef>
              <a:tabLst>
                <a:tab pos="932815" algn="l"/>
                <a:tab pos="2239010" algn="l"/>
              </a:tabLst>
            </a:pPr>
            <a:r>
              <a:rPr sz="900" b="0" dirty="0">
                <a:solidFill>
                  <a:srgbClr val="FFFFFF"/>
                </a:solidFill>
                <a:latin typeface="BIZ UDP明朝 Medium"/>
                <a:cs typeface="BIZ UDP明朝 Medium"/>
              </a:rPr>
              <a:t>Siフ</a:t>
            </a:r>
            <a:r>
              <a:rPr sz="900" b="0" spc="-10" dirty="0">
                <a:solidFill>
                  <a:srgbClr val="FFFFFF"/>
                </a:solidFill>
                <a:latin typeface="BIZ UDP明朝 Medium"/>
                <a:cs typeface="BIZ UDP明朝 Medium"/>
              </a:rPr>
              <a:t>ォト</a:t>
            </a:r>
            <a:r>
              <a:rPr sz="900" b="0" dirty="0">
                <a:solidFill>
                  <a:srgbClr val="FFFFFF"/>
                </a:solidFill>
                <a:latin typeface="BIZ UDP明朝 Medium"/>
                <a:cs typeface="BIZ UDP明朝 Medium"/>
              </a:rPr>
              <a:t>ニク</a:t>
            </a:r>
            <a:r>
              <a:rPr sz="900" b="0" spc="-50" dirty="0">
                <a:solidFill>
                  <a:srgbClr val="FFFFFF"/>
                </a:solidFill>
                <a:latin typeface="BIZ UDP明朝 Medium"/>
                <a:cs typeface="BIZ UDP明朝 Medium"/>
              </a:rPr>
              <a:t>ス</a:t>
            </a:r>
            <a:r>
              <a:rPr sz="900" b="0" dirty="0">
                <a:solidFill>
                  <a:srgbClr val="FFFFFF"/>
                </a:solidFill>
                <a:latin typeface="BIZ UDP明朝 Medium"/>
                <a:cs typeface="BIZ UDP明朝 Medium"/>
              </a:rPr>
              <a:t>	ダイヤモン</a:t>
            </a:r>
            <a:r>
              <a:rPr sz="900" b="0" spc="-20" dirty="0">
                <a:solidFill>
                  <a:srgbClr val="FFFFFF"/>
                </a:solidFill>
                <a:latin typeface="BIZ UDP明朝 Medium"/>
                <a:cs typeface="BIZ UDP明朝 Medium"/>
              </a:rPr>
              <a:t>ド</a:t>
            </a:r>
            <a:r>
              <a:rPr sz="900" b="0" dirty="0">
                <a:solidFill>
                  <a:srgbClr val="FFFFFF"/>
                </a:solidFill>
                <a:latin typeface="BIZ UDP明朝 Medium"/>
                <a:cs typeface="BIZ UDP明朝 Medium"/>
              </a:rPr>
              <a:t>NV</a:t>
            </a:r>
            <a:r>
              <a:rPr sz="900" b="0" spc="-20" dirty="0">
                <a:solidFill>
                  <a:srgbClr val="FFFFFF"/>
                </a:solidFill>
                <a:latin typeface="BIZ UDP明朝 Medium"/>
                <a:cs typeface="BIZ UDP明朝 Medium"/>
              </a:rPr>
              <a:t>セ</a:t>
            </a:r>
            <a:r>
              <a:rPr sz="900" b="0" spc="-10" dirty="0">
                <a:solidFill>
                  <a:srgbClr val="FFFFFF"/>
                </a:solidFill>
                <a:latin typeface="BIZ UDP明朝 Medium"/>
                <a:cs typeface="BIZ UDP明朝 Medium"/>
              </a:rPr>
              <a:t>ン</a:t>
            </a:r>
            <a:r>
              <a:rPr sz="900" b="0" spc="-50" dirty="0">
                <a:solidFill>
                  <a:srgbClr val="FFFFFF"/>
                </a:solidFill>
                <a:latin typeface="BIZ UDP明朝 Medium"/>
                <a:cs typeface="BIZ UDP明朝 Medium"/>
              </a:rPr>
              <a:t>タ</a:t>
            </a:r>
            <a:r>
              <a:rPr sz="900" b="0" dirty="0">
                <a:solidFill>
                  <a:srgbClr val="FFFFFF"/>
                </a:solidFill>
                <a:latin typeface="BIZ UDP明朝 Medium"/>
                <a:cs typeface="BIZ UDP明朝 Medium"/>
              </a:rPr>
              <a:t>	スピン流</a:t>
            </a:r>
            <a:r>
              <a:rPr sz="900" b="0" spc="-10" dirty="0">
                <a:solidFill>
                  <a:srgbClr val="FFFFFF"/>
                </a:solidFill>
                <a:latin typeface="BIZ UDP明朝 Medium"/>
                <a:cs typeface="BIZ UDP明朝 Medium"/>
              </a:rPr>
              <a:t>・</a:t>
            </a:r>
            <a:r>
              <a:rPr sz="900" b="0" dirty="0">
                <a:solidFill>
                  <a:srgbClr val="FFFFFF"/>
                </a:solidFill>
                <a:latin typeface="BIZ UDP明朝 Medium"/>
                <a:cs typeface="BIZ UDP明朝 Medium"/>
              </a:rPr>
              <a:t>ス</a:t>
            </a:r>
            <a:r>
              <a:rPr sz="900" b="0" spc="-25" dirty="0">
                <a:solidFill>
                  <a:srgbClr val="FFFFFF"/>
                </a:solidFill>
                <a:latin typeface="BIZ UDP明朝 Medium"/>
                <a:cs typeface="BIZ UDP明朝 Medium"/>
              </a:rPr>
              <a:t>ピ</a:t>
            </a:r>
            <a:r>
              <a:rPr sz="900" b="0" spc="-10" dirty="0">
                <a:solidFill>
                  <a:srgbClr val="FFFFFF"/>
                </a:solidFill>
                <a:latin typeface="BIZ UDP明朝 Medium"/>
                <a:cs typeface="BIZ UDP明朝 Medium"/>
              </a:rPr>
              <a:t>ン</a:t>
            </a:r>
            <a:r>
              <a:rPr sz="900" b="0" spc="-50" dirty="0">
                <a:solidFill>
                  <a:srgbClr val="FFFFFF"/>
                </a:solidFill>
                <a:latin typeface="BIZ UDP明朝 Medium"/>
                <a:cs typeface="BIZ UDP明朝 Medium"/>
              </a:rPr>
              <a:t>波</a:t>
            </a:r>
            <a:endParaRPr sz="900">
              <a:latin typeface="BIZ UDP明朝 Medium"/>
              <a:cs typeface="BIZ UDP明朝 Medium"/>
            </a:endParaRPr>
          </a:p>
        </p:txBody>
      </p:sp>
      <p:sp>
        <p:nvSpPr>
          <p:cNvPr id="92" name="object 92"/>
          <p:cNvSpPr/>
          <p:nvPr/>
        </p:nvSpPr>
        <p:spPr>
          <a:xfrm>
            <a:off x="6417564" y="5391911"/>
            <a:ext cx="4546600" cy="1262380"/>
          </a:xfrm>
          <a:custGeom>
            <a:avLst/>
            <a:gdLst/>
            <a:ahLst/>
            <a:cxnLst/>
            <a:rect l="l" t="t" r="r" b="b"/>
            <a:pathLst>
              <a:path w="4546600" h="1262379">
                <a:moveTo>
                  <a:pt x="0" y="630935"/>
                </a:moveTo>
                <a:lnTo>
                  <a:pt x="4471" y="591035"/>
                </a:lnTo>
                <a:lnTo>
                  <a:pt x="17710" y="551793"/>
                </a:lnTo>
                <a:lnTo>
                  <a:pt x="39448" y="513285"/>
                </a:lnTo>
                <a:lnTo>
                  <a:pt x="69420" y="475585"/>
                </a:lnTo>
                <a:lnTo>
                  <a:pt x="107360" y="438765"/>
                </a:lnTo>
                <a:lnTo>
                  <a:pt x="153001" y="402900"/>
                </a:lnTo>
                <a:lnTo>
                  <a:pt x="206077" y="368065"/>
                </a:lnTo>
                <a:lnTo>
                  <a:pt x="266322" y="334332"/>
                </a:lnTo>
                <a:lnTo>
                  <a:pt x="333470" y="301776"/>
                </a:lnTo>
                <a:lnTo>
                  <a:pt x="369549" y="285963"/>
                </a:lnTo>
                <a:lnTo>
                  <a:pt x="407253" y="270471"/>
                </a:lnTo>
                <a:lnTo>
                  <a:pt x="446550" y="255311"/>
                </a:lnTo>
                <a:lnTo>
                  <a:pt x="487407" y="240490"/>
                </a:lnTo>
                <a:lnTo>
                  <a:pt x="529789" y="226020"/>
                </a:lnTo>
                <a:lnTo>
                  <a:pt x="573664" y="211908"/>
                </a:lnTo>
                <a:lnTo>
                  <a:pt x="618999" y="198165"/>
                </a:lnTo>
                <a:lnTo>
                  <a:pt x="665759" y="184799"/>
                </a:lnTo>
                <a:lnTo>
                  <a:pt x="713912" y="171819"/>
                </a:lnTo>
                <a:lnTo>
                  <a:pt x="763425" y="159236"/>
                </a:lnTo>
                <a:lnTo>
                  <a:pt x="814264" y="147057"/>
                </a:lnTo>
                <a:lnTo>
                  <a:pt x="866396" y="135293"/>
                </a:lnTo>
                <a:lnTo>
                  <a:pt x="919787" y="123952"/>
                </a:lnTo>
                <a:lnTo>
                  <a:pt x="974405" y="113044"/>
                </a:lnTo>
                <a:lnTo>
                  <a:pt x="1030216" y="102578"/>
                </a:lnTo>
                <a:lnTo>
                  <a:pt x="1087187" y="92563"/>
                </a:lnTo>
                <a:lnTo>
                  <a:pt x="1145284" y="83009"/>
                </a:lnTo>
                <a:lnTo>
                  <a:pt x="1204475" y="73925"/>
                </a:lnTo>
                <a:lnTo>
                  <a:pt x="1264725" y="65319"/>
                </a:lnTo>
                <a:lnTo>
                  <a:pt x="1326002" y="57202"/>
                </a:lnTo>
                <a:lnTo>
                  <a:pt x="1388273" y="49582"/>
                </a:lnTo>
                <a:lnTo>
                  <a:pt x="1451504" y="42469"/>
                </a:lnTo>
                <a:lnTo>
                  <a:pt x="1515661" y="35872"/>
                </a:lnTo>
                <a:lnTo>
                  <a:pt x="1580712" y="29801"/>
                </a:lnTo>
                <a:lnTo>
                  <a:pt x="1646624" y="24263"/>
                </a:lnTo>
                <a:lnTo>
                  <a:pt x="1713362" y="19269"/>
                </a:lnTo>
                <a:lnTo>
                  <a:pt x="1780894" y="14828"/>
                </a:lnTo>
                <a:lnTo>
                  <a:pt x="1849186" y="10950"/>
                </a:lnTo>
                <a:lnTo>
                  <a:pt x="1918206" y="7642"/>
                </a:lnTo>
                <a:lnTo>
                  <a:pt x="1987919" y="4915"/>
                </a:lnTo>
                <a:lnTo>
                  <a:pt x="2058293" y="2779"/>
                </a:lnTo>
                <a:lnTo>
                  <a:pt x="2129294" y="1241"/>
                </a:lnTo>
                <a:lnTo>
                  <a:pt x="2200890" y="311"/>
                </a:lnTo>
                <a:lnTo>
                  <a:pt x="2273046" y="0"/>
                </a:lnTo>
                <a:lnTo>
                  <a:pt x="2345201" y="311"/>
                </a:lnTo>
                <a:lnTo>
                  <a:pt x="2416797" y="1241"/>
                </a:lnTo>
                <a:lnTo>
                  <a:pt x="2487798" y="2779"/>
                </a:lnTo>
                <a:lnTo>
                  <a:pt x="2558172" y="4915"/>
                </a:lnTo>
                <a:lnTo>
                  <a:pt x="2627885" y="7642"/>
                </a:lnTo>
                <a:lnTo>
                  <a:pt x="2696905" y="10950"/>
                </a:lnTo>
                <a:lnTo>
                  <a:pt x="2765197" y="14828"/>
                </a:lnTo>
                <a:lnTo>
                  <a:pt x="2832729" y="19269"/>
                </a:lnTo>
                <a:lnTo>
                  <a:pt x="2899467" y="24263"/>
                </a:lnTo>
                <a:lnTo>
                  <a:pt x="2965379" y="29801"/>
                </a:lnTo>
                <a:lnTo>
                  <a:pt x="3030430" y="35872"/>
                </a:lnTo>
                <a:lnTo>
                  <a:pt x="3094587" y="42469"/>
                </a:lnTo>
                <a:lnTo>
                  <a:pt x="3157818" y="49582"/>
                </a:lnTo>
                <a:lnTo>
                  <a:pt x="3220089" y="57202"/>
                </a:lnTo>
                <a:lnTo>
                  <a:pt x="3281366" y="65319"/>
                </a:lnTo>
                <a:lnTo>
                  <a:pt x="3341616" y="73925"/>
                </a:lnTo>
                <a:lnTo>
                  <a:pt x="3400807" y="83009"/>
                </a:lnTo>
                <a:lnTo>
                  <a:pt x="3458904" y="92563"/>
                </a:lnTo>
                <a:lnTo>
                  <a:pt x="3515875" y="102578"/>
                </a:lnTo>
                <a:lnTo>
                  <a:pt x="3571686" y="113044"/>
                </a:lnTo>
                <a:lnTo>
                  <a:pt x="3626304" y="123952"/>
                </a:lnTo>
                <a:lnTo>
                  <a:pt x="3679695" y="135293"/>
                </a:lnTo>
                <a:lnTo>
                  <a:pt x="3731827" y="147057"/>
                </a:lnTo>
                <a:lnTo>
                  <a:pt x="3782666" y="159236"/>
                </a:lnTo>
                <a:lnTo>
                  <a:pt x="3832179" y="171819"/>
                </a:lnTo>
                <a:lnTo>
                  <a:pt x="3880332" y="184799"/>
                </a:lnTo>
                <a:lnTo>
                  <a:pt x="3927092" y="198165"/>
                </a:lnTo>
                <a:lnTo>
                  <a:pt x="3972427" y="211908"/>
                </a:lnTo>
                <a:lnTo>
                  <a:pt x="4016302" y="226020"/>
                </a:lnTo>
                <a:lnTo>
                  <a:pt x="4058684" y="240490"/>
                </a:lnTo>
                <a:lnTo>
                  <a:pt x="4099541" y="255311"/>
                </a:lnTo>
                <a:lnTo>
                  <a:pt x="4138838" y="270471"/>
                </a:lnTo>
                <a:lnTo>
                  <a:pt x="4176542" y="285963"/>
                </a:lnTo>
                <a:lnTo>
                  <a:pt x="4212621" y="301776"/>
                </a:lnTo>
                <a:lnTo>
                  <a:pt x="4279769" y="334332"/>
                </a:lnTo>
                <a:lnTo>
                  <a:pt x="4340014" y="368065"/>
                </a:lnTo>
                <a:lnTo>
                  <a:pt x="4393090" y="402900"/>
                </a:lnTo>
                <a:lnTo>
                  <a:pt x="4438731" y="438765"/>
                </a:lnTo>
                <a:lnTo>
                  <a:pt x="4476671" y="475585"/>
                </a:lnTo>
                <a:lnTo>
                  <a:pt x="4506643" y="513285"/>
                </a:lnTo>
                <a:lnTo>
                  <a:pt x="4528381" y="551793"/>
                </a:lnTo>
                <a:lnTo>
                  <a:pt x="4541620" y="591035"/>
                </a:lnTo>
                <a:lnTo>
                  <a:pt x="4546092" y="630935"/>
                </a:lnTo>
                <a:lnTo>
                  <a:pt x="4544968" y="650964"/>
                </a:lnTo>
                <a:lnTo>
                  <a:pt x="4536080" y="690546"/>
                </a:lnTo>
                <a:lnTo>
                  <a:pt x="4518558" y="729431"/>
                </a:lnTo>
                <a:lnTo>
                  <a:pt x="4492669" y="767545"/>
                </a:lnTo>
                <a:lnTo>
                  <a:pt x="4458680" y="804815"/>
                </a:lnTo>
                <a:lnTo>
                  <a:pt x="4416856" y="841167"/>
                </a:lnTo>
                <a:lnTo>
                  <a:pt x="4367464" y="876527"/>
                </a:lnTo>
                <a:lnTo>
                  <a:pt x="4310771" y="910821"/>
                </a:lnTo>
                <a:lnTo>
                  <a:pt x="4247041" y="943974"/>
                </a:lnTo>
                <a:lnTo>
                  <a:pt x="4176542" y="975914"/>
                </a:lnTo>
                <a:lnTo>
                  <a:pt x="4138838" y="991406"/>
                </a:lnTo>
                <a:lnTo>
                  <a:pt x="4099541" y="1006566"/>
                </a:lnTo>
                <a:lnTo>
                  <a:pt x="4058684" y="1021386"/>
                </a:lnTo>
                <a:lnTo>
                  <a:pt x="4016302" y="1035856"/>
                </a:lnTo>
                <a:lnTo>
                  <a:pt x="3972427" y="1049968"/>
                </a:lnTo>
                <a:lnTo>
                  <a:pt x="3927092" y="1063711"/>
                </a:lnTo>
                <a:lnTo>
                  <a:pt x="3880332" y="1077077"/>
                </a:lnTo>
                <a:lnTo>
                  <a:pt x="3832179" y="1090056"/>
                </a:lnTo>
                <a:lnTo>
                  <a:pt x="3782666" y="1102640"/>
                </a:lnTo>
                <a:lnTo>
                  <a:pt x="3731827" y="1114818"/>
                </a:lnTo>
                <a:lnTo>
                  <a:pt x="3679695" y="1126582"/>
                </a:lnTo>
                <a:lnTo>
                  <a:pt x="3626304" y="1137923"/>
                </a:lnTo>
                <a:lnTo>
                  <a:pt x="3571686" y="1148831"/>
                </a:lnTo>
                <a:lnTo>
                  <a:pt x="3515875" y="1159296"/>
                </a:lnTo>
                <a:lnTo>
                  <a:pt x="3458904" y="1169311"/>
                </a:lnTo>
                <a:lnTo>
                  <a:pt x="3400807" y="1178865"/>
                </a:lnTo>
                <a:lnTo>
                  <a:pt x="3341616" y="1187949"/>
                </a:lnTo>
                <a:lnTo>
                  <a:pt x="3281366" y="1196554"/>
                </a:lnTo>
                <a:lnTo>
                  <a:pt x="3220089" y="1204671"/>
                </a:lnTo>
                <a:lnTo>
                  <a:pt x="3157818" y="1212290"/>
                </a:lnTo>
                <a:lnTo>
                  <a:pt x="3094587" y="1219403"/>
                </a:lnTo>
                <a:lnTo>
                  <a:pt x="3030430" y="1226000"/>
                </a:lnTo>
                <a:lnTo>
                  <a:pt x="2965379" y="1232072"/>
                </a:lnTo>
                <a:lnTo>
                  <a:pt x="2899467" y="1237609"/>
                </a:lnTo>
                <a:lnTo>
                  <a:pt x="2832729" y="1242603"/>
                </a:lnTo>
                <a:lnTo>
                  <a:pt x="2765197" y="1247043"/>
                </a:lnTo>
                <a:lnTo>
                  <a:pt x="2696905" y="1250922"/>
                </a:lnTo>
                <a:lnTo>
                  <a:pt x="2627885" y="1254229"/>
                </a:lnTo>
                <a:lnTo>
                  <a:pt x="2558172" y="1256956"/>
                </a:lnTo>
                <a:lnTo>
                  <a:pt x="2487798" y="1259093"/>
                </a:lnTo>
                <a:lnTo>
                  <a:pt x="2416797" y="1260630"/>
                </a:lnTo>
                <a:lnTo>
                  <a:pt x="2345201" y="1261560"/>
                </a:lnTo>
                <a:lnTo>
                  <a:pt x="2273046" y="1261871"/>
                </a:lnTo>
                <a:lnTo>
                  <a:pt x="2200890" y="1261560"/>
                </a:lnTo>
                <a:lnTo>
                  <a:pt x="2129294" y="1260630"/>
                </a:lnTo>
                <a:lnTo>
                  <a:pt x="2058293" y="1259093"/>
                </a:lnTo>
                <a:lnTo>
                  <a:pt x="1987919" y="1256956"/>
                </a:lnTo>
                <a:lnTo>
                  <a:pt x="1918206" y="1254229"/>
                </a:lnTo>
                <a:lnTo>
                  <a:pt x="1849186" y="1250922"/>
                </a:lnTo>
                <a:lnTo>
                  <a:pt x="1780894" y="1247043"/>
                </a:lnTo>
                <a:lnTo>
                  <a:pt x="1713362" y="1242603"/>
                </a:lnTo>
                <a:lnTo>
                  <a:pt x="1646624" y="1237609"/>
                </a:lnTo>
                <a:lnTo>
                  <a:pt x="1580712" y="1232072"/>
                </a:lnTo>
                <a:lnTo>
                  <a:pt x="1515661" y="1226000"/>
                </a:lnTo>
                <a:lnTo>
                  <a:pt x="1451504" y="1219403"/>
                </a:lnTo>
                <a:lnTo>
                  <a:pt x="1388273" y="1212290"/>
                </a:lnTo>
                <a:lnTo>
                  <a:pt x="1326002" y="1204671"/>
                </a:lnTo>
                <a:lnTo>
                  <a:pt x="1264725" y="1196554"/>
                </a:lnTo>
                <a:lnTo>
                  <a:pt x="1204475" y="1187949"/>
                </a:lnTo>
                <a:lnTo>
                  <a:pt x="1145284" y="1178865"/>
                </a:lnTo>
                <a:lnTo>
                  <a:pt x="1087187" y="1169311"/>
                </a:lnTo>
                <a:lnTo>
                  <a:pt x="1030216" y="1159296"/>
                </a:lnTo>
                <a:lnTo>
                  <a:pt x="974405" y="1148831"/>
                </a:lnTo>
                <a:lnTo>
                  <a:pt x="919787" y="1137923"/>
                </a:lnTo>
                <a:lnTo>
                  <a:pt x="866396" y="1126582"/>
                </a:lnTo>
                <a:lnTo>
                  <a:pt x="814264" y="1114818"/>
                </a:lnTo>
                <a:lnTo>
                  <a:pt x="763425" y="1102640"/>
                </a:lnTo>
                <a:lnTo>
                  <a:pt x="713912" y="1090056"/>
                </a:lnTo>
                <a:lnTo>
                  <a:pt x="665759" y="1077077"/>
                </a:lnTo>
                <a:lnTo>
                  <a:pt x="618999" y="1063711"/>
                </a:lnTo>
                <a:lnTo>
                  <a:pt x="573664" y="1049968"/>
                </a:lnTo>
                <a:lnTo>
                  <a:pt x="529789" y="1035856"/>
                </a:lnTo>
                <a:lnTo>
                  <a:pt x="487407" y="1021386"/>
                </a:lnTo>
                <a:lnTo>
                  <a:pt x="446550" y="1006566"/>
                </a:lnTo>
                <a:lnTo>
                  <a:pt x="407253" y="991406"/>
                </a:lnTo>
                <a:lnTo>
                  <a:pt x="369549" y="975914"/>
                </a:lnTo>
                <a:lnTo>
                  <a:pt x="333470" y="960100"/>
                </a:lnTo>
                <a:lnTo>
                  <a:pt x="266322" y="927544"/>
                </a:lnTo>
                <a:lnTo>
                  <a:pt x="206077" y="893812"/>
                </a:lnTo>
                <a:lnTo>
                  <a:pt x="153001" y="858976"/>
                </a:lnTo>
                <a:lnTo>
                  <a:pt x="107360" y="823111"/>
                </a:lnTo>
                <a:lnTo>
                  <a:pt x="69420" y="786290"/>
                </a:lnTo>
                <a:lnTo>
                  <a:pt x="39448" y="748589"/>
                </a:lnTo>
                <a:lnTo>
                  <a:pt x="17710" y="710080"/>
                </a:lnTo>
                <a:lnTo>
                  <a:pt x="4471" y="670838"/>
                </a:lnTo>
                <a:lnTo>
                  <a:pt x="0" y="630935"/>
                </a:lnTo>
                <a:close/>
              </a:path>
            </a:pathLst>
          </a:custGeom>
          <a:ln w="76200">
            <a:solidFill>
              <a:srgbClr val="C00000"/>
            </a:solidFill>
            <a:prstDash val="lgDash"/>
          </a:ln>
        </p:spPr>
        <p:txBody>
          <a:bodyPr wrap="square" lIns="0" tIns="0" rIns="0" bIns="0" rtlCol="0"/>
          <a:lstStyle/>
          <a:p>
            <a:endParaRPr/>
          </a:p>
        </p:txBody>
      </p:sp>
      <p:sp>
        <p:nvSpPr>
          <p:cNvPr id="93" name="object 93"/>
          <p:cNvSpPr txBox="1">
            <a:spLocks noGrp="1"/>
          </p:cNvSpPr>
          <p:nvPr>
            <p:ph type="title"/>
          </p:nvPr>
        </p:nvSpPr>
        <p:spPr>
          <a:xfrm>
            <a:off x="4694807" y="251523"/>
            <a:ext cx="2820670" cy="452120"/>
          </a:xfrm>
          <a:prstGeom prst="rect">
            <a:avLst/>
          </a:prstGeom>
        </p:spPr>
        <p:txBody>
          <a:bodyPr vert="horz" wrap="square" lIns="0" tIns="12065" rIns="0" bIns="0" rtlCol="0">
            <a:spAutoFit/>
          </a:bodyPr>
          <a:lstStyle/>
          <a:p>
            <a:pPr marL="12700">
              <a:lnSpc>
                <a:spcPct val="100000"/>
              </a:lnSpc>
              <a:spcBef>
                <a:spcPts val="95"/>
              </a:spcBef>
            </a:pPr>
            <a:r>
              <a:rPr sz="2800" spc="-35" dirty="0"/>
              <a:t>新物性を示す物</a:t>
            </a:r>
            <a:r>
              <a:rPr sz="2800" spc="-50" dirty="0"/>
              <a:t>質</a:t>
            </a:r>
            <a:endParaRPr sz="2800"/>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286317"/>
            <a:ext cx="12098020" cy="4034154"/>
            <a:chOff x="0" y="2286317"/>
            <a:chExt cx="12098020" cy="4034154"/>
          </a:xfrm>
        </p:grpSpPr>
        <p:pic>
          <p:nvPicPr>
            <p:cNvPr id="3" name="object 3"/>
            <p:cNvPicPr/>
            <p:nvPr/>
          </p:nvPicPr>
          <p:blipFill>
            <a:blip r:embed="rId2" cstate="print"/>
            <a:stretch>
              <a:fillRect/>
            </a:stretch>
          </p:blipFill>
          <p:spPr>
            <a:xfrm>
              <a:off x="0" y="2286317"/>
              <a:ext cx="6090512" cy="4033709"/>
            </a:xfrm>
            <a:prstGeom prst="rect">
              <a:avLst/>
            </a:prstGeom>
          </p:spPr>
        </p:pic>
        <p:pic>
          <p:nvPicPr>
            <p:cNvPr id="4" name="object 4"/>
            <p:cNvPicPr/>
            <p:nvPr/>
          </p:nvPicPr>
          <p:blipFill>
            <a:blip r:embed="rId3" cstate="print"/>
            <a:stretch>
              <a:fillRect/>
            </a:stretch>
          </p:blipFill>
          <p:spPr>
            <a:xfrm>
              <a:off x="6056376" y="2321052"/>
              <a:ext cx="6041135" cy="3927347"/>
            </a:xfrm>
            <a:prstGeom prst="rect">
              <a:avLst/>
            </a:prstGeom>
          </p:spPr>
        </p:pic>
      </p:grpSp>
      <p:sp>
        <p:nvSpPr>
          <p:cNvPr id="5" name="object 5"/>
          <p:cNvSpPr txBox="1"/>
          <p:nvPr/>
        </p:nvSpPr>
        <p:spPr>
          <a:xfrm>
            <a:off x="11815297" y="6506464"/>
            <a:ext cx="29718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UD デジタル 教科書体 NK-R"/>
                <a:cs typeface="UD デジタル 教科書体 NK-R"/>
              </a:rPr>
              <a:t>14</a:t>
            </a:r>
            <a:endParaRPr sz="1600">
              <a:latin typeface="UD デジタル 教科書体 NK-R"/>
              <a:cs typeface="UD デジタル 教科書体 NK-R"/>
            </a:endParaRPr>
          </a:p>
        </p:txBody>
      </p:sp>
      <p:pic>
        <p:nvPicPr>
          <p:cNvPr id="6" name="object 6"/>
          <p:cNvPicPr/>
          <p:nvPr/>
        </p:nvPicPr>
        <p:blipFill>
          <a:blip r:embed="rId4" cstate="print"/>
          <a:stretch>
            <a:fillRect/>
          </a:stretch>
        </p:blipFill>
        <p:spPr>
          <a:xfrm>
            <a:off x="11423904" y="86868"/>
            <a:ext cx="673607" cy="1028699"/>
          </a:xfrm>
          <a:prstGeom prst="rect">
            <a:avLst/>
          </a:prstGeom>
        </p:spPr>
      </p:pic>
      <p:sp>
        <p:nvSpPr>
          <p:cNvPr id="7" name="object 7"/>
          <p:cNvSpPr txBox="1"/>
          <p:nvPr/>
        </p:nvSpPr>
        <p:spPr>
          <a:xfrm>
            <a:off x="4602256" y="1633542"/>
            <a:ext cx="2987040" cy="513715"/>
          </a:xfrm>
          <a:prstGeom prst="rect">
            <a:avLst/>
          </a:prstGeom>
        </p:spPr>
        <p:txBody>
          <a:bodyPr vert="horz" wrap="square" lIns="0" tIns="13335" rIns="0" bIns="0" rtlCol="0">
            <a:spAutoFit/>
          </a:bodyPr>
          <a:lstStyle/>
          <a:p>
            <a:pPr marL="12700">
              <a:lnSpc>
                <a:spcPct val="100000"/>
              </a:lnSpc>
              <a:spcBef>
                <a:spcPts val="105"/>
              </a:spcBef>
            </a:pPr>
            <a:r>
              <a:rPr sz="3200" b="0" spc="-10" dirty="0">
                <a:solidFill>
                  <a:srgbClr val="C00000"/>
                </a:solidFill>
                <a:latin typeface="BIZ UDP明朝 Medium"/>
                <a:cs typeface="BIZ UDP明朝 Medium"/>
              </a:rPr>
              <a:t>トポロジカル</a:t>
            </a:r>
            <a:r>
              <a:rPr sz="3200" b="0" spc="-25" dirty="0">
                <a:solidFill>
                  <a:srgbClr val="7F6000"/>
                </a:solidFill>
                <a:latin typeface="BIZ UDP明朝 Medium"/>
                <a:cs typeface="BIZ UDP明朝 Medium"/>
              </a:rPr>
              <a:t>物質</a:t>
            </a:r>
            <a:endParaRPr sz="3200">
              <a:latin typeface="BIZ UDP明朝 Medium"/>
              <a:cs typeface="BIZ UDP明朝 Medium"/>
            </a:endParaRPr>
          </a:p>
        </p:txBody>
      </p:sp>
      <p:sp>
        <p:nvSpPr>
          <p:cNvPr id="8" name="object 8"/>
          <p:cNvSpPr txBox="1">
            <a:spLocks noGrp="1"/>
          </p:cNvSpPr>
          <p:nvPr>
            <p:ph type="title"/>
          </p:nvPr>
        </p:nvSpPr>
        <p:spPr>
          <a:xfrm>
            <a:off x="368300" y="376150"/>
            <a:ext cx="10690860" cy="513080"/>
          </a:xfrm>
          <a:prstGeom prst="rect">
            <a:avLst/>
          </a:prstGeom>
        </p:spPr>
        <p:txBody>
          <a:bodyPr vert="horz" wrap="square" lIns="0" tIns="12065" rIns="0" bIns="0" rtlCol="0">
            <a:spAutoFit/>
          </a:bodyPr>
          <a:lstStyle/>
          <a:p>
            <a:pPr marL="1614170" marR="5080" indent="-1602105">
              <a:lnSpc>
                <a:spcPct val="100000"/>
              </a:lnSpc>
              <a:spcBef>
                <a:spcPts val="95"/>
              </a:spcBef>
            </a:pPr>
            <a:r>
              <a:rPr sz="1600" spc="-10" dirty="0">
                <a:latin typeface="BIZ UD明朝 Medium"/>
                <a:cs typeface="BIZ UD明朝 Medium"/>
              </a:rPr>
              <a:t>プ</a:t>
            </a:r>
            <a:r>
              <a:rPr sz="1600" spc="-25" dirty="0">
                <a:latin typeface="BIZ UD明朝 Medium"/>
                <a:cs typeface="BIZ UD明朝 Medium"/>
              </a:rPr>
              <a:t>リン</a:t>
            </a:r>
            <a:r>
              <a:rPr sz="1600" spc="-10" dirty="0">
                <a:latin typeface="BIZ UD明朝 Medium"/>
                <a:cs typeface="BIZ UD明朝 Medium"/>
              </a:rPr>
              <a:t>ス</a:t>
            </a:r>
            <a:r>
              <a:rPr sz="1600" spc="-25" dirty="0">
                <a:latin typeface="BIZ UD明朝 Medium"/>
                <a:cs typeface="BIZ UD明朝 Medium"/>
              </a:rPr>
              <a:t>トン大</a:t>
            </a:r>
            <a:r>
              <a:rPr sz="1600" spc="-10" dirty="0">
                <a:latin typeface="BIZ UD明朝 Medium"/>
                <a:cs typeface="BIZ UD明朝 Medium"/>
              </a:rPr>
              <a:t>学</a:t>
            </a:r>
            <a:r>
              <a:rPr sz="1600" spc="-25" dirty="0">
                <a:latin typeface="BIZ UD明朝 Medium"/>
                <a:cs typeface="BIZ UD明朝 Medium"/>
              </a:rPr>
              <a:t>の理</a:t>
            </a:r>
            <a:r>
              <a:rPr sz="1600" spc="-10" dirty="0">
                <a:latin typeface="BIZ UD明朝 Medium"/>
                <a:cs typeface="BIZ UD明朝 Medium"/>
              </a:rPr>
              <a:t>論</a:t>
            </a:r>
            <a:r>
              <a:rPr sz="1600" spc="-25" dirty="0">
                <a:latin typeface="BIZ UD明朝 Medium"/>
                <a:cs typeface="BIZ UD明朝 Medium"/>
              </a:rPr>
              <a:t>物理学者</a:t>
            </a:r>
            <a:r>
              <a:rPr sz="1600" dirty="0">
                <a:latin typeface="BIZ UD明朝 Medium"/>
                <a:cs typeface="BIZ UD明朝 Medium"/>
              </a:rPr>
              <a:t>Andrei </a:t>
            </a:r>
            <a:r>
              <a:rPr sz="1600" spc="-10" dirty="0">
                <a:latin typeface="BIZ UD明朝 Medium"/>
                <a:cs typeface="BIZ UD明朝 Medium"/>
              </a:rPr>
              <a:t>Bernevig</a:t>
            </a:r>
            <a:r>
              <a:rPr sz="1600" spc="-25" dirty="0">
                <a:latin typeface="BIZ UD明朝 Medium"/>
                <a:cs typeface="BIZ UD明朝 Medium"/>
              </a:rPr>
              <a:t>が率</a:t>
            </a:r>
            <a:r>
              <a:rPr sz="1600" spc="-10" dirty="0">
                <a:latin typeface="BIZ UD明朝 Medium"/>
                <a:cs typeface="BIZ UD明朝 Medium"/>
              </a:rPr>
              <a:t>い</a:t>
            </a:r>
            <a:r>
              <a:rPr sz="1600" spc="-25" dirty="0">
                <a:latin typeface="BIZ UD明朝 Medium"/>
                <a:cs typeface="BIZ UD明朝 Medium"/>
              </a:rPr>
              <a:t>る研究</a:t>
            </a:r>
            <a:r>
              <a:rPr sz="1600" spc="-10" dirty="0">
                <a:latin typeface="BIZ UD明朝 Medium"/>
                <a:cs typeface="BIZ UD明朝 Medium"/>
              </a:rPr>
              <a:t>チ</a:t>
            </a:r>
            <a:r>
              <a:rPr sz="1600" spc="-25" dirty="0">
                <a:latin typeface="BIZ UD明朝 Medium"/>
                <a:cs typeface="BIZ UD明朝 Medium"/>
              </a:rPr>
              <a:t>ーム</a:t>
            </a:r>
            <a:r>
              <a:rPr sz="1600" spc="-20" dirty="0">
                <a:latin typeface="BIZ UD明朝 Medium"/>
                <a:cs typeface="BIZ UD明朝 Medium"/>
              </a:rPr>
              <a:t>は、2017</a:t>
            </a:r>
            <a:r>
              <a:rPr sz="1600" spc="-10" dirty="0">
                <a:latin typeface="BIZ UD明朝 Medium"/>
                <a:cs typeface="BIZ UD明朝 Medium"/>
              </a:rPr>
              <a:t>年</a:t>
            </a:r>
            <a:r>
              <a:rPr sz="1600" spc="-25" dirty="0">
                <a:latin typeface="BIZ UD明朝 Medium"/>
                <a:cs typeface="BIZ UD明朝 Medium"/>
              </a:rPr>
              <a:t>トポ</a:t>
            </a:r>
            <a:r>
              <a:rPr sz="1600" spc="-10" dirty="0">
                <a:latin typeface="BIZ UD明朝 Medium"/>
                <a:cs typeface="BIZ UD明朝 Medium"/>
              </a:rPr>
              <a:t>ロ</a:t>
            </a:r>
            <a:r>
              <a:rPr sz="1600" spc="-25" dirty="0">
                <a:latin typeface="BIZ UD明朝 Medium"/>
                <a:cs typeface="BIZ UD明朝 Medium"/>
              </a:rPr>
              <a:t>ジカル</a:t>
            </a:r>
            <a:r>
              <a:rPr sz="1600" spc="-10" dirty="0">
                <a:latin typeface="BIZ UD明朝 Medium"/>
                <a:cs typeface="BIZ UD明朝 Medium"/>
              </a:rPr>
              <a:t>物</a:t>
            </a:r>
            <a:r>
              <a:rPr sz="1600" spc="-25" dirty="0">
                <a:latin typeface="BIZ UD明朝 Medium"/>
                <a:cs typeface="BIZ UD明朝 Medium"/>
              </a:rPr>
              <a:t>質の</a:t>
            </a:r>
            <a:r>
              <a:rPr sz="1600" spc="-10" dirty="0">
                <a:latin typeface="BIZ UD明朝 Medium"/>
                <a:cs typeface="BIZ UD明朝 Medium"/>
              </a:rPr>
              <a:t>地</a:t>
            </a:r>
            <a:r>
              <a:rPr sz="1600" spc="-25" dirty="0">
                <a:latin typeface="BIZ UD明朝 Medium"/>
                <a:cs typeface="BIZ UD明朝 Medium"/>
              </a:rPr>
              <a:t>図を作</a:t>
            </a:r>
            <a:r>
              <a:rPr sz="1600" spc="-10" dirty="0">
                <a:latin typeface="BIZ UD明朝 Medium"/>
                <a:cs typeface="BIZ UD明朝 Medium"/>
              </a:rPr>
              <a:t>っ</a:t>
            </a:r>
            <a:r>
              <a:rPr sz="1600" spc="-25" dirty="0">
                <a:latin typeface="BIZ UD明朝 Medium"/>
                <a:cs typeface="BIZ UD明朝 Medium"/>
              </a:rPr>
              <a:t>た</a:t>
            </a:r>
            <a:r>
              <a:rPr sz="1600" spc="-50" dirty="0">
                <a:latin typeface="BIZ UD明朝 Medium"/>
                <a:cs typeface="BIZ UD明朝 Medium"/>
              </a:rPr>
              <a:t>。</a:t>
            </a:r>
            <a:r>
              <a:rPr sz="1600" spc="-10" dirty="0">
                <a:latin typeface="BIZ UD明朝 Medium"/>
                <a:cs typeface="BIZ UD明朝 Medium"/>
              </a:rPr>
              <a:t>全</a:t>
            </a:r>
            <a:r>
              <a:rPr sz="1600" spc="-25" dirty="0">
                <a:latin typeface="BIZ UD明朝 Medium"/>
                <a:cs typeface="BIZ UD明朝 Medium"/>
              </a:rPr>
              <a:t>ての</a:t>
            </a:r>
            <a:r>
              <a:rPr sz="1600" spc="-10" dirty="0">
                <a:latin typeface="BIZ UD明朝 Medium"/>
                <a:cs typeface="BIZ UD明朝 Medium"/>
              </a:rPr>
              <a:t>物</a:t>
            </a:r>
            <a:r>
              <a:rPr sz="1600" spc="-25" dirty="0">
                <a:latin typeface="BIZ UD明朝 Medium"/>
                <a:cs typeface="BIZ UD明朝 Medium"/>
              </a:rPr>
              <a:t>質の</a:t>
            </a:r>
            <a:r>
              <a:rPr sz="1600" spc="-10" dirty="0">
                <a:latin typeface="BIZ UD明朝 Medium"/>
                <a:cs typeface="BIZ UD明朝 Medium"/>
              </a:rPr>
              <a:t>10～30%</a:t>
            </a:r>
            <a:r>
              <a:rPr sz="1600" spc="-25" dirty="0">
                <a:latin typeface="BIZ UD明朝 Medium"/>
                <a:cs typeface="BIZ UD明朝 Medium"/>
              </a:rPr>
              <a:t>、</a:t>
            </a:r>
            <a:r>
              <a:rPr sz="1600" spc="-20" dirty="0">
                <a:solidFill>
                  <a:srgbClr val="C00000"/>
                </a:solidFill>
                <a:latin typeface="BIZ UD明朝 Medium"/>
                <a:cs typeface="BIZ UD明朝 Medium"/>
              </a:rPr>
              <a:t>数万</a:t>
            </a:r>
            <a:r>
              <a:rPr sz="1600" spc="-25" dirty="0">
                <a:solidFill>
                  <a:srgbClr val="C00000"/>
                </a:solidFill>
                <a:latin typeface="BIZ UD明朝 Medium"/>
                <a:cs typeface="BIZ UD明朝 Medium"/>
              </a:rPr>
              <a:t>種類</a:t>
            </a:r>
            <a:r>
              <a:rPr sz="1600" spc="-10" dirty="0">
                <a:solidFill>
                  <a:srgbClr val="C00000"/>
                </a:solidFill>
                <a:latin typeface="BIZ UD明朝 Medium"/>
                <a:cs typeface="BIZ UD明朝 Medium"/>
              </a:rPr>
              <a:t>の</a:t>
            </a:r>
            <a:r>
              <a:rPr sz="1600" spc="-25" dirty="0">
                <a:solidFill>
                  <a:srgbClr val="C00000"/>
                </a:solidFill>
                <a:latin typeface="BIZ UD明朝 Medium"/>
                <a:cs typeface="BIZ UD明朝 Medium"/>
              </a:rPr>
              <a:t>化合</a:t>
            </a:r>
            <a:r>
              <a:rPr sz="1600" spc="-10" dirty="0">
                <a:solidFill>
                  <a:srgbClr val="C00000"/>
                </a:solidFill>
                <a:latin typeface="BIZ UD明朝 Medium"/>
                <a:cs typeface="BIZ UD明朝 Medium"/>
              </a:rPr>
              <a:t>物</a:t>
            </a:r>
            <a:r>
              <a:rPr sz="1600" spc="-25" dirty="0">
                <a:solidFill>
                  <a:srgbClr val="C00000"/>
                </a:solidFill>
                <a:latin typeface="BIZ UD明朝 Medium"/>
                <a:cs typeface="BIZ UD明朝 Medium"/>
              </a:rPr>
              <a:t>がトポ</a:t>
            </a:r>
            <a:r>
              <a:rPr sz="1600" spc="-10" dirty="0">
                <a:solidFill>
                  <a:srgbClr val="C00000"/>
                </a:solidFill>
                <a:latin typeface="BIZ UD明朝 Medium"/>
                <a:cs typeface="BIZ UD明朝 Medium"/>
              </a:rPr>
              <a:t>ロ</a:t>
            </a:r>
            <a:r>
              <a:rPr sz="1600" spc="-25" dirty="0">
                <a:solidFill>
                  <a:srgbClr val="C00000"/>
                </a:solidFill>
                <a:latin typeface="BIZ UD明朝 Medium"/>
                <a:cs typeface="BIZ UD明朝 Medium"/>
              </a:rPr>
              <a:t>ジー</a:t>
            </a:r>
            <a:r>
              <a:rPr sz="1600" spc="-10" dirty="0">
                <a:solidFill>
                  <a:srgbClr val="C00000"/>
                </a:solidFill>
                <a:latin typeface="BIZ UD明朝 Medium"/>
                <a:cs typeface="BIZ UD明朝 Medium"/>
              </a:rPr>
              <a:t>効</a:t>
            </a:r>
            <a:r>
              <a:rPr sz="1600" spc="-25" dirty="0">
                <a:solidFill>
                  <a:srgbClr val="C00000"/>
                </a:solidFill>
                <a:latin typeface="BIZ UD明朝 Medium"/>
                <a:cs typeface="BIZ UD明朝 Medium"/>
              </a:rPr>
              <a:t>果を示</a:t>
            </a:r>
            <a:r>
              <a:rPr sz="1600" spc="-10" dirty="0">
                <a:solidFill>
                  <a:srgbClr val="C00000"/>
                </a:solidFill>
                <a:latin typeface="BIZ UD明朝 Medium"/>
                <a:cs typeface="BIZ UD明朝 Medium"/>
              </a:rPr>
              <a:t>す</a:t>
            </a:r>
            <a:r>
              <a:rPr sz="1600" spc="-25" dirty="0">
                <a:solidFill>
                  <a:srgbClr val="C00000"/>
                </a:solidFill>
                <a:latin typeface="BIZ UD明朝 Medium"/>
                <a:cs typeface="BIZ UD明朝 Medium"/>
              </a:rPr>
              <a:t>可能</a:t>
            </a:r>
            <a:r>
              <a:rPr sz="1600" spc="-10" dirty="0">
                <a:solidFill>
                  <a:srgbClr val="C00000"/>
                </a:solidFill>
                <a:latin typeface="BIZ UD明朝 Medium"/>
                <a:cs typeface="BIZ UD明朝 Medium"/>
              </a:rPr>
              <a:t>性</a:t>
            </a:r>
            <a:r>
              <a:rPr sz="1600" spc="-25" dirty="0">
                <a:solidFill>
                  <a:srgbClr val="C00000"/>
                </a:solidFill>
                <a:latin typeface="BIZ UD明朝 Medium"/>
                <a:cs typeface="BIZ UD明朝 Medium"/>
              </a:rPr>
              <a:t>がある</a:t>
            </a:r>
            <a:r>
              <a:rPr sz="1600" spc="-50" dirty="0">
                <a:latin typeface="BIZ UD明朝 Medium"/>
                <a:cs typeface="BIZ UD明朝 Medium"/>
              </a:rPr>
              <a:t>。</a:t>
            </a:r>
            <a:endParaRPr sz="1600">
              <a:latin typeface="BIZ UD明朝 Medium"/>
              <a:cs typeface="BIZ UD明朝 Medium"/>
            </a:endParaRPr>
          </a:p>
        </p:txBody>
      </p:sp>
      <p:sp>
        <p:nvSpPr>
          <p:cNvPr id="9" name="object 9"/>
          <p:cNvSpPr txBox="1"/>
          <p:nvPr/>
        </p:nvSpPr>
        <p:spPr>
          <a:xfrm>
            <a:off x="496316" y="863828"/>
            <a:ext cx="10386060" cy="513080"/>
          </a:xfrm>
          <a:prstGeom prst="rect">
            <a:avLst/>
          </a:prstGeom>
        </p:spPr>
        <p:txBody>
          <a:bodyPr vert="horz" wrap="square" lIns="0" tIns="12065" rIns="0" bIns="0" rtlCol="0">
            <a:spAutoFit/>
          </a:bodyPr>
          <a:lstStyle/>
          <a:p>
            <a:pPr algn="ctr">
              <a:lnSpc>
                <a:spcPct val="100000"/>
              </a:lnSpc>
              <a:spcBef>
                <a:spcPts val="95"/>
              </a:spcBef>
            </a:pPr>
            <a:r>
              <a:rPr sz="1600" b="0" spc="-10" dirty="0">
                <a:latin typeface="BIZ UD明朝 Medium"/>
                <a:cs typeface="BIZ UD明朝 Medium"/>
              </a:rPr>
              <a:t>こ</a:t>
            </a:r>
            <a:r>
              <a:rPr sz="1600" b="0" spc="-25" dirty="0">
                <a:latin typeface="BIZ UD明朝 Medium"/>
                <a:cs typeface="BIZ UD明朝 Medium"/>
              </a:rPr>
              <a:t>れま</a:t>
            </a:r>
            <a:r>
              <a:rPr sz="1600" b="0" spc="-10" dirty="0">
                <a:latin typeface="BIZ UD明朝 Medium"/>
                <a:cs typeface="BIZ UD明朝 Medium"/>
              </a:rPr>
              <a:t>で</a:t>
            </a:r>
            <a:r>
              <a:rPr sz="1600" b="0" spc="-25" dirty="0">
                <a:latin typeface="BIZ UD明朝 Medium"/>
                <a:cs typeface="BIZ UD明朝 Medium"/>
              </a:rPr>
              <a:t>に発見</a:t>
            </a:r>
            <a:r>
              <a:rPr sz="1600" b="0" spc="-10" dirty="0">
                <a:latin typeface="BIZ UD明朝 Medium"/>
                <a:cs typeface="BIZ UD明朝 Medium"/>
              </a:rPr>
              <a:t>さ</a:t>
            </a:r>
            <a:r>
              <a:rPr sz="1600" b="0" spc="-25" dirty="0">
                <a:latin typeface="BIZ UD明朝 Medium"/>
                <a:cs typeface="BIZ UD明朝 Medium"/>
              </a:rPr>
              <a:t>れて</a:t>
            </a:r>
            <a:r>
              <a:rPr sz="1600" b="0" spc="-10" dirty="0">
                <a:latin typeface="BIZ UD明朝 Medium"/>
                <a:cs typeface="BIZ UD明朝 Medium"/>
              </a:rPr>
              <a:t>い</a:t>
            </a:r>
            <a:r>
              <a:rPr sz="1600" b="0" spc="-25" dirty="0">
                <a:latin typeface="BIZ UD明朝 Medium"/>
                <a:cs typeface="BIZ UD明朝 Medium"/>
              </a:rPr>
              <a:t>るトポ</a:t>
            </a:r>
            <a:r>
              <a:rPr sz="1600" b="0" spc="-10" dirty="0">
                <a:latin typeface="BIZ UD明朝 Medium"/>
                <a:cs typeface="BIZ UD明朝 Medium"/>
              </a:rPr>
              <a:t>ロ</a:t>
            </a:r>
            <a:r>
              <a:rPr sz="1600" b="0" spc="-25" dirty="0">
                <a:latin typeface="BIZ UD明朝 Medium"/>
                <a:cs typeface="BIZ UD明朝 Medium"/>
              </a:rPr>
              <a:t>ジカ</a:t>
            </a:r>
            <a:r>
              <a:rPr sz="1600" b="0" spc="-10" dirty="0">
                <a:latin typeface="BIZ UD明朝 Medium"/>
                <a:cs typeface="BIZ UD明朝 Medium"/>
              </a:rPr>
              <a:t>ル</a:t>
            </a:r>
            <a:r>
              <a:rPr sz="1600" b="0" spc="-25" dirty="0">
                <a:latin typeface="BIZ UD明朝 Medium"/>
                <a:cs typeface="BIZ UD明朝 Medium"/>
              </a:rPr>
              <a:t>物質は</a:t>
            </a:r>
            <a:r>
              <a:rPr sz="1600" b="0" spc="-10" dirty="0">
                <a:latin typeface="BIZ UD明朝 Medium"/>
                <a:cs typeface="BIZ UD明朝 Medium"/>
              </a:rPr>
              <a:t>数</a:t>
            </a:r>
            <a:r>
              <a:rPr sz="1600" b="0" spc="-25" dirty="0">
                <a:latin typeface="BIZ UD明朝 Medium"/>
                <a:cs typeface="BIZ UD明朝 Medium"/>
              </a:rPr>
              <a:t>百種</a:t>
            </a:r>
            <a:r>
              <a:rPr sz="1600" b="0" spc="-30" dirty="0">
                <a:latin typeface="BIZ UD明朝 Medium"/>
                <a:cs typeface="BIZ UD明朝 Medium"/>
              </a:rPr>
              <a:t>類。</a:t>
            </a:r>
            <a:endParaRPr sz="1600">
              <a:latin typeface="BIZ UD明朝 Medium"/>
              <a:cs typeface="BIZ UD明朝 Medium"/>
            </a:endParaRPr>
          </a:p>
          <a:p>
            <a:pPr algn="ctr">
              <a:lnSpc>
                <a:spcPct val="100000"/>
              </a:lnSpc>
            </a:pPr>
            <a:r>
              <a:rPr sz="1600" b="0" spc="-10" dirty="0">
                <a:latin typeface="BIZ UD明朝 Medium"/>
                <a:cs typeface="BIZ UD明朝 Medium"/>
              </a:rPr>
              <a:t>「</a:t>
            </a:r>
            <a:r>
              <a:rPr sz="1600" b="0" spc="-25" dirty="0">
                <a:latin typeface="BIZ UD明朝 Medium"/>
                <a:cs typeface="BIZ UD明朝 Medium"/>
              </a:rPr>
              <a:t>我々</a:t>
            </a:r>
            <a:r>
              <a:rPr sz="1600" b="0" spc="-10" dirty="0">
                <a:latin typeface="BIZ UD明朝 Medium"/>
                <a:cs typeface="BIZ UD明朝 Medium"/>
              </a:rPr>
              <a:t>が</a:t>
            </a:r>
            <a:r>
              <a:rPr sz="1600" b="0" spc="-25" dirty="0">
                <a:latin typeface="BIZ UD明朝 Medium"/>
                <a:cs typeface="BIZ UD明朝 Medium"/>
              </a:rPr>
              <a:t>知って</a:t>
            </a:r>
            <a:r>
              <a:rPr sz="1600" b="0" spc="-10" dirty="0">
                <a:latin typeface="BIZ UD明朝 Medium"/>
                <a:cs typeface="BIZ UD明朝 Medium"/>
              </a:rPr>
              <a:t>い</a:t>
            </a:r>
            <a:r>
              <a:rPr sz="1600" b="0" spc="-25" dirty="0">
                <a:latin typeface="BIZ UD明朝 Medium"/>
                <a:cs typeface="BIZ UD明朝 Medium"/>
              </a:rPr>
              <a:t>るト</a:t>
            </a:r>
            <a:r>
              <a:rPr sz="1600" b="0" spc="-10" dirty="0">
                <a:latin typeface="BIZ UD明朝 Medium"/>
                <a:cs typeface="BIZ UD明朝 Medium"/>
              </a:rPr>
              <a:t>ポ</a:t>
            </a:r>
            <a:r>
              <a:rPr sz="1600" b="0" spc="-25" dirty="0">
                <a:latin typeface="BIZ UD明朝 Medium"/>
                <a:cs typeface="BIZ UD明朝 Medium"/>
              </a:rPr>
              <a:t>ロジカ</a:t>
            </a:r>
            <a:r>
              <a:rPr sz="1600" b="0" spc="-10" dirty="0">
                <a:latin typeface="BIZ UD明朝 Medium"/>
                <a:cs typeface="BIZ UD明朝 Medium"/>
              </a:rPr>
              <a:t>ル</a:t>
            </a:r>
            <a:r>
              <a:rPr sz="1600" b="0" spc="-25" dirty="0">
                <a:latin typeface="BIZ UD明朝 Medium"/>
                <a:cs typeface="BIZ UD明朝 Medium"/>
              </a:rPr>
              <a:t>物質</a:t>
            </a:r>
            <a:r>
              <a:rPr sz="1600" b="0" spc="-10" dirty="0">
                <a:latin typeface="BIZ UD明朝 Medium"/>
                <a:cs typeface="BIZ UD明朝 Medium"/>
              </a:rPr>
              <a:t>は</a:t>
            </a:r>
            <a:r>
              <a:rPr sz="1600" b="0" spc="-25" dirty="0">
                <a:latin typeface="BIZ UD明朝 Medium"/>
                <a:cs typeface="BIZ UD明朝 Medium"/>
              </a:rPr>
              <a:t>ごく一</a:t>
            </a:r>
            <a:r>
              <a:rPr sz="1600" b="0" spc="-10" dirty="0">
                <a:latin typeface="BIZ UD明朝 Medium"/>
                <a:cs typeface="BIZ UD明朝 Medium"/>
              </a:rPr>
              <a:t>部</a:t>
            </a:r>
            <a:r>
              <a:rPr sz="1600" b="0" spc="-25" dirty="0">
                <a:latin typeface="BIZ UD明朝 Medium"/>
                <a:cs typeface="BIZ UD明朝 Medium"/>
              </a:rPr>
              <a:t>にす</a:t>
            </a:r>
            <a:r>
              <a:rPr sz="1600" b="0" spc="-10" dirty="0">
                <a:latin typeface="BIZ UD明朝 Medium"/>
                <a:cs typeface="BIZ UD明朝 Medium"/>
              </a:rPr>
              <a:t>ぎ</a:t>
            </a:r>
            <a:r>
              <a:rPr sz="1600" b="0" spc="-25" dirty="0">
                <a:latin typeface="BIZ UD明朝 Medium"/>
                <a:cs typeface="BIZ UD明朝 Medium"/>
              </a:rPr>
              <a:t>ず、</a:t>
            </a:r>
            <a:r>
              <a:rPr sz="1600" b="0" u="sng" spc="-20" dirty="0">
                <a:solidFill>
                  <a:srgbClr val="C00000"/>
                </a:solidFill>
                <a:uFill>
                  <a:solidFill>
                    <a:srgbClr val="C00000"/>
                  </a:solidFill>
                </a:uFill>
                <a:latin typeface="BIZ UD明朝 Medium"/>
                <a:cs typeface="BIZ UD明朝 Medium"/>
              </a:rPr>
              <a:t>もっ</a:t>
            </a:r>
            <a:r>
              <a:rPr sz="1600" b="0" u="sng" spc="-25" dirty="0">
                <a:solidFill>
                  <a:srgbClr val="C00000"/>
                </a:solidFill>
                <a:uFill>
                  <a:solidFill>
                    <a:srgbClr val="C00000"/>
                  </a:solidFill>
                </a:uFill>
                <a:latin typeface="BIZ UD明朝 Medium"/>
                <a:cs typeface="BIZ UD明朝 Medium"/>
              </a:rPr>
              <a:t>とた</a:t>
            </a:r>
            <a:r>
              <a:rPr sz="1600" b="0" u="sng" spc="-10" dirty="0">
                <a:solidFill>
                  <a:srgbClr val="C00000"/>
                </a:solidFill>
                <a:uFill>
                  <a:solidFill>
                    <a:srgbClr val="C00000"/>
                  </a:solidFill>
                </a:uFill>
                <a:latin typeface="BIZ UD明朝 Medium"/>
                <a:cs typeface="BIZ UD明朝 Medium"/>
              </a:rPr>
              <a:t>く</a:t>
            </a:r>
            <a:r>
              <a:rPr sz="1600" b="0" u="sng" spc="-25" dirty="0">
                <a:solidFill>
                  <a:srgbClr val="C00000"/>
                </a:solidFill>
                <a:uFill>
                  <a:solidFill>
                    <a:srgbClr val="C00000"/>
                  </a:solidFill>
                </a:uFill>
                <a:latin typeface="BIZ UD明朝 Medium"/>
                <a:cs typeface="BIZ UD明朝 Medium"/>
              </a:rPr>
              <a:t>さん見</a:t>
            </a:r>
            <a:r>
              <a:rPr sz="1600" b="0" u="sng" spc="-10" dirty="0">
                <a:solidFill>
                  <a:srgbClr val="C00000"/>
                </a:solidFill>
                <a:uFill>
                  <a:solidFill>
                    <a:srgbClr val="C00000"/>
                  </a:solidFill>
                </a:uFill>
                <a:latin typeface="BIZ UD明朝 Medium"/>
                <a:cs typeface="BIZ UD明朝 Medium"/>
              </a:rPr>
              <a:t>つ</a:t>
            </a:r>
            <a:r>
              <a:rPr sz="1600" b="0" u="sng" spc="-25" dirty="0">
                <a:solidFill>
                  <a:srgbClr val="C00000"/>
                </a:solidFill>
                <a:uFill>
                  <a:solidFill>
                    <a:srgbClr val="C00000"/>
                  </a:solidFill>
                </a:uFill>
                <a:latin typeface="BIZ UD明朝 Medium"/>
                <a:cs typeface="BIZ UD明朝 Medium"/>
              </a:rPr>
              <a:t>かる</a:t>
            </a:r>
            <a:r>
              <a:rPr sz="1600" b="0" u="sng" spc="-10" dirty="0">
                <a:solidFill>
                  <a:srgbClr val="C00000"/>
                </a:solidFill>
                <a:uFill>
                  <a:solidFill>
                    <a:srgbClr val="C00000"/>
                  </a:solidFill>
                </a:uFill>
                <a:latin typeface="BIZ UD明朝 Medium"/>
                <a:cs typeface="BIZ UD明朝 Medium"/>
              </a:rPr>
              <a:t>可</a:t>
            </a:r>
            <a:r>
              <a:rPr sz="1600" b="0" u="sng" spc="-25" dirty="0">
                <a:solidFill>
                  <a:srgbClr val="C00000"/>
                </a:solidFill>
                <a:uFill>
                  <a:solidFill>
                    <a:srgbClr val="C00000"/>
                  </a:solidFill>
                </a:uFill>
                <a:latin typeface="BIZ UD明朝 Medium"/>
                <a:cs typeface="BIZ UD明朝 Medium"/>
              </a:rPr>
              <a:t>能性が</a:t>
            </a:r>
            <a:r>
              <a:rPr sz="1600" b="0" u="sng" spc="-20" dirty="0">
                <a:solidFill>
                  <a:srgbClr val="C00000"/>
                </a:solidFill>
                <a:uFill>
                  <a:solidFill>
                    <a:srgbClr val="C00000"/>
                  </a:solidFill>
                </a:uFill>
                <a:latin typeface="BIZ UD明朝 Medium"/>
                <a:cs typeface="BIZ UD明朝 Medium"/>
              </a:rPr>
              <a:t>ある</a:t>
            </a:r>
            <a:r>
              <a:rPr sz="1600" b="0" spc="-20" dirty="0">
                <a:latin typeface="BIZ UD明朝 Medium"/>
                <a:cs typeface="BIZ UD明朝 Medium"/>
              </a:rPr>
              <a:t>」と</a:t>
            </a:r>
            <a:r>
              <a:rPr sz="1600" b="0" spc="-25" dirty="0">
                <a:latin typeface="BIZ UD明朝 Medium"/>
                <a:cs typeface="BIZ UD明朝 Medium"/>
              </a:rPr>
              <a:t>研究者</a:t>
            </a:r>
            <a:r>
              <a:rPr sz="1600" b="0" spc="-30" dirty="0">
                <a:latin typeface="BIZ UD明朝 Medium"/>
                <a:cs typeface="BIZ UD明朝 Medium"/>
              </a:rPr>
              <a:t>談。</a:t>
            </a:r>
            <a:endParaRPr sz="1600">
              <a:latin typeface="BIZ UD明朝 Medium"/>
              <a:cs typeface="BIZ UD明朝 Medium"/>
            </a:endParaRP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22976" y="4678680"/>
            <a:ext cx="6563211" cy="2165603"/>
          </a:xfrm>
          <a:prstGeom prst="rect">
            <a:avLst/>
          </a:prstGeom>
        </p:spPr>
      </p:pic>
      <p:sp>
        <p:nvSpPr>
          <p:cNvPr id="3" name="object 3"/>
          <p:cNvSpPr txBox="1"/>
          <p:nvPr/>
        </p:nvSpPr>
        <p:spPr>
          <a:xfrm>
            <a:off x="11870630" y="6603738"/>
            <a:ext cx="29718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UD デジタル 教科書体 NK-R"/>
                <a:cs typeface="UD デジタル 教科書体 NK-R"/>
              </a:rPr>
              <a:t>15</a:t>
            </a:r>
            <a:endParaRPr sz="1600">
              <a:latin typeface="UD デジタル 教科書体 NK-R"/>
              <a:cs typeface="UD デジタル 教科書体 NK-R"/>
            </a:endParaRPr>
          </a:p>
        </p:txBody>
      </p:sp>
      <p:pic>
        <p:nvPicPr>
          <p:cNvPr id="4" name="object 4"/>
          <p:cNvPicPr/>
          <p:nvPr/>
        </p:nvPicPr>
        <p:blipFill>
          <a:blip r:embed="rId3" cstate="print"/>
          <a:stretch>
            <a:fillRect/>
          </a:stretch>
        </p:blipFill>
        <p:spPr>
          <a:xfrm>
            <a:off x="11423904" y="86868"/>
            <a:ext cx="673607" cy="1028699"/>
          </a:xfrm>
          <a:prstGeom prst="rect">
            <a:avLst/>
          </a:prstGeom>
        </p:spPr>
      </p:pic>
      <p:pic>
        <p:nvPicPr>
          <p:cNvPr id="5" name="object 5"/>
          <p:cNvPicPr/>
          <p:nvPr/>
        </p:nvPicPr>
        <p:blipFill>
          <a:blip r:embed="rId4" cstate="print"/>
          <a:stretch>
            <a:fillRect/>
          </a:stretch>
        </p:blipFill>
        <p:spPr>
          <a:xfrm>
            <a:off x="6573011" y="1414272"/>
            <a:ext cx="5212079" cy="3057903"/>
          </a:xfrm>
          <a:prstGeom prst="rect">
            <a:avLst/>
          </a:prstGeom>
        </p:spPr>
      </p:pic>
      <p:sp>
        <p:nvSpPr>
          <p:cNvPr id="6" name="object 6"/>
          <p:cNvSpPr txBox="1">
            <a:spLocks noGrp="1"/>
          </p:cNvSpPr>
          <p:nvPr>
            <p:ph type="title"/>
          </p:nvPr>
        </p:nvSpPr>
        <p:spPr>
          <a:xfrm>
            <a:off x="2851530" y="122934"/>
            <a:ext cx="6487795" cy="513715"/>
          </a:xfrm>
          <a:prstGeom prst="rect">
            <a:avLst/>
          </a:prstGeom>
        </p:spPr>
        <p:txBody>
          <a:bodyPr vert="horz" wrap="square" lIns="0" tIns="12700" rIns="0" bIns="0" rtlCol="0">
            <a:spAutoFit/>
          </a:bodyPr>
          <a:lstStyle/>
          <a:p>
            <a:pPr marL="12700">
              <a:lnSpc>
                <a:spcPct val="100000"/>
              </a:lnSpc>
              <a:spcBef>
                <a:spcPts val="100"/>
              </a:spcBef>
            </a:pPr>
            <a:r>
              <a:rPr sz="3200" spc="-5" dirty="0"/>
              <a:t>普通の金属を</a:t>
            </a:r>
            <a:r>
              <a:rPr sz="3200" spc="-10" dirty="0">
                <a:solidFill>
                  <a:srgbClr val="C00000"/>
                </a:solidFill>
              </a:rPr>
              <a:t>トポロジカル</a:t>
            </a:r>
            <a:r>
              <a:rPr sz="3200" spc="-10" dirty="0">
                <a:solidFill>
                  <a:srgbClr val="C55A11"/>
                </a:solidFill>
              </a:rPr>
              <a:t>物質</a:t>
            </a:r>
            <a:r>
              <a:rPr sz="3200" spc="-20" dirty="0"/>
              <a:t>にする</a:t>
            </a:r>
            <a:endParaRPr sz="3200"/>
          </a:p>
        </p:txBody>
      </p:sp>
      <p:sp>
        <p:nvSpPr>
          <p:cNvPr id="7" name="object 7"/>
          <p:cNvSpPr txBox="1"/>
          <p:nvPr/>
        </p:nvSpPr>
        <p:spPr>
          <a:xfrm>
            <a:off x="184303" y="746250"/>
            <a:ext cx="11025505" cy="756920"/>
          </a:xfrm>
          <a:prstGeom prst="rect">
            <a:avLst/>
          </a:prstGeom>
        </p:spPr>
        <p:txBody>
          <a:bodyPr vert="horz" wrap="square" lIns="0" tIns="12065" rIns="0" bIns="0" rtlCol="0">
            <a:spAutoFit/>
          </a:bodyPr>
          <a:lstStyle/>
          <a:p>
            <a:pPr marL="12700" marR="5080">
              <a:lnSpc>
                <a:spcPct val="100000"/>
              </a:lnSpc>
              <a:spcBef>
                <a:spcPts val="95"/>
              </a:spcBef>
            </a:pPr>
            <a:r>
              <a:rPr sz="1600" b="0" spc="-10" dirty="0">
                <a:latin typeface="BIZ UDP明朝 Medium"/>
                <a:cs typeface="BIZ UDP明朝 Medium"/>
              </a:rPr>
              <a:t>東北大学大</a:t>
            </a:r>
            <a:r>
              <a:rPr sz="1600" b="0" spc="-25" dirty="0">
                <a:latin typeface="BIZ UDP明朝 Medium"/>
                <a:cs typeface="BIZ UDP明朝 Medium"/>
              </a:rPr>
              <a:t>学院</a:t>
            </a:r>
            <a:r>
              <a:rPr sz="1600" b="0" spc="-10" dirty="0">
                <a:latin typeface="BIZ UDP明朝 Medium"/>
                <a:cs typeface="BIZ UDP明朝 Medium"/>
              </a:rPr>
              <a:t>と</a:t>
            </a:r>
            <a:r>
              <a:rPr sz="1600" b="0" spc="-25" dirty="0">
                <a:latin typeface="BIZ UDP明朝 Medium"/>
                <a:cs typeface="BIZ UDP明朝 Medium"/>
              </a:rPr>
              <a:t>大阪</a:t>
            </a:r>
            <a:r>
              <a:rPr sz="1600" b="0" spc="-10" dirty="0">
                <a:latin typeface="BIZ UDP明朝 Medium"/>
                <a:cs typeface="BIZ UDP明朝 Medium"/>
              </a:rPr>
              <a:t>大</a:t>
            </a:r>
            <a:r>
              <a:rPr sz="1600" b="0" spc="-25" dirty="0">
                <a:latin typeface="BIZ UDP明朝 Medium"/>
                <a:cs typeface="BIZ UDP明朝 Medium"/>
              </a:rPr>
              <a:t>学産</a:t>
            </a:r>
            <a:r>
              <a:rPr sz="1600" b="0" spc="-10" dirty="0">
                <a:latin typeface="BIZ UDP明朝 Medium"/>
                <a:cs typeface="BIZ UDP明朝 Medium"/>
              </a:rPr>
              <a:t>業</a:t>
            </a:r>
            <a:r>
              <a:rPr sz="1600" b="0" spc="-25" dirty="0">
                <a:latin typeface="BIZ UDP明朝 Medium"/>
                <a:cs typeface="BIZ UDP明朝 Medium"/>
              </a:rPr>
              <a:t>科学</a:t>
            </a:r>
            <a:r>
              <a:rPr sz="1600" b="0" spc="-10" dirty="0">
                <a:latin typeface="BIZ UDP明朝 Medium"/>
                <a:cs typeface="BIZ UDP明朝 Medium"/>
              </a:rPr>
              <a:t>研</a:t>
            </a:r>
            <a:r>
              <a:rPr sz="1600" b="0" spc="-25" dirty="0">
                <a:latin typeface="BIZ UDP明朝 Medium"/>
                <a:cs typeface="BIZ UDP明朝 Medium"/>
              </a:rPr>
              <a:t>究所は</a:t>
            </a:r>
            <a:r>
              <a:rPr sz="1600" b="0" spc="-15" dirty="0">
                <a:latin typeface="BIZ UDP明朝 Medium"/>
                <a:cs typeface="BIZ UDP明朝 Medium"/>
              </a:rPr>
              <a:t>、ト</a:t>
            </a:r>
            <a:r>
              <a:rPr sz="1600" b="0" spc="-25" dirty="0">
                <a:latin typeface="BIZ UDP明朝 Medium"/>
                <a:cs typeface="BIZ UDP明朝 Medium"/>
              </a:rPr>
              <a:t>ポ</a:t>
            </a:r>
            <a:r>
              <a:rPr sz="1600" b="0" spc="-20" dirty="0">
                <a:latin typeface="BIZ UDP明朝 Medium"/>
                <a:cs typeface="BIZ UDP明朝 Medium"/>
              </a:rPr>
              <a:t>ロ</a:t>
            </a:r>
            <a:r>
              <a:rPr sz="1600" b="0" spc="-10" dirty="0">
                <a:latin typeface="BIZ UDP明朝 Medium"/>
                <a:cs typeface="BIZ UDP明朝 Medium"/>
              </a:rPr>
              <a:t>ジ</a:t>
            </a:r>
            <a:r>
              <a:rPr sz="1600" b="0" spc="-20" dirty="0">
                <a:latin typeface="BIZ UDP明朝 Medium"/>
                <a:cs typeface="BIZ UDP明朝 Medium"/>
              </a:rPr>
              <a:t>カル</a:t>
            </a:r>
            <a:r>
              <a:rPr sz="1600" b="0" spc="-25" dirty="0">
                <a:latin typeface="BIZ UDP明朝 Medium"/>
                <a:cs typeface="BIZ UDP明朝 Medium"/>
              </a:rPr>
              <a:t>絶縁体と普通の金属</a:t>
            </a:r>
            <a:r>
              <a:rPr sz="1600" b="0" spc="-10" dirty="0">
                <a:latin typeface="BIZ UDP明朝 Medium"/>
                <a:cs typeface="BIZ UDP明朝 Medium"/>
              </a:rPr>
              <a:t>を接</a:t>
            </a:r>
            <a:r>
              <a:rPr sz="1600" b="0" spc="-30" dirty="0">
                <a:latin typeface="BIZ UDP明朝 Medium"/>
                <a:cs typeface="BIZ UDP明朝 Medium"/>
              </a:rPr>
              <a:t>合させることによって</a:t>
            </a:r>
            <a:r>
              <a:rPr sz="1600" b="0" spc="-10" dirty="0">
                <a:latin typeface="BIZ UDP明朝 Medium"/>
                <a:cs typeface="BIZ UDP明朝 Medium"/>
              </a:rPr>
              <a:t>、</a:t>
            </a:r>
            <a:r>
              <a:rPr sz="1600" b="0" spc="-25" dirty="0">
                <a:latin typeface="BIZ UDP明朝 Medium"/>
                <a:cs typeface="BIZ UDP明朝 Medium"/>
              </a:rPr>
              <a:t>普通</a:t>
            </a:r>
            <a:r>
              <a:rPr sz="1600" b="0" spc="-10" dirty="0">
                <a:latin typeface="BIZ UDP明朝 Medium"/>
                <a:cs typeface="BIZ UDP明朝 Medium"/>
              </a:rPr>
              <a:t>の</a:t>
            </a:r>
            <a:r>
              <a:rPr sz="1600" b="0" spc="-25" dirty="0">
                <a:latin typeface="BIZ UDP明朝 Medium"/>
                <a:cs typeface="BIZ UDP明朝 Medium"/>
              </a:rPr>
              <a:t>金属</a:t>
            </a:r>
            <a:r>
              <a:rPr sz="1600" b="0" spc="-20" dirty="0">
                <a:latin typeface="BIZ UDP明朝 Medium"/>
                <a:cs typeface="BIZ UDP明朝 Medium"/>
              </a:rPr>
              <a:t>に</a:t>
            </a:r>
            <a:r>
              <a:rPr sz="1600" b="0" spc="-10" dirty="0">
                <a:latin typeface="BIZ UDP明朝 Medium"/>
                <a:cs typeface="BIZ UDP明朝 Medium"/>
              </a:rPr>
              <a:t>ト</a:t>
            </a:r>
            <a:r>
              <a:rPr sz="1600" b="0" spc="-25" dirty="0">
                <a:latin typeface="BIZ UDP明朝 Medium"/>
                <a:cs typeface="BIZ UDP明朝 Medium"/>
              </a:rPr>
              <a:t>ポ</a:t>
            </a:r>
            <a:r>
              <a:rPr sz="1600" b="0" spc="-50" dirty="0">
                <a:latin typeface="BIZ UDP明朝 Medium"/>
                <a:cs typeface="BIZ UDP明朝 Medium"/>
              </a:rPr>
              <a:t>ロ</a:t>
            </a:r>
            <a:r>
              <a:rPr sz="1600" b="0" spc="-10" dirty="0">
                <a:latin typeface="BIZ UDP明朝 Medium"/>
                <a:cs typeface="BIZ UDP明朝 Medium"/>
              </a:rPr>
              <a:t>ジ</a:t>
            </a:r>
            <a:r>
              <a:rPr sz="1600" b="0" dirty="0">
                <a:latin typeface="BIZ UDP明朝 Medium"/>
                <a:cs typeface="BIZ UDP明朝 Medium"/>
              </a:rPr>
              <a:t>カル</a:t>
            </a:r>
            <a:r>
              <a:rPr sz="1600" b="0" spc="-30" dirty="0">
                <a:latin typeface="BIZ UDP明朝 Medium"/>
                <a:cs typeface="BIZ UDP明朝 Medium"/>
              </a:rPr>
              <a:t>な性質を付与する「ト</a:t>
            </a:r>
            <a:r>
              <a:rPr sz="1600" b="0" spc="-25" dirty="0">
                <a:latin typeface="BIZ UDP明朝 Medium"/>
                <a:cs typeface="BIZ UDP明朝 Medium"/>
              </a:rPr>
              <a:t>ポ</a:t>
            </a:r>
            <a:r>
              <a:rPr sz="1600" b="0" spc="-20" dirty="0">
                <a:latin typeface="BIZ UDP明朝 Medium"/>
                <a:cs typeface="BIZ UDP明朝 Medium"/>
              </a:rPr>
              <a:t>ロ</a:t>
            </a:r>
            <a:r>
              <a:rPr sz="1600" b="0" spc="-25" dirty="0">
                <a:latin typeface="BIZ UDP明朝 Medium"/>
                <a:cs typeface="BIZ UDP明朝 Medium"/>
              </a:rPr>
              <a:t>ジ</a:t>
            </a:r>
            <a:r>
              <a:rPr sz="1600" b="0" spc="-20" dirty="0">
                <a:latin typeface="BIZ UDP明朝 Medium"/>
                <a:cs typeface="BIZ UDP明朝 Medium"/>
              </a:rPr>
              <a:t>カル</a:t>
            </a:r>
            <a:r>
              <a:rPr sz="1600" b="0" spc="-10" dirty="0">
                <a:latin typeface="BIZ UDP明朝 Medium"/>
                <a:cs typeface="BIZ UDP明朝 Medium"/>
              </a:rPr>
              <a:t>近</a:t>
            </a:r>
            <a:r>
              <a:rPr sz="1600" b="0" spc="-25" dirty="0">
                <a:latin typeface="BIZ UDP明朝 Medium"/>
                <a:cs typeface="BIZ UDP明朝 Medium"/>
              </a:rPr>
              <a:t>接効果</a:t>
            </a:r>
            <a:r>
              <a:rPr sz="1600" b="0" spc="-20" dirty="0">
                <a:latin typeface="BIZ UDP明朝 Medium"/>
                <a:cs typeface="BIZ UDP明朝 Medium"/>
              </a:rPr>
              <a:t>」とい</a:t>
            </a:r>
            <a:r>
              <a:rPr sz="1600" b="0" spc="-10" dirty="0">
                <a:latin typeface="BIZ UDP明朝 Medium"/>
                <a:cs typeface="BIZ UDP明朝 Medium"/>
              </a:rPr>
              <a:t>う</a:t>
            </a:r>
            <a:r>
              <a:rPr sz="1600" b="0" spc="-25" dirty="0">
                <a:latin typeface="BIZ UDP明朝 Medium"/>
                <a:cs typeface="BIZ UDP明朝 Medium"/>
              </a:rPr>
              <a:t>新しい現象を発見</a:t>
            </a:r>
            <a:r>
              <a:rPr sz="1600" b="0" spc="-50" dirty="0">
                <a:latin typeface="BIZ UDP明朝 Medium"/>
                <a:cs typeface="BIZ UDP明朝 Medium"/>
              </a:rPr>
              <a:t>。</a:t>
            </a:r>
            <a:endParaRPr sz="1600">
              <a:latin typeface="BIZ UDP明朝 Medium"/>
              <a:cs typeface="BIZ UDP明朝 Medium"/>
            </a:endParaRPr>
          </a:p>
          <a:p>
            <a:pPr marL="12700">
              <a:lnSpc>
                <a:spcPct val="100000"/>
              </a:lnSpc>
            </a:pPr>
            <a:r>
              <a:rPr sz="1600" b="0" spc="-10" dirty="0">
                <a:latin typeface="BIZ UDP明朝 Medium"/>
                <a:cs typeface="BIZ UDP明朝 Medium"/>
              </a:rPr>
              <a:t>次世代の</a:t>
            </a:r>
            <a:r>
              <a:rPr sz="1600" b="0" spc="-25" dirty="0">
                <a:latin typeface="BIZ UDP明朝 Medium"/>
                <a:cs typeface="BIZ UDP明朝 Medium"/>
              </a:rPr>
              <a:t>省エ</a:t>
            </a:r>
            <a:r>
              <a:rPr sz="1600" b="0" spc="-20" dirty="0">
                <a:latin typeface="BIZ UDP明朝 Medium"/>
                <a:cs typeface="BIZ UDP明朝 Medium"/>
              </a:rPr>
              <a:t>ネルギー電</a:t>
            </a:r>
            <a:r>
              <a:rPr sz="1600" b="0" spc="-25" dirty="0">
                <a:latin typeface="BIZ UDP明朝 Medium"/>
                <a:cs typeface="BIZ UDP明朝 Medium"/>
              </a:rPr>
              <a:t>子機</a:t>
            </a:r>
            <a:r>
              <a:rPr sz="1600" b="0" spc="-10" dirty="0">
                <a:latin typeface="BIZ UDP明朝 Medium"/>
                <a:cs typeface="BIZ UDP明朝 Medium"/>
              </a:rPr>
              <a:t>器を</a:t>
            </a:r>
            <a:r>
              <a:rPr sz="1600" b="0" spc="-25" dirty="0">
                <a:latin typeface="BIZ UDP明朝 Medium"/>
                <a:cs typeface="BIZ UDP明朝 Medium"/>
              </a:rPr>
              <a:t>支</a:t>
            </a:r>
            <a:r>
              <a:rPr sz="1600" b="0" spc="-20" dirty="0">
                <a:latin typeface="BIZ UDP明朝 Medium"/>
                <a:cs typeface="BIZ UDP明朝 Medium"/>
              </a:rPr>
              <a:t>え</a:t>
            </a:r>
            <a:r>
              <a:rPr sz="1600" b="0" spc="-30" dirty="0">
                <a:latin typeface="BIZ UDP明朝 Medium"/>
                <a:cs typeface="BIZ UDP明朝 Medium"/>
              </a:rPr>
              <a:t>る</a:t>
            </a:r>
            <a:r>
              <a:rPr sz="1600" b="0" spc="-10" dirty="0">
                <a:latin typeface="BIZ UDP明朝 Medium"/>
                <a:cs typeface="BIZ UDP明朝 Medium"/>
              </a:rPr>
              <a:t>スピ</a:t>
            </a:r>
            <a:r>
              <a:rPr sz="1600" b="0" spc="-20" dirty="0">
                <a:latin typeface="BIZ UDP明朝 Medium"/>
                <a:cs typeface="BIZ UDP明朝 Medium"/>
              </a:rPr>
              <a:t>ントロ</a:t>
            </a:r>
            <a:r>
              <a:rPr sz="1600" b="0" spc="-25" dirty="0">
                <a:latin typeface="BIZ UDP明朝 Medium"/>
                <a:cs typeface="BIZ UDP明朝 Medium"/>
              </a:rPr>
              <a:t>二</a:t>
            </a:r>
            <a:r>
              <a:rPr sz="1600" b="0" spc="-15" dirty="0">
                <a:latin typeface="BIZ UDP明朝 Medium"/>
                <a:cs typeface="BIZ UDP明朝 Medium"/>
              </a:rPr>
              <a:t>クス材料</a:t>
            </a:r>
            <a:r>
              <a:rPr sz="1600" b="0" spc="-25" dirty="0">
                <a:latin typeface="BIZ UDP明朝 Medium"/>
                <a:cs typeface="BIZ UDP明朝 Medium"/>
              </a:rPr>
              <a:t>技術と</a:t>
            </a:r>
            <a:r>
              <a:rPr sz="1600" b="0" spc="-20" dirty="0">
                <a:latin typeface="BIZ UDP明朝 Medium"/>
                <a:cs typeface="BIZ UDP明朝 Medium"/>
              </a:rPr>
              <a:t>そ</a:t>
            </a:r>
            <a:r>
              <a:rPr sz="1600" b="0" spc="-25" dirty="0">
                <a:latin typeface="BIZ UDP明朝 Medium"/>
                <a:cs typeface="BIZ UDP明朝 Medium"/>
              </a:rPr>
              <a:t>の</a:t>
            </a:r>
            <a:r>
              <a:rPr sz="1600" b="0" spc="-10" dirty="0">
                <a:latin typeface="BIZ UDP明朝 Medium"/>
                <a:cs typeface="BIZ UDP明朝 Medium"/>
              </a:rPr>
              <a:t>産</a:t>
            </a:r>
            <a:r>
              <a:rPr sz="1600" b="0" spc="-25" dirty="0">
                <a:latin typeface="BIZ UDP明朝 Medium"/>
                <a:cs typeface="BIZ UDP明朝 Medium"/>
              </a:rPr>
              <a:t>業化</a:t>
            </a:r>
            <a:r>
              <a:rPr sz="1600" b="0" spc="-20" dirty="0">
                <a:latin typeface="BIZ UDP明朝 Medium"/>
                <a:cs typeface="BIZ UDP明朝 Medium"/>
              </a:rPr>
              <a:t>に</a:t>
            </a:r>
            <a:r>
              <a:rPr sz="1600" b="0" spc="-10" dirty="0">
                <a:latin typeface="BIZ UDP明朝 Medium"/>
                <a:cs typeface="BIZ UDP明朝 Medium"/>
              </a:rPr>
              <a:t>貢</a:t>
            </a:r>
            <a:r>
              <a:rPr sz="1600" b="0" spc="-25" dirty="0">
                <a:latin typeface="BIZ UDP明朝 Medium"/>
                <a:cs typeface="BIZ UDP明朝 Medium"/>
              </a:rPr>
              <a:t>献す</a:t>
            </a:r>
            <a:r>
              <a:rPr sz="1600" b="0" spc="-20" dirty="0">
                <a:latin typeface="BIZ UDP明朝 Medium"/>
                <a:cs typeface="BIZ UDP明朝 Medium"/>
              </a:rPr>
              <a:t>る</a:t>
            </a:r>
            <a:r>
              <a:rPr sz="1600" b="0" spc="-50" dirty="0">
                <a:latin typeface="BIZ UDP明朝 Medium"/>
                <a:cs typeface="BIZ UDP明朝 Medium"/>
              </a:rPr>
              <a:t>。</a:t>
            </a:r>
            <a:endParaRPr sz="1600">
              <a:latin typeface="BIZ UDP明朝 Medium"/>
              <a:cs typeface="BIZ UDP明朝 Medium"/>
            </a:endParaRPr>
          </a:p>
        </p:txBody>
      </p:sp>
      <p:pic>
        <p:nvPicPr>
          <p:cNvPr id="8" name="object 8"/>
          <p:cNvPicPr/>
          <p:nvPr/>
        </p:nvPicPr>
        <p:blipFill>
          <a:blip r:embed="rId5" cstate="print"/>
          <a:stretch>
            <a:fillRect/>
          </a:stretch>
        </p:blipFill>
        <p:spPr>
          <a:xfrm>
            <a:off x="169164" y="1836420"/>
            <a:ext cx="5926835" cy="2129027"/>
          </a:xfrm>
          <a:prstGeom prst="rect">
            <a:avLst/>
          </a:prstGeom>
        </p:spPr>
      </p:pic>
      <p:pic>
        <p:nvPicPr>
          <p:cNvPr id="9" name="object 9"/>
          <p:cNvPicPr/>
          <p:nvPr/>
        </p:nvPicPr>
        <p:blipFill>
          <a:blip r:embed="rId6" cstate="print"/>
          <a:stretch>
            <a:fillRect/>
          </a:stretch>
        </p:blipFill>
        <p:spPr>
          <a:xfrm>
            <a:off x="105155" y="4096512"/>
            <a:ext cx="2776727" cy="2476499"/>
          </a:xfrm>
          <a:prstGeom prst="rect">
            <a:avLst/>
          </a:prstGeom>
        </p:spPr>
      </p:pic>
      <p:sp>
        <p:nvSpPr>
          <p:cNvPr id="10" name="object 10"/>
          <p:cNvSpPr txBox="1"/>
          <p:nvPr/>
        </p:nvSpPr>
        <p:spPr>
          <a:xfrm>
            <a:off x="2960842" y="4779582"/>
            <a:ext cx="2317750" cy="1122680"/>
          </a:xfrm>
          <a:prstGeom prst="rect">
            <a:avLst/>
          </a:prstGeom>
        </p:spPr>
        <p:txBody>
          <a:bodyPr vert="horz" wrap="square" lIns="0" tIns="12700" rIns="0" bIns="0" rtlCol="0">
            <a:spAutoFit/>
          </a:bodyPr>
          <a:lstStyle/>
          <a:p>
            <a:pPr marL="12700" marR="5080">
              <a:lnSpc>
                <a:spcPct val="100000"/>
              </a:lnSpc>
              <a:spcBef>
                <a:spcPts val="100"/>
              </a:spcBef>
            </a:pPr>
            <a:r>
              <a:rPr sz="1800" b="0" spc="-5" dirty="0">
                <a:latin typeface="BIZ UDP明朝 Medium"/>
                <a:cs typeface="BIZ UDP明朝 Medium"/>
              </a:rPr>
              <a:t>現時点で最高特性を示すトポロジカル絶縁体</a:t>
            </a:r>
            <a:r>
              <a:rPr sz="1800" b="0" spc="-50" dirty="0">
                <a:latin typeface="BIZ UDP明朝 Medium"/>
                <a:cs typeface="BIZ UDP明朝 Medium"/>
              </a:rPr>
              <a:t> </a:t>
            </a:r>
            <a:r>
              <a:rPr sz="1800" b="0" spc="-10" dirty="0">
                <a:latin typeface="BIZ UDP明朝 Medium"/>
                <a:cs typeface="BIZ UDP明朝 Medium"/>
              </a:rPr>
              <a:t>Bi2-xSbxTe3-</a:t>
            </a:r>
            <a:r>
              <a:rPr sz="1800" b="0" spc="-20" dirty="0">
                <a:latin typeface="BIZ UDP明朝 Medium"/>
                <a:cs typeface="BIZ UDP明朝 Medium"/>
              </a:rPr>
              <a:t>ySey</a:t>
            </a:r>
            <a:r>
              <a:rPr sz="1800" b="0" spc="-10" dirty="0">
                <a:latin typeface="BIZ UDP明朝 Medium"/>
                <a:cs typeface="BIZ UDP明朝 Medium"/>
              </a:rPr>
              <a:t>の単結晶。</a:t>
            </a:r>
            <a:endParaRPr sz="1800">
              <a:latin typeface="BIZ UDP明朝 Medium"/>
              <a:cs typeface="BIZ UDP明朝 Medium"/>
            </a:endParaRPr>
          </a:p>
        </p:txBody>
      </p:sp>
      <p:sp>
        <p:nvSpPr>
          <p:cNvPr id="11" name="object 11"/>
          <p:cNvSpPr txBox="1"/>
          <p:nvPr/>
        </p:nvSpPr>
        <p:spPr>
          <a:xfrm>
            <a:off x="3175191" y="6553882"/>
            <a:ext cx="1808480"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游ゴシック"/>
                <a:cs typeface="游ゴシック"/>
              </a:rPr>
              <a:t>ビスマス／錫／テルル</a:t>
            </a:r>
            <a:endParaRPr sz="1400">
              <a:latin typeface="游ゴシック"/>
              <a:cs typeface="游ゴシック"/>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038830" y="3062105"/>
            <a:ext cx="7073265" cy="3713479"/>
          </a:xfrm>
          <a:prstGeom prst="rect">
            <a:avLst/>
          </a:prstGeom>
        </p:spPr>
        <p:txBody>
          <a:bodyPr vert="horz" wrap="square" lIns="0" tIns="12700" rIns="0" bIns="0" rtlCol="0">
            <a:spAutoFit/>
          </a:bodyPr>
          <a:lstStyle/>
          <a:p>
            <a:pPr marL="12700" marR="413384">
              <a:lnSpc>
                <a:spcPct val="100000"/>
              </a:lnSpc>
              <a:spcBef>
                <a:spcPts val="100"/>
              </a:spcBef>
            </a:pPr>
            <a:r>
              <a:rPr sz="1800" b="0" dirty="0">
                <a:latin typeface="BIZ UDP明朝 Medium"/>
                <a:cs typeface="BIZ UDP明朝 Medium"/>
              </a:rPr>
              <a:t>電力の約</a:t>
            </a:r>
            <a:r>
              <a:rPr sz="1800" b="0" spc="-10" dirty="0">
                <a:latin typeface="BIZ UDP明朝 Medium"/>
                <a:cs typeface="BIZ UDP明朝 Medium"/>
              </a:rPr>
              <a:t>5</a:t>
            </a:r>
            <a:r>
              <a:rPr sz="1800" b="0" spc="-20" dirty="0">
                <a:latin typeface="BIZ UDP明朝 Medium"/>
                <a:cs typeface="BIZ UDP明朝 Medium"/>
              </a:rPr>
              <a:t>％は送電と配電で失われている。この電力損失が仮に無く</a:t>
            </a:r>
            <a:r>
              <a:rPr sz="1800" b="0" spc="-5" dirty="0">
                <a:latin typeface="BIZ UDP明朝 Medium"/>
                <a:cs typeface="BIZ UDP明朝 Medium"/>
              </a:rPr>
              <a:t>なると数十億ドル／年の節減になる。</a:t>
            </a:r>
            <a:endParaRPr sz="1800">
              <a:latin typeface="BIZ UDP明朝 Medium"/>
              <a:cs typeface="BIZ UDP明朝 Medium"/>
            </a:endParaRPr>
          </a:p>
          <a:p>
            <a:pPr marL="12700" marR="366395" algn="just">
              <a:lnSpc>
                <a:spcPct val="100000"/>
              </a:lnSpc>
            </a:pPr>
            <a:r>
              <a:rPr sz="1800" b="0" spc="-15" dirty="0">
                <a:latin typeface="BIZ UDP明朝 Medium"/>
                <a:cs typeface="BIZ UDP明朝 Medium"/>
              </a:rPr>
              <a:t>室温超伝導体は既存システムを変えるだけでなく、まったく新しいシステムを可能にする。電力網に不可欠な変圧器を、より小さく、より安く、より効率的にすることができる。電気モーターや発電機も同じ。</a:t>
            </a:r>
            <a:endParaRPr sz="1800">
              <a:latin typeface="BIZ UDP明朝 Medium"/>
              <a:cs typeface="BIZ UDP明朝 Medium"/>
            </a:endParaRPr>
          </a:p>
          <a:p>
            <a:pPr marL="12700" marR="429259" algn="just">
              <a:lnSpc>
                <a:spcPct val="100000"/>
              </a:lnSpc>
            </a:pPr>
            <a:r>
              <a:rPr sz="1800" b="0" spc="-10" dirty="0">
                <a:latin typeface="BIZ UDP明朝 Medium"/>
                <a:cs typeface="BIZ UDP明朝 Medium"/>
              </a:rPr>
              <a:t>超伝導エネルギー貯蔵は現在、電力網の短期変動を平滑化するため</a:t>
            </a:r>
            <a:r>
              <a:rPr sz="1800" b="0" spc="-5" dirty="0">
                <a:latin typeface="BIZ UDP明朝 Medium"/>
                <a:cs typeface="BIZ UDP明朝 Medium"/>
              </a:rPr>
              <a:t>に使用されているが、超伝導体を低温に保つために多くのエネルギー</a:t>
            </a:r>
            <a:r>
              <a:rPr sz="1800" b="0" spc="-10" dirty="0">
                <a:latin typeface="BIZ UDP明朝 Medium"/>
                <a:cs typeface="BIZ UDP明朝 Medium"/>
              </a:rPr>
              <a:t>を必要とするため、依然として比較的特殊な用途に限られている。</a:t>
            </a:r>
            <a:endParaRPr sz="1800">
              <a:latin typeface="BIZ UDP明朝 Medium"/>
              <a:cs typeface="BIZ UDP明朝 Medium"/>
            </a:endParaRPr>
          </a:p>
          <a:p>
            <a:pPr marL="12700" marR="274955">
              <a:lnSpc>
                <a:spcPct val="100000"/>
              </a:lnSpc>
            </a:pPr>
            <a:r>
              <a:rPr sz="1800" b="0" spc="-15" dirty="0">
                <a:latin typeface="BIZ UDP明朝 Medium"/>
                <a:cs typeface="BIZ UDP明朝 Medium"/>
              </a:rPr>
              <a:t>室温超伝導体は、特に強い磁場に耐えるように設計できれば、大量の</a:t>
            </a:r>
            <a:r>
              <a:rPr sz="1800" b="0" spc="-5" dirty="0">
                <a:latin typeface="BIZ UDP明朝 Medium"/>
                <a:cs typeface="BIZ UDP明朝 Medium"/>
              </a:rPr>
              <a:t>エネルギーを長期間保存するための非常に効率的な方法となる可能性</a:t>
            </a:r>
            <a:r>
              <a:rPr sz="1800" b="0" spc="-15" dirty="0">
                <a:latin typeface="BIZ UDP明朝 Medium"/>
                <a:cs typeface="BIZ UDP明朝 Medium"/>
              </a:rPr>
              <a:t>があり、風力タービンや太陽電池などの間欠的な再生可能エネルギー</a:t>
            </a:r>
            <a:r>
              <a:rPr sz="1800" b="0" spc="-5" dirty="0">
                <a:latin typeface="BIZ UDP明朝 Medium"/>
                <a:cs typeface="BIZ UDP明朝 Medium"/>
              </a:rPr>
              <a:t>源の効率性を高める可能性がある。</a:t>
            </a:r>
            <a:endParaRPr sz="1800">
              <a:latin typeface="BIZ UDP明朝 Medium"/>
              <a:cs typeface="BIZ UDP明朝 Medium"/>
            </a:endParaRPr>
          </a:p>
          <a:p>
            <a:pPr marR="5080" algn="r">
              <a:lnSpc>
                <a:spcPct val="100000"/>
              </a:lnSpc>
              <a:spcBef>
                <a:spcPts val="1195"/>
              </a:spcBef>
            </a:pPr>
            <a:r>
              <a:rPr sz="1600" b="1" spc="-25" dirty="0">
                <a:solidFill>
                  <a:srgbClr val="002060"/>
                </a:solidFill>
                <a:latin typeface="UD デジタル 教科書体 NK-R"/>
                <a:cs typeface="UD デジタル 教科書体 NK-R"/>
              </a:rPr>
              <a:t>16</a:t>
            </a:r>
            <a:endParaRPr sz="1600">
              <a:latin typeface="UD デジタル 教科書体 NK-R"/>
              <a:cs typeface="UD デジタル 教科書体 NK-R"/>
            </a:endParaRPr>
          </a:p>
        </p:txBody>
      </p:sp>
      <p:pic>
        <p:nvPicPr>
          <p:cNvPr id="3" name="object 3"/>
          <p:cNvPicPr/>
          <p:nvPr/>
        </p:nvPicPr>
        <p:blipFill>
          <a:blip r:embed="rId2" cstate="print"/>
          <a:stretch>
            <a:fillRect/>
          </a:stretch>
        </p:blipFill>
        <p:spPr>
          <a:xfrm>
            <a:off x="11423904" y="86868"/>
            <a:ext cx="673607" cy="1028699"/>
          </a:xfrm>
          <a:prstGeom prst="rect">
            <a:avLst/>
          </a:prstGeom>
        </p:spPr>
      </p:pic>
      <p:sp>
        <p:nvSpPr>
          <p:cNvPr id="4" name="object 4"/>
          <p:cNvSpPr txBox="1">
            <a:spLocks noGrp="1"/>
          </p:cNvSpPr>
          <p:nvPr>
            <p:ph type="title"/>
          </p:nvPr>
        </p:nvSpPr>
        <p:spPr>
          <a:xfrm>
            <a:off x="722500" y="369069"/>
            <a:ext cx="10280015" cy="690245"/>
          </a:xfrm>
          <a:prstGeom prst="rect">
            <a:avLst/>
          </a:prstGeom>
        </p:spPr>
        <p:txBody>
          <a:bodyPr vert="horz" wrap="square" lIns="0" tIns="13335" rIns="0" bIns="0" rtlCol="0">
            <a:spAutoFit/>
          </a:bodyPr>
          <a:lstStyle/>
          <a:p>
            <a:pPr marL="12700">
              <a:lnSpc>
                <a:spcPts val="3095"/>
              </a:lnSpc>
              <a:spcBef>
                <a:spcPts val="105"/>
              </a:spcBef>
            </a:pPr>
            <a:r>
              <a:rPr sz="2600" spc="-20" dirty="0"/>
              <a:t>水素と硫黄と炭素化合物というありきたりの物質を利用して「常温超電導」</a:t>
            </a:r>
            <a:endParaRPr sz="2600"/>
          </a:p>
          <a:p>
            <a:pPr marL="1064895">
              <a:lnSpc>
                <a:spcPts val="2135"/>
              </a:lnSpc>
            </a:pPr>
            <a:r>
              <a:rPr b="1" spc="-25" dirty="0">
                <a:solidFill>
                  <a:srgbClr val="1C1C1C"/>
                </a:solidFill>
                <a:latin typeface="Arial Rounded MT Bold"/>
                <a:cs typeface="Arial Rounded MT Bold"/>
              </a:rPr>
              <a:t>Room-temperature</a:t>
            </a:r>
            <a:r>
              <a:rPr b="1" spc="-45" dirty="0">
                <a:solidFill>
                  <a:srgbClr val="1C1C1C"/>
                </a:solidFill>
                <a:latin typeface="Arial Rounded MT Bold"/>
                <a:cs typeface="Arial Rounded MT Bold"/>
              </a:rPr>
              <a:t> </a:t>
            </a:r>
            <a:r>
              <a:rPr b="1" spc="-10" dirty="0">
                <a:solidFill>
                  <a:srgbClr val="1C1C1C"/>
                </a:solidFill>
                <a:latin typeface="Arial Rounded MT Bold"/>
                <a:cs typeface="Arial Rounded MT Bold"/>
              </a:rPr>
              <a:t>superconductivity</a:t>
            </a:r>
            <a:r>
              <a:rPr b="1" spc="-40" dirty="0">
                <a:solidFill>
                  <a:srgbClr val="1C1C1C"/>
                </a:solidFill>
                <a:latin typeface="Arial Rounded MT Bold"/>
                <a:cs typeface="Arial Rounded MT Bold"/>
              </a:rPr>
              <a:t> </a:t>
            </a:r>
            <a:r>
              <a:rPr b="1" dirty="0">
                <a:solidFill>
                  <a:srgbClr val="1C1C1C"/>
                </a:solidFill>
                <a:latin typeface="Arial Rounded MT Bold"/>
                <a:cs typeface="Arial Rounded MT Bold"/>
              </a:rPr>
              <a:t>in</a:t>
            </a:r>
            <a:r>
              <a:rPr b="1" spc="-20" dirty="0">
                <a:solidFill>
                  <a:srgbClr val="1C1C1C"/>
                </a:solidFill>
                <a:latin typeface="Arial Rounded MT Bold"/>
                <a:cs typeface="Arial Rounded MT Bold"/>
              </a:rPr>
              <a:t> </a:t>
            </a:r>
            <a:r>
              <a:rPr b="1" dirty="0">
                <a:solidFill>
                  <a:srgbClr val="1C1C1C"/>
                </a:solidFill>
                <a:latin typeface="Arial Rounded MT Bold"/>
                <a:cs typeface="Arial Rounded MT Bold"/>
              </a:rPr>
              <a:t>a </a:t>
            </a:r>
            <a:r>
              <a:rPr b="0" dirty="0">
                <a:solidFill>
                  <a:srgbClr val="1C1C1C"/>
                </a:solidFill>
                <a:latin typeface="Arial Rounded MT Bold"/>
                <a:cs typeface="Arial Rounded MT Bold"/>
              </a:rPr>
              <a:t>carbonaceous</a:t>
            </a:r>
            <a:r>
              <a:rPr b="0" spc="10" dirty="0">
                <a:solidFill>
                  <a:srgbClr val="1C1C1C"/>
                </a:solidFill>
                <a:latin typeface="Arial Rounded MT Bold"/>
                <a:cs typeface="Arial Rounded MT Bold"/>
              </a:rPr>
              <a:t> </a:t>
            </a:r>
            <a:r>
              <a:rPr b="1" dirty="0">
                <a:solidFill>
                  <a:srgbClr val="1C1C1C"/>
                </a:solidFill>
                <a:latin typeface="Arial Rounded MT Bold"/>
                <a:cs typeface="Arial Rounded MT Bold"/>
              </a:rPr>
              <a:t>sulfur</a:t>
            </a:r>
            <a:r>
              <a:rPr b="1" spc="-50" dirty="0">
                <a:solidFill>
                  <a:srgbClr val="1C1C1C"/>
                </a:solidFill>
                <a:latin typeface="Arial Rounded MT Bold"/>
                <a:cs typeface="Arial Rounded MT Bold"/>
              </a:rPr>
              <a:t> </a:t>
            </a:r>
            <a:r>
              <a:rPr b="1" spc="-10" dirty="0">
                <a:solidFill>
                  <a:srgbClr val="1C1C1C"/>
                </a:solidFill>
                <a:latin typeface="Arial Rounded MT Bold"/>
                <a:cs typeface="Arial Rounded MT Bold"/>
              </a:rPr>
              <a:t>hydride</a:t>
            </a:r>
          </a:p>
        </p:txBody>
      </p:sp>
      <p:sp>
        <p:nvSpPr>
          <p:cNvPr id="5" name="object 5"/>
          <p:cNvSpPr txBox="1"/>
          <p:nvPr/>
        </p:nvSpPr>
        <p:spPr>
          <a:xfrm>
            <a:off x="453876" y="1420224"/>
            <a:ext cx="10851515" cy="1278890"/>
          </a:xfrm>
          <a:prstGeom prst="rect">
            <a:avLst/>
          </a:prstGeom>
        </p:spPr>
        <p:txBody>
          <a:bodyPr vert="horz" wrap="square" lIns="0" tIns="29845" rIns="0" bIns="0" rtlCol="0">
            <a:spAutoFit/>
          </a:bodyPr>
          <a:lstStyle/>
          <a:p>
            <a:pPr marL="12700" marR="5080">
              <a:lnSpc>
                <a:spcPts val="2080"/>
              </a:lnSpc>
              <a:spcBef>
                <a:spcPts val="235"/>
              </a:spcBef>
            </a:pPr>
            <a:r>
              <a:rPr sz="1800" b="0" u="sng" spc="-10" dirty="0">
                <a:solidFill>
                  <a:srgbClr val="0563C1"/>
                </a:solidFill>
                <a:uFill>
                  <a:solidFill>
                    <a:srgbClr val="0563C1"/>
                  </a:solidFill>
                </a:uFill>
                <a:latin typeface="BIZ UDP明朝 Medium"/>
                <a:cs typeface="BIZ UDP明朝 Medium"/>
                <a:hlinkClick r:id="rId3"/>
              </a:rPr>
              <a:t>10</a:t>
            </a:r>
            <a:r>
              <a:rPr sz="1800" b="0" u="sng" dirty="0">
                <a:solidFill>
                  <a:srgbClr val="0563C1"/>
                </a:solidFill>
                <a:uFill>
                  <a:solidFill>
                    <a:srgbClr val="0563C1"/>
                  </a:solidFill>
                </a:uFill>
                <a:latin typeface="BIZ UDP明朝 Medium"/>
                <a:cs typeface="BIZ UDP明朝 Medium"/>
                <a:hlinkClick r:id="rId3"/>
              </a:rPr>
              <a:t>月14日に「</a:t>
            </a:r>
            <a:r>
              <a:rPr sz="1800" b="0" u="sng" spc="-10" dirty="0">
                <a:solidFill>
                  <a:srgbClr val="0563C1"/>
                </a:solidFill>
                <a:uFill>
                  <a:solidFill>
                    <a:srgbClr val="0563C1"/>
                  </a:solidFill>
                </a:uFill>
                <a:latin typeface="BIZ UDP明朝 Medium"/>
                <a:cs typeface="BIZ UDP明朝 Medium"/>
                <a:hlinkClick r:id="rId3"/>
              </a:rPr>
              <a:t>Nature</a:t>
            </a:r>
            <a:r>
              <a:rPr sz="1800" b="0" u="sng" spc="-5" dirty="0">
                <a:solidFill>
                  <a:srgbClr val="0563C1"/>
                </a:solidFill>
                <a:uFill>
                  <a:solidFill>
                    <a:srgbClr val="0563C1"/>
                  </a:solidFill>
                </a:uFill>
                <a:latin typeface="BIZ UDP明朝 Medium"/>
                <a:cs typeface="BIZ UDP明朝 Medium"/>
                <a:hlinkClick r:id="rId3"/>
              </a:rPr>
              <a:t>」誌に掲載された論文</a:t>
            </a:r>
            <a:r>
              <a:rPr sz="1800" b="0" dirty="0">
                <a:latin typeface="BIZ UDP明朝 Medium"/>
                <a:cs typeface="BIZ UDP明朝 Medium"/>
              </a:rPr>
              <a:t>で「</a:t>
            </a:r>
            <a:r>
              <a:rPr sz="1800" b="1" spc="-25" dirty="0">
                <a:solidFill>
                  <a:srgbClr val="1C1C1C"/>
                </a:solidFill>
                <a:latin typeface="Arial Rounded MT Bold"/>
                <a:cs typeface="Arial Rounded MT Bold"/>
              </a:rPr>
              <a:t>Room-temperature</a:t>
            </a:r>
            <a:r>
              <a:rPr sz="1800" b="1" spc="-10" dirty="0">
                <a:solidFill>
                  <a:srgbClr val="1C1C1C"/>
                </a:solidFill>
                <a:latin typeface="Arial Rounded MT Bold"/>
                <a:cs typeface="Arial Rounded MT Bold"/>
              </a:rPr>
              <a:t> superconductivity </a:t>
            </a:r>
            <a:r>
              <a:rPr sz="1800" b="1" dirty="0">
                <a:solidFill>
                  <a:srgbClr val="1C1C1C"/>
                </a:solidFill>
                <a:latin typeface="Arial Rounded MT Bold"/>
                <a:cs typeface="Arial Rounded MT Bold"/>
              </a:rPr>
              <a:t>in</a:t>
            </a:r>
            <a:r>
              <a:rPr sz="1800" b="1" spc="10" dirty="0">
                <a:solidFill>
                  <a:srgbClr val="1C1C1C"/>
                </a:solidFill>
                <a:latin typeface="Arial Rounded MT Bold"/>
                <a:cs typeface="Arial Rounded MT Bold"/>
              </a:rPr>
              <a:t> </a:t>
            </a:r>
            <a:r>
              <a:rPr sz="1800" b="1" dirty="0">
                <a:solidFill>
                  <a:srgbClr val="1C1C1C"/>
                </a:solidFill>
                <a:latin typeface="Arial Rounded MT Bold"/>
                <a:cs typeface="Arial Rounded MT Bold"/>
              </a:rPr>
              <a:t>a</a:t>
            </a:r>
            <a:r>
              <a:rPr sz="1800" b="1" spc="25" dirty="0">
                <a:solidFill>
                  <a:srgbClr val="1C1C1C"/>
                </a:solidFill>
                <a:latin typeface="Arial Rounded MT Bold"/>
                <a:cs typeface="Arial Rounded MT Bold"/>
              </a:rPr>
              <a:t> </a:t>
            </a:r>
            <a:r>
              <a:rPr sz="1800" b="1" spc="-10" dirty="0">
                <a:solidFill>
                  <a:srgbClr val="1C1C1C"/>
                </a:solidFill>
                <a:latin typeface="Arial Rounded MT Bold"/>
                <a:cs typeface="Arial Rounded MT Bold"/>
              </a:rPr>
              <a:t>carbonaceous </a:t>
            </a:r>
            <a:r>
              <a:rPr sz="1800" b="1" dirty="0">
                <a:solidFill>
                  <a:srgbClr val="1C1C1C"/>
                </a:solidFill>
                <a:latin typeface="Arial Rounded MT Bold"/>
                <a:cs typeface="Arial Rounded MT Bold"/>
              </a:rPr>
              <a:t>sulfur </a:t>
            </a:r>
            <a:r>
              <a:rPr sz="1800" b="1" spc="-20" dirty="0">
                <a:solidFill>
                  <a:srgbClr val="1C1C1C"/>
                </a:solidFill>
                <a:latin typeface="Arial Rounded MT Bold"/>
                <a:cs typeface="Arial Rounded MT Bold"/>
              </a:rPr>
              <a:t>hydride</a:t>
            </a:r>
            <a:r>
              <a:rPr sz="1800" dirty="0">
                <a:solidFill>
                  <a:srgbClr val="1C1C1C"/>
                </a:solidFill>
                <a:latin typeface="游ゴシック"/>
                <a:cs typeface="游ゴシック"/>
              </a:rPr>
              <a:t>」</a:t>
            </a:r>
            <a:r>
              <a:rPr sz="1800" b="0" dirty="0">
                <a:latin typeface="BIZ UDP明朝 Medium"/>
                <a:cs typeface="BIZ UDP明朝 Medium"/>
              </a:rPr>
              <a:t>約15°C</a:t>
            </a:r>
            <a:r>
              <a:rPr sz="1800" b="0" spc="-10" dirty="0">
                <a:latin typeface="BIZ UDP明朝 Medium"/>
                <a:cs typeface="BIZ UDP明朝 Medium"/>
              </a:rPr>
              <a:t>の温度で超伝導を達成。</a:t>
            </a:r>
            <a:endParaRPr sz="1800">
              <a:latin typeface="BIZ UDP明朝 Medium"/>
              <a:cs typeface="BIZ UDP明朝 Medium"/>
            </a:endParaRPr>
          </a:p>
          <a:p>
            <a:pPr>
              <a:lnSpc>
                <a:spcPct val="100000"/>
              </a:lnSpc>
              <a:spcBef>
                <a:spcPts val="15"/>
              </a:spcBef>
            </a:pPr>
            <a:endParaRPr sz="2250">
              <a:latin typeface="BIZ UDP明朝 Medium"/>
              <a:cs typeface="BIZ UDP明朝 Medium"/>
            </a:endParaRPr>
          </a:p>
          <a:p>
            <a:pPr marL="106680" algn="ctr">
              <a:lnSpc>
                <a:spcPct val="100000"/>
              </a:lnSpc>
              <a:spcBef>
                <a:spcPts val="5"/>
              </a:spcBef>
            </a:pPr>
            <a:r>
              <a:rPr sz="2300" b="0" spc="-20" dirty="0">
                <a:latin typeface="BIZ UDP明朝 Medium"/>
                <a:cs typeface="BIZ UDP明朝 Medium"/>
              </a:rPr>
              <a:t>まだまだ、基礎研究の段階で「常温超電導」への道のりは遠い・・・</a:t>
            </a:r>
            <a:endParaRPr sz="2300">
              <a:latin typeface="BIZ UDP明朝 Medium"/>
              <a:cs typeface="BIZ UDP明朝 Medium"/>
            </a:endParaRPr>
          </a:p>
        </p:txBody>
      </p:sp>
      <p:pic>
        <p:nvPicPr>
          <p:cNvPr id="6" name="object 6"/>
          <p:cNvPicPr/>
          <p:nvPr/>
        </p:nvPicPr>
        <p:blipFill>
          <a:blip r:embed="rId4" cstate="print"/>
          <a:stretch>
            <a:fillRect/>
          </a:stretch>
        </p:blipFill>
        <p:spPr>
          <a:xfrm>
            <a:off x="437387" y="3017520"/>
            <a:ext cx="4311395" cy="3334511"/>
          </a:xfrm>
          <a:prstGeom prst="rect">
            <a:avLst/>
          </a:prstGeom>
        </p:spPr>
      </p:pic>
      <p:sp>
        <p:nvSpPr>
          <p:cNvPr id="7" name="object 7"/>
          <p:cNvSpPr txBox="1"/>
          <p:nvPr/>
        </p:nvSpPr>
        <p:spPr>
          <a:xfrm>
            <a:off x="453876" y="6363561"/>
            <a:ext cx="4316095" cy="239395"/>
          </a:xfrm>
          <a:prstGeom prst="rect">
            <a:avLst/>
          </a:prstGeom>
        </p:spPr>
        <p:txBody>
          <a:bodyPr vert="horz" wrap="square" lIns="0" tIns="12700" rIns="0" bIns="0" rtlCol="0">
            <a:spAutoFit/>
          </a:bodyPr>
          <a:lstStyle/>
          <a:p>
            <a:pPr marL="12700">
              <a:lnSpc>
                <a:spcPct val="100000"/>
              </a:lnSpc>
              <a:spcBef>
                <a:spcPts val="100"/>
              </a:spcBef>
            </a:pPr>
            <a:r>
              <a:rPr sz="1400" b="0" spc="-10" dirty="0">
                <a:latin typeface="BIZ UDP明朝 Medium"/>
                <a:cs typeface="BIZ UDP明朝 Medium"/>
              </a:rPr>
              <a:t>ダイヤモンドアンビルセルで</a:t>
            </a:r>
            <a:r>
              <a:rPr sz="1400" b="0" dirty="0">
                <a:latin typeface="BIZ UDP明朝 Medium"/>
                <a:cs typeface="BIZ UDP明朝 Medium"/>
              </a:rPr>
              <a:t>267</a:t>
            </a:r>
            <a:r>
              <a:rPr sz="1400" b="0" spc="-15" dirty="0">
                <a:latin typeface="BIZ UDP明朝 Medium"/>
                <a:cs typeface="BIZ UDP明朝 Medium"/>
              </a:rPr>
              <a:t>ギガパスカルの超高圧化</a:t>
            </a:r>
            <a:endParaRPr sz="1400">
              <a:latin typeface="BIZ UDP明朝 Medium"/>
              <a:cs typeface="BIZ UDP明朝 Medium"/>
            </a:endParaRP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871438" y="6343967"/>
            <a:ext cx="23304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HG明朝B"/>
                <a:cs typeface="HG明朝B"/>
              </a:rPr>
              <a:t>17</a:t>
            </a:r>
            <a:endParaRPr sz="1600">
              <a:latin typeface="HG明朝B"/>
              <a:cs typeface="HG明朝B"/>
            </a:endParaRPr>
          </a:p>
        </p:txBody>
      </p:sp>
      <p:pic>
        <p:nvPicPr>
          <p:cNvPr id="3" name="object 3"/>
          <p:cNvPicPr/>
          <p:nvPr/>
        </p:nvPicPr>
        <p:blipFill>
          <a:blip r:embed="rId2" cstate="print"/>
          <a:stretch>
            <a:fillRect/>
          </a:stretch>
        </p:blipFill>
        <p:spPr>
          <a:xfrm>
            <a:off x="11423904" y="86868"/>
            <a:ext cx="673607" cy="1028699"/>
          </a:xfrm>
          <a:prstGeom prst="rect">
            <a:avLst/>
          </a:prstGeom>
        </p:spPr>
      </p:pic>
      <p:sp>
        <p:nvSpPr>
          <p:cNvPr id="4" name="object 4"/>
          <p:cNvSpPr txBox="1"/>
          <p:nvPr/>
        </p:nvSpPr>
        <p:spPr>
          <a:xfrm>
            <a:off x="2034507" y="180026"/>
            <a:ext cx="7563484" cy="452120"/>
          </a:xfrm>
          <a:prstGeom prst="rect">
            <a:avLst/>
          </a:prstGeom>
        </p:spPr>
        <p:txBody>
          <a:bodyPr vert="horz" wrap="square" lIns="0" tIns="12065" rIns="0" bIns="0" rtlCol="0">
            <a:spAutoFit/>
          </a:bodyPr>
          <a:lstStyle/>
          <a:p>
            <a:pPr marL="12700">
              <a:lnSpc>
                <a:spcPct val="100000"/>
              </a:lnSpc>
              <a:spcBef>
                <a:spcPts val="95"/>
              </a:spcBef>
            </a:pPr>
            <a:r>
              <a:rPr sz="2800" b="0" spc="-35" dirty="0">
                <a:latin typeface="BIZ UDP明朝 Medium"/>
                <a:cs typeface="BIZ UDP明朝 Medium"/>
              </a:rPr>
              <a:t>新物性を示す</a:t>
            </a:r>
            <a:r>
              <a:rPr sz="2800" b="0" spc="-25" dirty="0">
                <a:latin typeface="BIZ UDP明朝 Medium"/>
                <a:cs typeface="BIZ UDP明朝 Medium"/>
              </a:rPr>
              <a:t>、</a:t>
            </a:r>
            <a:r>
              <a:rPr sz="2800" b="0" spc="-35" dirty="0">
                <a:latin typeface="BIZ UDP明朝 Medium"/>
                <a:cs typeface="BIZ UDP明朝 Medium"/>
              </a:rPr>
              <a:t>普通にあ</a:t>
            </a:r>
            <a:r>
              <a:rPr sz="2800" b="0" spc="-30" dirty="0">
                <a:latin typeface="BIZ UDP明朝 Medium"/>
                <a:cs typeface="BIZ UDP明朝 Medium"/>
              </a:rPr>
              <a:t>る</a:t>
            </a:r>
            <a:r>
              <a:rPr sz="2800" b="0" spc="-35" dirty="0">
                <a:latin typeface="BIZ UDP明朝 Medium"/>
                <a:cs typeface="BIZ UDP明朝 Medium"/>
              </a:rPr>
              <a:t>金属</a:t>
            </a:r>
            <a:r>
              <a:rPr sz="2800" b="0" spc="-10" dirty="0">
                <a:latin typeface="BIZ UDP明朝 Medium"/>
                <a:cs typeface="BIZ UDP明朝 Medium"/>
              </a:rPr>
              <a:t>・・・</a:t>
            </a:r>
            <a:r>
              <a:rPr sz="2800" b="0" spc="-40" dirty="0">
                <a:latin typeface="BIZ UDP明朝 Medium"/>
                <a:cs typeface="BIZ UDP明朝 Medium"/>
              </a:rPr>
              <a:t>ユ</a:t>
            </a:r>
            <a:r>
              <a:rPr sz="2800" b="0" spc="-35" dirty="0">
                <a:latin typeface="BIZ UDP明朝 Medium"/>
                <a:cs typeface="BIZ UDP明朝 Medium"/>
              </a:rPr>
              <a:t>ビキタス金</a:t>
            </a:r>
            <a:r>
              <a:rPr sz="2800" b="0" spc="-50" dirty="0">
                <a:latin typeface="BIZ UDP明朝 Medium"/>
                <a:cs typeface="BIZ UDP明朝 Medium"/>
              </a:rPr>
              <a:t>属</a:t>
            </a:r>
            <a:endParaRPr sz="2800">
              <a:latin typeface="BIZ UDP明朝 Medium"/>
              <a:cs typeface="BIZ UDP明朝 Medium"/>
            </a:endParaRPr>
          </a:p>
        </p:txBody>
      </p:sp>
      <p:grpSp>
        <p:nvGrpSpPr>
          <p:cNvPr id="5" name="object 5"/>
          <p:cNvGrpSpPr/>
          <p:nvPr/>
        </p:nvGrpSpPr>
        <p:grpSpPr>
          <a:xfrm>
            <a:off x="204215" y="1882140"/>
            <a:ext cx="9851390" cy="4866640"/>
            <a:chOff x="204215" y="1882140"/>
            <a:chExt cx="9851390" cy="4866640"/>
          </a:xfrm>
        </p:grpSpPr>
        <p:pic>
          <p:nvPicPr>
            <p:cNvPr id="6" name="object 6"/>
            <p:cNvPicPr/>
            <p:nvPr/>
          </p:nvPicPr>
          <p:blipFill>
            <a:blip r:embed="rId3" cstate="print"/>
            <a:stretch>
              <a:fillRect/>
            </a:stretch>
          </p:blipFill>
          <p:spPr>
            <a:xfrm>
              <a:off x="204215" y="1882140"/>
              <a:ext cx="4980431" cy="2446019"/>
            </a:xfrm>
            <a:prstGeom prst="rect">
              <a:avLst/>
            </a:prstGeom>
          </p:spPr>
        </p:pic>
        <p:sp>
          <p:nvSpPr>
            <p:cNvPr id="7" name="object 7"/>
            <p:cNvSpPr/>
            <p:nvPr/>
          </p:nvSpPr>
          <p:spPr>
            <a:xfrm>
              <a:off x="316992" y="1970531"/>
              <a:ext cx="4754880" cy="2268855"/>
            </a:xfrm>
            <a:custGeom>
              <a:avLst/>
              <a:gdLst/>
              <a:ahLst/>
              <a:cxnLst/>
              <a:rect l="l" t="t" r="r" b="b"/>
              <a:pathLst>
                <a:path w="4754880" h="2268854">
                  <a:moveTo>
                    <a:pt x="4754880" y="0"/>
                  </a:moveTo>
                  <a:lnTo>
                    <a:pt x="0" y="0"/>
                  </a:lnTo>
                  <a:lnTo>
                    <a:pt x="0" y="2268728"/>
                  </a:lnTo>
                  <a:lnTo>
                    <a:pt x="4754880" y="2268728"/>
                  </a:lnTo>
                  <a:lnTo>
                    <a:pt x="4754880" y="0"/>
                  </a:lnTo>
                  <a:close/>
                </a:path>
              </a:pathLst>
            </a:custGeom>
            <a:solidFill>
              <a:srgbClr val="F8CBAD"/>
            </a:solidFill>
          </p:spPr>
          <p:txBody>
            <a:bodyPr wrap="square" lIns="0" tIns="0" rIns="0" bIns="0" rtlCol="0"/>
            <a:lstStyle/>
            <a:p>
              <a:endParaRPr/>
            </a:p>
          </p:txBody>
        </p:sp>
        <p:pic>
          <p:nvPicPr>
            <p:cNvPr id="8" name="object 8"/>
            <p:cNvPicPr/>
            <p:nvPr/>
          </p:nvPicPr>
          <p:blipFill>
            <a:blip r:embed="rId4" cstate="print"/>
            <a:stretch>
              <a:fillRect/>
            </a:stretch>
          </p:blipFill>
          <p:spPr>
            <a:xfrm>
              <a:off x="204215" y="4297680"/>
              <a:ext cx="4978907" cy="2450591"/>
            </a:xfrm>
            <a:prstGeom prst="rect">
              <a:avLst/>
            </a:prstGeom>
          </p:spPr>
        </p:pic>
        <p:sp>
          <p:nvSpPr>
            <p:cNvPr id="9" name="object 9"/>
            <p:cNvSpPr/>
            <p:nvPr/>
          </p:nvSpPr>
          <p:spPr>
            <a:xfrm>
              <a:off x="316992" y="4386072"/>
              <a:ext cx="4753610" cy="2273935"/>
            </a:xfrm>
            <a:custGeom>
              <a:avLst/>
              <a:gdLst/>
              <a:ahLst/>
              <a:cxnLst/>
              <a:rect l="l" t="t" r="r" b="b"/>
              <a:pathLst>
                <a:path w="4753610" h="2273934">
                  <a:moveTo>
                    <a:pt x="4753102" y="0"/>
                  </a:moveTo>
                  <a:lnTo>
                    <a:pt x="0" y="0"/>
                  </a:lnTo>
                  <a:lnTo>
                    <a:pt x="0" y="2273681"/>
                  </a:lnTo>
                  <a:lnTo>
                    <a:pt x="4753102" y="2273681"/>
                  </a:lnTo>
                  <a:lnTo>
                    <a:pt x="4753102" y="0"/>
                  </a:lnTo>
                  <a:close/>
                </a:path>
              </a:pathLst>
            </a:custGeom>
            <a:solidFill>
              <a:srgbClr val="F8CBAD"/>
            </a:solidFill>
          </p:spPr>
          <p:txBody>
            <a:bodyPr wrap="square" lIns="0" tIns="0" rIns="0" bIns="0" rtlCol="0"/>
            <a:lstStyle/>
            <a:p>
              <a:endParaRPr/>
            </a:p>
          </p:txBody>
        </p:sp>
        <p:pic>
          <p:nvPicPr>
            <p:cNvPr id="10" name="object 10"/>
            <p:cNvPicPr/>
            <p:nvPr/>
          </p:nvPicPr>
          <p:blipFill>
            <a:blip r:embed="rId5" cstate="print"/>
            <a:stretch>
              <a:fillRect/>
            </a:stretch>
          </p:blipFill>
          <p:spPr>
            <a:xfrm>
              <a:off x="5105400" y="4297679"/>
              <a:ext cx="4949939" cy="2450591"/>
            </a:xfrm>
            <a:prstGeom prst="rect">
              <a:avLst/>
            </a:prstGeom>
          </p:spPr>
        </p:pic>
        <p:sp>
          <p:nvSpPr>
            <p:cNvPr id="11" name="object 11"/>
            <p:cNvSpPr/>
            <p:nvPr/>
          </p:nvSpPr>
          <p:spPr>
            <a:xfrm>
              <a:off x="5218175" y="4386072"/>
              <a:ext cx="4724400" cy="2273935"/>
            </a:xfrm>
            <a:custGeom>
              <a:avLst/>
              <a:gdLst/>
              <a:ahLst/>
              <a:cxnLst/>
              <a:rect l="l" t="t" r="r" b="b"/>
              <a:pathLst>
                <a:path w="4724400" h="2273934">
                  <a:moveTo>
                    <a:pt x="4724400" y="0"/>
                  </a:moveTo>
                  <a:lnTo>
                    <a:pt x="0" y="0"/>
                  </a:lnTo>
                  <a:lnTo>
                    <a:pt x="0" y="2273681"/>
                  </a:lnTo>
                  <a:lnTo>
                    <a:pt x="4724400" y="2273681"/>
                  </a:lnTo>
                  <a:lnTo>
                    <a:pt x="4724400" y="0"/>
                  </a:lnTo>
                  <a:close/>
                </a:path>
              </a:pathLst>
            </a:custGeom>
            <a:solidFill>
              <a:srgbClr val="F8CBAD"/>
            </a:solidFill>
          </p:spPr>
          <p:txBody>
            <a:bodyPr wrap="square" lIns="0" tIns="0" rIns="0" bIns="0" rtlCol="0"/>
            <a:lstStyle/>
            <a:p>
              <a:endParaRPr/>
            </a:p>
          </p:txBody>
        </p:sp>
        <p:pic>
          <p:nvPicPr>
            <p:cNvPr id="12" name="object 12"/>
            <p:cNvPicPr/>
            <p:nvPr/>
          </p:nvPicPr>
          <p:blipFill>
            <a:blip r:embed="rId6" cstate="print"/>
            <a:stretch>
              <a:fillRect/>
            </a:stretch>
          </p:blipFill>
          <p:spPr>
            <a:xfrm>
              <a:off x="5061204" y="1882140"/>
              <a:ext cx="4949951" cy="2446019"/>
            </a:xfrm>
            <a:prstGeom prst="rect">
              <a:avLst/>
            </a:prstGeom>
          </p:spPr>
        </p:pic>
        <p:sp>
          <p:nvSpPr>
            <p:cNvPr id="13" name="object 13"/>
            <p:cNvSpPr/>
            <p:nvPr/>
          </p:nvSpPr>
          <p:spPr>
            <a:xfrm>
              <a:off x="5173980" y="1970531"/>
              <a:ext cx="4724400" cy="2268855"/>
            </a:xfrm>
            <a:custGeom>
              <a:avLst/>
              <a:gdLst/>
              <a:ahLst/>
              <a:cxnLst/>
              <a:rect l="l" t="t" r="r" b="b"/>
              <a:pathLst>
                <a:path w="4724400" h="2268854">
                  <a:moveTo>
                    <a:pt x="4724400" y="0"/>
                  </a:moveTo>
                  <a:lnTo>
                    <a:pt x="0" y="0"/>
                  </a:lnTo>
                  <a:lnTo>
                    <a:pt x="0" y="2268728"/>
                  </a:lnTo>
                  <a:lnTo>
                    <a:pt x="4724400" y="2268728"/>
                  </a:lnTo>
                  <a:lnTo>
                    <a:pt x="4724400" y="0"/>
                  </a:lnTo>
                  <a:close/>
                </a:path>
              </a:pathLst>
            </a:custGeom>
            <a:solidFill>
              <a:srgbClr val="F8CBAD"/>
            </a:solidFill>
          </p:spPr>
          <p:txBody>
            <a:bodyPr wrap="square" lIns="0" tIns="0" rIns="0" bIns="0" rtlCol="0"/>
            <a:lstStyle/>
            <a:p>
              <a:endParaRPr/>
            </a:p>
          </p:txBody>
        </p:sp>
      </p:grpSp>
      <p:sp>
        <p:nvSpPr>
          <p:cNvPr id="14" name="object 14"/>
          <p:cNvSpPr txBox="1"/>
          <p:nvPr/>
        </p:nvSpPr>
        <p:spPr>
          <a:xfrm>
            <a:off x="316991" y="1970532"/>
            <a:ext cx="2359660" cy="250190"/>
          </a:xfrm>
          <a:prstGeom prst="rect">
            <a:avLst/>
          </a:prstGeom>
          <a:solidFill>
            <a:srgbClr val="699230"/>
          </a:solidFill>
        </p:spPr>
        <p:txBody>
          <a:bodyPr vert="horz" wrap="square" lIns="0" tIns="43180" rIns="0" bIns="0" rtlCol="0">
            <a:spAutoFit/>
          </a:bodyPr>
          <a:lstStyle/>
          <a:p>
            <a:pPr marL="165100">
              <a:lnSpc>
                <a:spcPts val="1630"/>
              </a:lnSpc>
              <a:spcBef>
                <a:spcPts val="340"/>
              </a:spcBef>
            </a:pPr>
            <a:r>
              <a:rPr sz="1400" b="0" spc="-20" dirty="0">
                <a:solidFill>
                  <a:srgbClr val="FFFFFF"/>
                </a:solidFill>
                <a:latin typeface="BIZ UDP明朝 Medium"/>
                <a:cs typeface="BIZ UDP明朝 Medium"/>
              </a:rPr>
              <a:t>トポロジカル量子物質</a:t>
            </a:r>
            <a:endParaRPr sz="1400">
              <a:latin typeface="BIZ UDP明朝 Medium"/>
              <a:cs typeface="BIZ UDP明朝 Medium"/>
            </a:endParaRPr>
          </a:p>
        </p:txBody>
      </p:sp>
      <p:sp>
        <p:nvSpPr>
          <p:cNvPr id="15" name="object 15"/>
          <p:cNvSpPr txBox="1"/>
          <p:nvPr/>
        </p:nvSpPr>
        <p:spPr>
          <a:xfrm>
            <a:off x="950618" y="3711905"/>
            <a:ext cx="2096770" cy="453390"/>
          </a:xfrm>
          <a:prstGeom prst="rect">
            <a:avLst/>
          </a:prstGeom>
        </p:spPr>
        <p:txBody>
          <a:bodyPr vert="horz" wrap="square" lIns="0" tIns="12700" rIns="0" bIns="0" rtlCol="0">
            <a:spAutoFit/>
          </a:bodyPr>
          <a:lstStyle/>
          <a:p>
            <a:pPr marL="12700" marR="5080">
              <a:lnSpc>
                <a:spcPct val="100000"/>
              </a:lnSpc>
              <a:spcBef>
                <a:spcPts val="100"/>
              </a:spcBef>
            </a:pPr>
            <a:r>
              <a:rPr sz="1400" b="0" spc="-15" dirty="0">
                <a:solidFill>
                  <a:srgbClr val="FF0000"/>
                </a:solidFill>
                <a:latin typeface="BIZ UDP明朝 Medium"/>
                <a:cs typeface="BIZ UDP明朝 Medium"/>
              </a:rPr>
              <a:t>超低消費電力デバイスや量</a:t>
            </a:r>
            <a:r>
              <a:rPr sz="1400" b="0" spc="-20" dirty="0">
                <a:solidFill>
                  <a:srgbClr val="FF0000"/>
                </a:solidFill>
                <a:latin typeface="BIZ UDP明朝 Medium"/>
                <a:cs typeface="BIZ UDP明朝 Medium"/>
              </a:rPr>
              <a:t>子コンピューターの実現</a:t>
            </a:r>
            <a:endParaRPr sz="1400">
              <a:latin typeface="BIZ UDP明朝 Medium"/>
              <a:cs typeface="BIZ UDP明朝 Medium"/>
            </a:endParaRPr>
          </a:p>
        </p:txBody>
      </p:sp>
      <p:sp>
        <p:nvSpPr>
          <p:cNvPr id="16" name="object 16"/>
          <p:cNvSpPr txBox="1"/>
          <p:nvPr/>
        </p:nvSpPr>
        <p:spPr>
          <a:xfrm>
            <a:off x="394715" y="2372489"/>
            <a:ext cx="2966085" cy="1093470"/>
          </a:xfrm>
          <a:prstGeom prst="rect">
            <a:avLst/>
          </a:prstGeom>
        </p:spPr>
        <p:txBody>
          <a:bodyPr vert="horz" wrap="square" lIns="0" tIns="13335" rIns="0" bIns="0" rtlCol="0">
            <a:spAutoFit/>
          </a:bodyPr>
          <a:lstStyle/>
          <a:p>
            <a:pPr marL="193675" marR="5080" indent="-181610">
              <a:lnSpc>
                <a:spcPct val="100000"/>
              </a:lnSpc>
              <a:spcBef>
                <a:spcPts val="105"/>
              </a:spcBef>
              <a:buFont typeface="Wingdings"/>
              <a:buChar char=""/>
              <a:tabLst>
                <a:tab pos="194310" algn="l"/>
              </a:tabLst>
            </a:pPr>
            <a:r>
              <a:rPr sz="1400" b="0" spc="-25" dirty="0">
                <a:latin typeface="BIZ UDP明朝 Medium"/>
                <a:cs typeface="BIZ UDP明朝 Medium"/>
              </a:rPr>
              <a:t>バルクでは絶縁体だが表面は金属で</a:t>
            </a:r>
            <a:r>
              <a:rPr sz="1400" b="0" spc="-30" dirty="0">
                <a:latin typeface="BIZ UDP明朝 Medium"/>
                <a:cs typeface="BIZ UDP明朝 Medium"/>
              </a:rPr>
              <a:t>ある新規物質トポロジカル絶縁体を</a:t>
            </a:r>
            <a:r>
              <a:rPr sz="1400" b="0" spc="-25" dirty="0">
                <a:latin typeface="BIZ UDP明朝 Medium"/>
                <a:cs typeface="BIZ UDP明朝 Medium"/>
              </a:rPr>
              <a:t>活用</a:t>
            </a:r>
            <a:endParaRPr sz="1400">
              <a:latin typeface="BIZ UDP明朝 Medium"/>
              <a:cs typeface="BIZ UDP明朝 Medium"/>
            </a:endParaRPr>
          </a:p>
          <a:p>
            <a:pPr marL="193675" marR="6985" indent="-181610">
              <a:lnSpc>
                <a:spcPct val="100000"/>
              </a:lnSpc>
              <a:buFont typeface="Wingdings"/>
              <a:buChar char=""/>
              <a:tabLst>
                <a:tab pos="194310" algn="l"/>
              </a:tabLst>
            </a:pPr>
            <a:r>
              <a:rPr sz="1400" b="0" spc="-20" dirty="0">
                <a:latin typeface="BIZ UDP明朝 Medium"/>
                <a:cs typeface="BIZ UDP明朝 Medium"/>
              </a:rPr>
              <a:t>高効率なスピン-電荷変換やロバストな量子ビットの実現可能性</a:t>
            </a:r>
            <a:endParaRPr sz="1400">
              <a:latin typeface="BIZ UDP明朝 Medium"/>
              <a:cs typeface="BIZ UDP明朝 Medium"/>
            </a:endParaRPr>
          </a:p>
        </p:txBody>
      </p:sp>
      <p:sp>
        <p:nvSpPr>
          <p:cNvPr id="17" name="object 17"/>
          <p:cNvSpPr/>
          <p:nvPr/>
        </p:nvSpPr>
        <p:spPr>
          <a:xfrm>
            <a:off x="419098" y="3681984"/>
            <a:ext cx="414655" cy="508634"/>
          </a:xfrm>
          <a:custGeom>
            <a:avLst/>
            <a:gdLst/>
            <a:ahLst/>
            <a:cxnLst/>
            <a:rect l="l" t="t" r="r" b="b"/>
            <a:pathLst>
              <a:path w="414655" h="508635">
                <a:moveTo>
                  <a:pt x="207200" y="0"/>
                </a:moveTo>
                <a:lnTo>
                  <a:pt x="207200" y="127127"/>
                </a:lnTo>
                <a:lnTo>
                  <a:pt x="0" y="127127"/>
                </a:lnTo>
                <a:lnTo>
                  <a:pt x="0" y="381381"/>
                </a:lnTo>
                <a:lnTo>
                  <a:pt x="207200" y="381381"/>
                </a:lnTo>
                <a:lnTo>
                  <a:pt x="207200" y="508508"/>
                </a:lnTo>
                <a:lnTo>
                  <a:pt x="414401" y="254254"/>
                </a:lnTo>
                <a:lnTo>
                  <a:pt x="207200" y="0"/>
                </a:lnTo>
                <a:close/>
              </a:path>
            </a:pathLst>
          </a:custGeom>
          <a:solidFill>
            <a:srgbClr val="699230"/>
          </a:solidFill>
        </p:spPr>
        <p:txBody>
          <a:bodyPr wrap="square" lIns="0" tIns="0" rIns="0" bIns="0" rtlCol="0"/>
          <a:lstStyle/>
          <a:p>
            <a:endParaRPr/>
          </a:p>
        </p:txBody>
      </p:sp>
      <p:sp>
        <p:nvSpPr>
          <p:cNvPr id="18" name="object 18"/>
          <p:cNvSpPr txBox="1"/>
          <p:nvPr/>
        </p:nvSpPr>
        <p:spPr>
          <a:xfrm>
            <a:off x="394715" y="4825494"/>
            <a:ext cx="2796540" cy="1118870"/>
          </a:xfrm>
          <a:prstGeom prst="rect">
            <a:avLst/>
          </a:prstGeom>
        </p:spPr>
        <p:txBody>
          <a:bodyPr vert="horz" wrap="square" lIns="0" tIns="9525" rIns="0" bIns="0" rtlCol="0">
            <a:spAutoFit/>
          </a:bodyPr>
          <a:lstStyle/>
          <a:p>
            <a:pPr marL="193675" marR="173355" indent="-181610">
              <a:lnSpc>
                <a:spcPct val="101499"/>
              </a:lnSpc>
              <a:spcBef>
                <a:spcPts val="75"/>
              </a:spcBef>
              <a:buFont typeface="Wingdings"/>
              <a:buChar char=""/>
              <a:tabLst>
                <a:tab pos="194310" algn="l"/>
              </a:tabLst>
            </a:pPr>
            <a:r>
              <a:rPr sz="1400" b="0" spc="50" dirty="0">
                <a:latin typeface="BIZ UDP明朝 Medium"/>
                <a:cs typeface="BIZ UDP明朝 Medium"/>
              </a:rPr>
              <a:t>多数スピンからなるナノ粒子ス</a:t>
            </a:r>
            <a:r>
              <a:rPr sz="1400" b="0" spc="-15" dirty="0">
                <a:latin typeface="BIZ UDP明朝 Medium"/>
                <a:cs typeface="BIZ UDP明朝 Medium"/>
              </a:rPr>
              <a:t>キルミオンを制御</a:t>
            </a:r>
            <a:endParaRPr sz="1400">
              <a:latin typeface="BIZ UDP明朝 Medium"/>
              <a:cs typeface="BIZ UDP明朝 Medium"/>
            </a:endParaRPr>
          </a:p>
          <a:p>
            <a:pPr marL="194310" marR="5080" indent="-181610">
              <a:lnSpc>
                <a:spcPts val="1700"/>
              </a:lnSpc>
              <a:spcBef>
                <a:spcPts val="55"/>
              </a:spcBef>
              <a:buFont typeface="Wingdings"/>
              <a:buChar char=""/>
              <a:tabLst>
                <a:tab pos="194310" algn="l"/>
              </a:tabLst>
            </a:pPr>
            <a:r>
              <a:rPr sz="1400" b="0" spc="50" dirty="0">
                <a:latin typeface="BIZ UDP明朝 Medium"/>
                <a:cs typeface="BIZ UDP明朝 Medium"/>
              </a:rPr>
              <a:t>損失ゼロの電荷輸送による量子回路や低電流駆動が可能な情報</a:t>
            </a:r>
            <a:endParaRPr sz="1400">
              <a:latin typeface="BIZ UDP明朝 Medium"/>
              <a:cs typeface="BIZ UDP明朝 Medium"/>
            </a:endParaRPr>
          </a:p>
          <a:p>
            <a:pPr marL="194310">
              <a:lnSpc>
                <a:spcPct val="100000"/>
              </a:lnSpc>
              <a:spcBef>
                <a:spcPts val="85"/>
              </a:spcBef>
            </a:pPr>
            <a:r>
              <a:rPr sz="1400" b="0" spc="-10" dirty="0">
                <a:latin typeface="BIZ UDP明朝 Medium"/>
                <a:cs typeface="BIZ UDP明朝 Medium"/>
              </a:rPr>
              <a:t>担体が可能に</a:t>
            </a:r>
            <a:endParaRPr sz="1400">
              <a:latin typeface="BIZ UDP明朝 Medium"/>
              <a:cs typeface="BIZ UDP明朝 Medium"/>
            </a:endParaRPr>
          </a:p>
        </p:txBody>
      </p:sp>
      <p:sp>
        <p:nvSpPr>
          <p:cNvPr id="19" name="object 19"/>
          <p:cNvSpPr txBox="1"/>
          <p:nvPr/>
        </p:nvSpPr>
        <p:spPr>
          <a:xfrm>
            <a:off x="6862316" y="2369897"/>
            <a:ext cx="2954655" cy="1320165"/>
          </a:xfrm>
          <a:prstGeom prst="rect">
            <a:avLst/>
          </a:prstGeom>
        </p:spPr>
        <p:txBody>
          <a:bodyPr vert="horz" wrap="square" lIns="0" tIns="40640" rIns="0" bIns="0" rtlCol="0">
            <a:spAutoFit/>
          </a:bodyPr>
          <a:lstStyle/>
          <a:p>
            <a:pPr marL="193675" marR="67945" indent="-181610">
              <a:lnSpc>
                <a:spcPts val="1480"/>
              </a:lnSpc>
              <a:spcBef>
                <a:spcPts val="320"/>
              </a:spcBef>
              <a:buFont typeface="Wingdings"/>
              <a:buChar char=""/>
              <a:tabLst>
                <a:tab pos="194310" algn="l"/>
              </a:tabLst>
            </a:pPr>
            <a:r>
              <a:rPr sz="1400" b="0" spc="-5" dirty="0">
                <a:latin typeface="BIZ UDP明朝 Medium"/>
                <a:cs typeface="BIZ UDP明朝 Medium"/>
              </a:rPr>
              <a:t>スピン-電荷変換による熱電効果で</a:t>
            </a:r>
            <a:r>
              <a:rPr sz="1400" b="0" spc="-20" dirty="0">
                <a:latin typeface="BIZ UDP明朝 Medium"/>
                <a:cs typeface="BIZ UDP明朝 Medium"/>
              </a:rPr>
              <a:t>あるスピンゼーベック効果を活用</a:t>
            </a:r>
            <a:endParaRPr sz="1400">
              <a:latin typeface="BIZ UDP明朝 Medium"/>
              <a:cs typeface="BIZ UDP明朝 Medium"/>
            </a:endParaRPr>
          </a:p>
          <a:p>
            <a:pPr marL="193675" marR="5080" indent="-180975">
              <a:lnSpc>
                <a:spcPct val="103800"/>
              </a:lnSpc>
              <a:spcBef>
                <a:spcPts val="35"/>
              </a:spcBef>
              <a:buFont typeface="Wingdings"/>
              <a:buChar char=""/>
              <a:tabLst>
                <a:tab pos="194310" algn="l"/>
              </a:tabLst>
            </a:pPr>
            <a:r>
              <a:rPr sz="1400" b="0" spc="15" dirty="0">
                <a:latin typeface="BIZ UDP明朝 Medium"/>
                <a:cs typeface="BIZ UDP明朝 Medium"/>
              </a:rPr>
              <a:t>安価で大量作製が可能な熱電変換</a:t>
            </a:r>
            <a:r>
              <a:rPr sz="1400" b="0" spc="20" dirty="0">
                <a:latin typeface="BIZ UDP明朝 Medium"/>
                <a:cs typeface="BIZ UDP明朝 Medium"/>
              </a:rPr>
              <a:t>や単一デバイスで熱、振動、光等</a:t>
            </a:r>
            <a:r>
              <a:rPr sz="1400" b="0" spc="-50" dirty="0">
                <a:latin typeface="BIZ UDP明朝 Medium"/>
                <a:cs typeface="BIZ UDP明朝 Medium"/>
              </a:rPr>
              <a:t> </a:t>
            </a:r>
            <a:r>
              <a:rPr sz="1400" b="0" spc="25" dirty="0">
                <a:latin typeface="BIZ UDP明朝 Medium"/>
                <a:cs typeface="BIZ UDP明朝 Medium"/>
              </a:rPr>
              <a:t>からエネルギーを獲得する多源環</a:t>
            </a:r>
            <a:r>
              <a:rPr sz="1400" b="0" spc="-10" dirty="0">
                <a:latin typeface="BIZ UDP明朝 Medium"/>
                <a:cs typeface="BIZ UDP明朝 Medium"/>
              </a:rPr>
              <a:t>境発電が可能に</a:t>
            </a:r>
            <a:endParaRPr sz="1400">
              <a:latin typeface="BIZ UDP明朝 Medium"/>
              <a:cs typeface="BIZ UDP明朝 Medium"/>
            </a:endParaRPr>
          </a:p>
        </p:txBody>
      </p:sp>
      <p:sp>
        <p:nvSpPr>
          <p:cNvPr id="20" name="object 20"/>
          <p:cNvSpPr txBox="1"/>
          <p:nvPr/>
        </p:nvSpPr>
        <p:spPr>
          <a:xfrm>
            <a:off x="7372294" y="3726286"/>
            <a:ext cx="2372360" cy="453390"/>
          </a:xfrm>
          <a:prstGeom prst="rect">
            <a:avLst/>
          </a:prstGeom>
        </p:spPr>
        <p:txBody>
          <a:bodyPr vert="horz" wrap="square" lIns="0" tIns="12700" rIns="0" bIns="0" rtlCol="0">
            <a:spAutoFit/>
          </a:bodyPr>
          <a:lstStyle/>
          <a:p>
            <a:pPr marL="12700" marR="5080">
              <a:lnSpc>
                <a:spcPct val="100000"/>
              </a:lnSpc>
              <a:spcBef>
                <a:spcPts val="100"/>
              </a:spcBef>
            </a:pPr>
            <a:r>
              <a:rPr sz="1400" b="0" spc="55" dirty="0">
                <a:solidFill>
                  <a:srgbClr val="FF0000"/>
                </a:solidFill>
                <a:latin typeface="BIZ UDP明朝 Medium"/>
                <a:cs typeface="BIZ UDP明朝 Medium"/>
              </a:rPr>
              <a:t>エネルギーハーベスティング</a:t>
            </a:r>
            <a:r>
              <a:rPr sz="1400" b="0" spc="-10" dirty="0">
                <a:solidFill>
                  <a:srgbClr val="FF0000"/>
                </a:solidFill>
                <a:latin typeface="BIZ UDP明朝 Medium"/>
                <a:cs typeface="BIZ UDP明朝 Medium"/>
              </a:rPr>
              <a:t>技術を用いたIoT</a:t>
            </a:r>
            <a:r>
              <a:rPr sz="1400" b="0" spc="-25" dirty="0">
                <a:solidFill>
                  <a:srgbClr val="FF0000"/>
                </a:solidFill>
                <a:latin typeface="BIZ UDP明朝 Medium"/>
                <a:cs typeface="BIZ UDP明朝 Medium"/>
              </a:rPr>
              <a:t>センサの実現</a:t>
            </a:r>
            <a:endParaRPr sz="1400">
              <a:latin typeface="BIZ UDP明朝 Medium"/>
              <a:cs typeface="BIZ UDP明朝 Medium"/>
            </a:endParaRPr>
          </a:p>
        </p:txBody>
      </p:sp>
      <p:sp>
        <p:nvSpPr>
          <p:cNvPr id="21" name="object 21"/>
          <p:cNvSpPr txBox="1"/>
          <p:nvPr/>
        </p:nvSpPr>
        <p:spPr>
          <a:xfrm>
            <a:off x="7546847" y="4401311"/>
            <a:ext cx="2403475" cy="247015"/>
          </a:xfrm>
          <a:prstGeom prst="rect">
            <a:avLst/>
          </a:prstGeom>
          <a:solidFill>
            <a:srgbClr val="699230"/>
          </a:solidFill>
        </p:spPr>
        <p:txBody>
          <a:bodyPr vert="horz" wrap="square" lIns="0" tIns="40640" rIns="0" bIns="0" rtlCol="0">
            <a:spAutoFit/>
          </a:bodyPr>
          <a:lstStyle/>
          <a:p>
            <a:pPr marL="390525">
              <a:lnSpc>
                <a:spcPts val="1625"/>
              </a:lnSpc>
              <a:spcBef>
                <a:spcPts val="320"/>
              </a:spcBef>
            </a:pPr>
            <a:r>
              <a:rPr sz="1400" b="0" spc="-20" dirty="0">
                <a:solidFill>
                  <a:srgbClr val="FFFFFF"/>
                </a:solidFill>
                <a:latin typeface="BIZ UDP明朝 Medium"/>
                <a:cs typeface="BIZ UDP明朝 Medium"/>
              </a:rPr>
              <a:t>フォトニクス材料</a:t>
            </a:r>
            <a:endParaRPr sz="1400">
              <a:latin typeface="BIZ UDP明朝 Medium"/>
              <a:cs typeface="BIZ UDP明朝 Medium"/>
            </a:endParaRPr>
          </a:p>
        </p:txBody>
      </p:sp>
      <p:sp>
        <p:nvSpPr>
          <p:cNvPr id="22" name="object 22"/>
          <p:cNvSpPr txBox="1"/>
          <p:nvPr/>
        </p:nvSpPr>
        <p:spPr>
          <a:xfrm>
            <a:off x="7004937" y="4773169"/>
            <a:ext cx="2764155" cy="1093470"/>
          </a:xfrm>
          <a:prstGeom prst="rect">
            <a:avLst/>
          </a:prstGeom>
        </p:spPr>
        <p:txBody>
          <a:bodyPr vert="horz" wrap="square" lIns="0" tIns="12700" rIns="0" bIns="0" rtlCol="0">
            <a:spAutoFit/>
          </a:bodyPr>
          <a:lstStyle/>
          <a:p>
            <a:pPr marL="193675" marR="5080" indent="-181610">
              <a:lnSpc>
                <a:spcPct val="100000"/>
              </a:lnSpc>
              <a:spcBef>
                <a:spcPts val="100"/>
              </a:spcBef>
              <a:buFont typeface="Wingdings"/>
              <a:buChar char=""/>
              <a:tabLst>
                <a:tab pos="194310" algn="l"/>
              </a:tabLst>
            </a:pPr>
            <a:r>
              <a:rPr sz="1400" b="0" spc="70" dirty="0">
                <a:latin typeface="BIZ UDP明朝 Medium"/>
                <a:cs typeface="BIZ UDP明朝 Medium"/>
              </a:rPr>
              <a:t>新概念を用いた高効率レーザー</a:t>
            </a:r>
            <a:r>
              <a:rPr sz="1400" b="0" spc="-15" dirty="0">
                <a:latin typeface="BIZ UDP明朝 Medium"/>
                <a:cs typeface="BIZ UDP明朝 Medium"/>
              </a:rPr>
              <a:t>実現の可能性</a:t>
            </a:r>
            <a:endParaRPr sz="1400">
              <a:latin typeface="BIZ UDP明朝 Medium"/>
              <a:cs typeface="BIZ UDP明朝 Medium"/>
            </a:endParaRPr>
          </a:p>
          <a:p>
            <a:pPr marL="193675" indent="-181610">
              <a:lnSpc>
                <a:spcPct val="100000"/>
              </a:lnSpc>
              <a:spcBef>
                <a:spcPts val="5"/>
              </a:spcBef>
              <a:buFont typeface="Wingdings"/>
              <a:buChar char=""/>
              <a:tabLst>
                <a:tab pos="194310" algn="l"/>
              </a:tabLst>
            </a:pPr>
            <a:r>
              <a:rPr sz="1400" b="0" spc="-20" dirty="0">
                <a:latin typeface="BIZ UDP明朝 Medium"/>
                <a:cs typeface="BIZ UDP明朝 Medium"/>
              </a:rPr>
              <a:t>量子ドットからの単一光子発光</a:t>
            </a:r>
            <a:endParaRPr sz="1400">
              <a:latin typeface="BIZ UDP明朝 Medium"/>
              <a:cs typeface="BIZ UDP明朝 Medium"/>
            </a:endParaRPr>
          </a:p>
          <a:p>
            <a:pPr marL="193675" marR="147955" indent="-181610">
              <a:lnSpc>
                <a:spcPct val="100000"/>
              </a:lnSpc>
              <a:buFont typeface="Wingdings"/>
              <a:buChar char=""/>
              <a:tabLst>
                <a:tab pos="194310" algn="l"/>
              </a:tabLst>
            </a:pPr>
            <a:r>
              <a:rPr sz="1400" b="0" spc="75" dirty="0">
                <a:latin typeface="BIZ UDP明朝 Medium"/>
                <a:cs typeface="BIZ UDP明朝 Medium"/>
              </a:rPr>
              <a:t>メタマテリアルを利用した光学</a:t>
            </a:r>
            <a:r>
              <a:rPr sz="1400" b="0" spc="-20" dirty="0">
                <a:latin typeface="BIZ UDP明朝 Medium"/>
                <a:cs typeface="BIZ UDP明朝 Medium"/>
              </a:rPr>
              <a:t>限界を超える素子、電磁波遮蔽</a:t>
            </a:r>
            <a:endParaRPr sz="1400">
              <a:latin typeface="BIZ UDP明朝 Medium"/>
              <a:cs typeface="BIZ UDP明朝 Medium"/>
            </a:endParaRPr>
          </a:p>
        </p:txBody>
      </p:sp>
      <p:sp>
        <p:nvSpPr>
          <p:cNvPr id="23" name="object 23"/>
          <p:cNvSpPr txBox="1"/>
          <p:nvPr/>
        </p:nvSpPr>
        <p:spPr>
          <a:xfrm>
            <a:off x="7592835" y="6075663"/>
            <a:ext cx="1802764" cy="453390"/>
          </a:xfrm>
          <a:prstGeom prst="rect">
            <a:avLst/>
          </a:prstGeom>
        </p:spPr>
        <p:txBody>
          <a:bodyPr vert="horz" wrap="square" lIns="0" tIns="12700" rIns="0" bIns="0" rtlCol="0">
            <a:spAutoFit/>
          </a:bodyPr>
          <a:lstStyle/>
          <a:p>
            <a:pPr marL="12700">
              <a:lnSpc>
                <a:spcPct val="100000"/>
              </a:lnSpc>
              <a:spcBef>
                <a:spcPts val="100"/>
              </a:spcBef>
            </a:pPr>
            <a:r>
              <a:rPr sz="1400" b="0" spc="-10" dirty="0">
                <a:solidFill>
                  <a:srgbClr val="FF0000"/>
                </a:solidFill>
                <a:latin typeface="BIZ UDP明朝 Medium"/>
                <a:cs typeface="BIZ UDP明朝 Medium"/>
              </a:rPr>
              <a:t>省エネ光源や</a:t>
            </a:r>
            <a:endParaRPr sz="1400">
              <a:latin typeface="BIZ UDP明朝 Medium"/>
              <a:cs typeface="BIZ UDP明朝 Medium"/>
            </a:endParaRPr>
          </a:p>
          <a:p>
            <a:pPr marL="12700">
              <a:lnSpc>
                <a:spcPct val="100000"/>
              </a:lnSpc>
              <a:spcBef>
                <a:spcPts val="5"/>
              </a:spcBef>
            </a:pPr>
            <a:r>
              <a:rPr sz="1400" b="0" spc="-15" dirty="0">
                <a:solidFill>
                  <a:srgbClr val="FF0000"/>
                </a:solidFill>
                <a:latin typeface="BIZ UDP明朝 Medium"/>
                <a:cs typeface="BIZ UDP明朝 Medium"/>
              </a:rPr>
              <a:t>次世代量子通信の実現</a:t>
            </a:r>
            <a:endParaRPr sz="1400">
              <a:latin typeface="BIZ UDP明朝 Medium"/>
              <a:cs typeface="BIZ UDP明朝 Medium"/>
            </a:endParaRPr>
          </a:p>
        </p:txBody>
      </p:sp>
      <p:grpSp>
        <p:nvGrpSpPr>
          <p:cNvPr id="24" name="object 24"/>
          <p:cNvGrpSpPr/>
          <p:nvPr/>
        </p:nvGrpSpPr>
        <p:grpSpPr>
          <a:xfrm>
            <a:off x="419098" y="2229611"/>
            <a:ext cx="7132320" cy="4332605"/>
            <a:chOff x="419098" y="2229611"/>
            <a:chExt cx="7132320" cy="4332605"/>
          </a:xfrm>
        </p:grpSpPr>
        <p:sp>
          <p:nvSpPr>
            <p:cNvPr id="25" name="object 25"/>
            <p:cNvSpPr/>
            <p:nvPr/>
          </p:nvSpPr>
          <p:spPr>
            <a:xfrm>
              <a:off x="419087" y="6004559"/>
              <a:ext cx="7132320" cy="557530"/>
            </a:xfrm>
            <a:custGeom>
              <a:avLst/>
              <a:gdLst/>
              <a:ahLst/>
              <a:cxnLst/>
              <a:rect l="l" t="t" r="r" b="b"/>
              <a:pathLst>
                <a:path w="7132320" h="557529">
                  <a:moveTo>
                    <a:pt x="414401" y="254254"/>
                  </a:moveTo>
                  <a:lnTo>
                    <a:pt x="207200" y="0"/>
                  </a:lnTo>
                  <a:lnTo>
                    <a:pt x="207200" y="127127"/>
                  </a:lnTo>
                  <a:lnTo>
                    <a:pt x="0" y="127127"/>
                  </a:lnTo>
                  <a:lnTo>
                    <a:pt x="0" y="381381"/>
                  </a:lnTo>
                  <a:lnTo>
                    <a:pt x="207200" y="381381"/>
                  </a:lnTo>
                  <a:lnTo>
                    <a:pt x="207200" y="508508"/>
                  </a:lnTo>
                  <a:lnTo>
                    <a:pt x="414401" y="254254"/>
                  </a:lnTo>
                  <a:close/>
                </a:path>
                <a:path w="7132320" h="557529">
                  <a:moveTo>
                    <a:pt x="7132193" y="302387"/>
                  </a:moveTo>
                  <a:lnTo>
                    <a:pt x="6924992" y="47244"/>
                  </a:lnTo>
                  <a:lnTo>
                    <a:pt x="6924992" y="174815"/>
                  </a:lnTo>
                  <a:lnTo>
                    <a:pt x="6717792" y="174815"/>
                  </a:lnTo>
                  <a:lnTo>
                    <a:pt x="6717792" y="429958"/>
                  </a:lnTo>
                  <a:lnTo>
                    <a:pt x="6924992" y="429958"/>
                  </a:lnTo>
                  <a:lnTo>
                    <a:pt x="6924992" y="557530"/>
                  </a:lnTo>
                  <a:lnTo>
                    <a:pt x="7132193" y="302387"/>
                  </a:lnTo>
                  <a:close/>
                </a:path>
              </a:pathLst>
            </a:custGeom>
            <a:solidFill>
              <a:srgbClr val="699230"/>
            </a:solidFill>
          </p:spPr>
          <p:txBody>
            <a:bodyPr wrap="square" lIns="0" tIns="0" rIns="0" bIns="0" rtlCol="0"/>
            <a:lstStyle/>
            <a:p>
              <a:endParaRPr/>
            </a:p>
          </p:txBody>
        </p:sp>
        <p:pic>
          <p:nvPicPr>
            <p:cNvPr id="26" name="object 26"/>
            <p:cNvPicPr/>
            <p:nvPr/>
          </p:nvPicPr>
          <p:blipFill>
            <a:blip r:embed="rId7" cstate="print"/>
            <a:stretch>
              <a:fillRect/>
            </a:stretch>
          </p:blipFill>
          <p:spPr>
            <a:xfrm>
              <a:off x="3800855" y="2229611"/>
              <a:ext cx="851915" cy="838199"/>
            </a:xfrm>
            <a:prstGeom prst="rect">
              <a:avLst/>
            </a:prstGeom>
          </p:spPr>
        </p:pic>
        <p:sp>
          <p:nvSpPr>
            <p:cNvPr id="27" name="object 27"/>
            <p:cNvSpPr/>
            <p:nvPr/>
          </p:nvSpPr>
          <p:spPr>
            <a:xfrm>
              <a:off x="4042410" y="2644907"/>
              <a:ext cx="537845" cy="257810"/>
            </a:xfrm>
            <a:custGeom>
              <a:avLst/>
              <a:gdLst/>
              <a:ahLst/>
              <a:cxnLst/>
              <a:rect l="l" t="t" r="r" b="b"/>
              <a:pathLst>
                <a:path w="537845" h="257810">
                  <a:moveTo>
                    <a:pt x="0" y="186626"/>
                  </a:moveTo>
                  <a:lnTo>
                    <a:pt x="53378" y="201091"/>
                  </a:lnTo>
                  <a:lnTo>
                    <a:pt x="110566" y="217017"/>
                  </a:lnTo>
                  <a:lnTo>
                    <a:pt x="168719" y="232486"/>
                  </a:lnTo>
                  <a:lnTo>
                    <a:pt x="224980" y="245630"/>
                  </a:lnTo>
                  <a:lnTo>
                    <a:pt x="276517" y="254520"/>
                  </a:lnTo>
                  <a:lnTo>
                    <a:pt x="320484" y="257263"/>
                  </a:lnTo>
                  <a:lnTo>
                    <a:pt x="354037" y="251967"/>
                  </a:lnTo>
                  <a:lnTo>
                    <a:pt x="387273" y="231584"/>
                  </a:lnTo>
                  <a:lnTo>
                    <a:pt x="421563" y="197738"/>
                  </a:lnTo>
                  <a:lnTo>
                    <a:pt x="454787" y="156387"/>
                  </a:lnTo>
                  <a:lnTo>
                    <a:pt x="484784" y="113474"/>
                  </a:lnTo>
                  <a:lnTo>
                    <a:pt x="509460" y="74968"/>
                  </a:lnTo>
                  <a:lnTo>
                    <a:pt x="537616" y="21945"/>
                  </a:lnTo>
                  <a:lnTo>
                    <a:pt x="535114" y="8077"/>
                  </a:lnTo>
                  <a:lnTo>
                    <a:pt x="523557" y="1879"/>
                  </a:lnTo>
                  <a:lnTo>
                    <a:pt x="507352" y="0"/>
                  </a:lnTo>
                </a:path>
              </a:pathLst>
            </a:custGeom>
            <a:ln w="28956">
              <a:solidFill>
                <a:srgbClr val="0000FF"/>
              </a:solidFill>
            </a:ln>
          </p:spPr>
          <p:txBody>
            <a:bodyPr wrap="square" lIns="0" tIns="0" rIns="0" bIns="0" rtlCol="0"/>
            <a:lstStyle/>
            <a:p>
              <a:endParaRPr/>
            </a:p>
          </p:txBody>
        </p:sp>
        <p:pic>
          <p:nvPicPr>
            <p:cNvPr id="28" name="object 28"/>
            <p:cNvPicPr/>
            <p:nvPr/>
          </p:nvPicPr>
          <p:blipFill>
            <a:blip r:embed="rId8" cstate="print"/>
            <a:stretch>
              <a:fillRect/>
            </a:stretch>
          </p:blipFill>
          <p:spPr>
            <a:xfrm>
              <a:off x="3875531" y="2732531"/>
              <a:ext cx="137159" cy="129539"/>
            </a:xfrm>
            <a:prstGeom prst="rect">
              <a:avLst/>
            </a:prstGeom>
          </p:spPr>
        </p:pic>
        <p:sp>
          <p:nvSpPr>
            <p:cNvPr id="29" name="object 29"/>
            <p:cNvSpPr/>
            <p:nvPr/>
          </p:nvSpPr>
          <p:spPr>
            <a:xfrm>
              <a:off x="4291477" y="2402584"/>
              <a:ext cx="297815" cy="251460"/>
            </a:xfrm>
            <a:custGeom>
              <a:avLst/>
              <a:gdLst/>
              <a:ahLst/>
              <a:cxnLst/>
              <a:rect l="l" t="t" r="r" b="b"/>
              <a:pathLst>
                <a:path w="297814" h="251460">
                  <a:moveTo>
                    <a:pt x="0" y="241808"/>
                  </a:moveTo>
                  <a:lnTo>
                    <a:pt x="33858" y="247650"/>
                  </a:lnTo>
                  <a:lnTo>
                    <a:pt x="65595" y="251180"/>
                  </a:lnTo>
                  <a:lnTo>
                    <a:pt x="94538" y="250278"/>
                  </a:lnTo>
                  <a:lnTo>
                    <a:pt x="146519" y="220776"/>
                  </a:lnTo>
                  <a:lnTo>
                    <a:pt x="183235" y="179908"/>
                  </a:lnTo>
                  <a:lnTo>
                    <a:pt x="222986" y="130759"/>
                  </a:lnTo>
                  <a:lnTo>
                    <a:pt x="258546" y="83845"/>
                  </a:lnTo>
                  <a:lnTo>
                    <a:pt x="282714" y="49657"/>
                  </a:lnTo>
                  <a:lnTo>
                    <a:pt x="297700" y="9448"/>
                  </a:lnTo>
                  <a:lnTo>
                    <a:pt x="291376" y="1854"/>
                  </a:lnTo>
                  <a:lnTo>
                    <a:pt x="280174" y="0"/>
                  </a:lnTo>
                </a:path>
              </a:pathLst>
            </a:custGeom>
            <a:ln w="28956">
              <a:solidFill>
                <a:srgbClr val="006600"/>
              </a:solidFill>
            </a:ln>
          </p:spPr>
          <p:txBody>
            <a:bodyPr wrap="square" lIns="0" tIns="0" rIns="0" bIns="0" rtlCol="0"/>
            <a:lstStyle/>
            <a:p>
              <a:endParaRPr/>
            </a:p>
          </p:txBody>
        </p:sp>
        <p:sp>
          <p:nvSpPr>
            <p:cNvPr id="30" name="object 30"/>
            <p:cNvSpPr/>
            <p:nvPr/>
          </p:nvSpPr>
          <p:spPr>
            <a:xfrm>
              <a:off x="3873241" y="2506216"/>
              <a:ext cx="360680" cy="128270"/>
            </a:xfrm>
            <a:custGeom>
              <a:avLst/>
              <a:gdLst/>
              <a:ahLst/>
              <a:cxnLst/>
              <a:rect l="l" t="t" r="r" b="b"/>
              <a:pathLst>
                <a:path w="360679" h="128269">
                  <a:moveTo>
                    <a:pt x="360425" y="128015"/>
                  </a:moveTo>
                  <a:lnTo>
                    <a:pt x="324561" y="119659"/>
                  </a:lnTo>
                  <a:lnTo>
                    <a:pt x="269671" y="107353"/>
                  </a:lnTo>
                  <a:lnTo>
                    <a:pt x="204812" y="92646"/>
                  </a:lnTo>
                  <a:lnTo>
                    <a:pt x="139014" y="77139"/>
                  </a:lnTo>
                  <a:lnTo>
                    <a:pt x="81330" y="62407"/>
                  </a:lnTo>
                  <a:lnTo>
                    <a:pt x="40830" y="50037"/>
                  </a:lnTo>
                  <a:lnTo>
                    <a:pt x="0" y="21729"/>
                  </a:lnTo>
                  <a:lnTo>
                    <a:pt x="3492" y="10121"/>
                  </a:lnTo>
                  <a:lnTo>
                    <a:pt x="13563" y="0"/>
                  </a:lnTo>
                </a:path>
              </a:pathLst>
            </a:custGeom>
            <a:ln w="28956">
              <a:solidFill>
                <a:srgbClr val="006600"/>
              </a:solidFill>
            </a:ln>
          </p:spPr>
          <p:txBody>
            <a:bodyPr wrap="square" lIns="0" tIns="0" rIns="0" bIns="0" rtlCol="0"/>
            <a:lstStyle/>
            <a:p>
              <a:endParaRPr/>
            </a:p>
          </p:txBody>
        </p:sp>
        <p:sp>
          <p:nvSpPr>
            <p:cNvPr id="31" name="object 31"/>
            <p:cNvSpPr/>
            <p:nvPr/>
          </p:nvSpPr>
          <p:spPr>
            <a:xfrm>
              <a:off x="4276340" y="2598419"/>
              <a:ext cx="92710" cy="85090"/>
            </a:xfrm>
            <a:custGeom>
              <a:avLst/>
              <a:gdLst/>
              <a:ahLst/>
              <a:cxnLst/>
              <a:rect l="l" t="t" r="r" b="b"/>
              <a:pathLst>
                <a:path w="92710" h="85089">
                  <a:moveTo>
                    <a:pt x="12865" y="0"/>
                  </a:moveTo>
                  <a:lnTo>
                    <a:pt x="0" y="84963"/>
                  </a:lnTo>
                  <a:lnTo>
                    <a:pt x="92582" y="55092"/>
                  </a:lnTo>
                  <a:lnTo>
                    <a:pt x="12865" y="0"/>
                  </a:lnTo>
                  <a:close/>
                </a:path>
              </a:pathLst>
            </a:custGeom>
            <a:solidFill>
              <a:srgbClr val="006600"/>
            </a:solidFill>
          </p:spPr>
          <p:txBody>
            <a:bodyPr wrap="square" lIns="0" tIns="0" rIns="0" bIns="0" rtlCol="0"/>
            <a:lstStyle/>
            <a:p>
              <a:endParaRPr/>
            </a:p>
          </p:txBody>
        </p:sp>
        <p:pic>
          <p:nvPicPr>
            <p:cNvPr id="32" name="object 32"/>
            <p:cNvPicPr/>
            <p:nvPr/>
          </p:nvPicPr>
          <p:blipFill>
            <a:blip r:embed="rId9" cstate="print"/>
            <a:stretch>
              <a:fillRect/>
            </a:stretch>
          </p:blipFill>
          <p:spPr>
            <a:xfrm>
              <a:off x="4323587" y="2278379"/>
              <a:ext cx="88391" cy="70103"/>
            </a:xfrm>
            <a:prstGeom prst="rect">
              <a:avLst/>
            </a:prstGeom>
          </p:spPr>
        </p:pic>
        <p:sp>
          <p:nvSpPr>
            <p:cNvPr id="33" name="object 33"/>
            <p:cNvSpPr/>
            <p:nvPr/>
          </p:nvSpPr>
          <p:spPr>
            <a:xfrm>
              <a:off x="4170422" y="2361437"/>
              <a:ext cx="140335" cy="633730"/>
            </a:xfrm>
            <a:custGeom>
              <a:avLst/>
              <a:gdLst/>
              <a:ahLst/>
              <a:cxnLst/>
              <a:rect l="l" t="t" r="r" b="b"/>
              <a:pathLst>
                <a:path w="140335" h="633730">
                  <a:moveTo>
                    <a:pt x="139776" y="0"/>
                  </a:moveTo>
                  <a:lnTo>
                    <a:pt x="106476" y="27190"/>
                  </a:lnTo>
                  <a:lnTo>
                    <a:pt x="67665" y="59372"/>
                  </a:lnTo>
                  <a:lnTo>
                    <a:pt x="32588" y="95592"/>
                  </a:lnTo>
                  <a:lnTo>
                    <a:pt x="10452" y="134924"/>
                  </a:lnTo>
                  <a:lnTo>
                    <a:pt x="2603" y="203288"/>
                  </a:lnTo>
                  <a:lnTo>
                    <a:pt x="762" y="255816"/>
                  </a:lnTo>
                  <a:lnTo>
                    <a:pt x="0" y="315264"/>
                  </a:lnTo>
                  <a:lnTo>
                    <a:pt x="76" y="377659"/>
                  </a:lnTo>
                  <a:lnTo>
                    <a:pt x="762" y="439000"/>
                  </a:lnTo>
                  <a:lnTo>
                    <a:pt x="1803" y="495325"/>
                  </a:lnTo>
                  <a:lnTo>
                    <a:pt x="2971" y="542645"/>
                  </a:lnTo>
                  <a:lnTo>
                    <a:pt x="6324" y="619417"/>
                  </a:lnTo>
                  <a:lnTo>
                    <a:pt x="9956" y="633399"/>
                  </a:lnTo>
                  <a:lnTo>
                    <a:pt x="16484" y="628027"/>
                  </a:lnTo>
                  <a:lnTo>
                    <a:pt x="27482" y="612406"/>
                  </a:lnTo>
                </a:path>
              </a:pathLst>
            </a:custGeom>
            <a:ln w="28956">
              <a:solidFill>
                <a:srgbClr val="006600"/>
              </a:solidFill>
            </a:ln>
          </p:spPr>
          <p:txBody>
            <a:bodyPr wrap="square" lIns="0" tIns="0" rIns="0" bIns="0" rtlCol="0"/>
            <a:lstStyle/>
            <a:p>
              <a:endParaRPr/>
            </a:p>
          </p:txBody>
        </p:sp>
        <p:pic>
          <p:nvPicPr>
            <p:cNvPr id="34" name="object 34"/>
            <p:cNvPicPr/>
            <p:nvPr/>
          </p:nvPicPr>
          <p:blipFill>
            <a:blip r:embed="rId10" cstate="print"/>
            <a:stretch>
              <a:fillRect/>
            </a:stretch>
          </p:blipFill>
          <p:spPr>
            <a:xfrm>
              <a:off x="4172711" y="2269236"/>
              <a:ext cx="160019" cy="199643"/>
            </a:xfrm>
            <a:prstGeom prst="rect">
              <a:avLst/>
            </a:prstGeom>
          </p:spPr>
        </p:pic>
        <p:sp>
          <p:nvSpPr>
            <p:cNvPr id="35" name="object 35"/>
            <p:cNvSpPr/>
            <p:nvPr/>
          </p:nvSpPr>
          <p:spPr>
            <a:xfrm>
              <a:off x="4094222" y="2405633"/>
              <a:ext cx="64135" cy="565150"/>
            </a:xfrm>
            <a:custGeom>
              <a:avLst/>
              <a:gdLst/>
              <a:ahLst/>
              <a:cxnLst/>
              <a:rect l="l" t="t" r="r" b="b"/>
              <a:pathLst>
                <a:path w="64135" h="565150">
                  <a:moveTo>
                    <a:pt x="63576" y="0"/>
                  </a:moveTo>
                  <a:lnTo>
                    <a:pt x="21374" y="39052"/>
                  </a:lnTo>
                  <a:lnTo>
                    <a:pt x="4445" y="86702"/>
                  </a:lnTo>
                  <a:lnTo>
                    <a:pt x="1562" y="126657"/>
                  </a:lnTo>
                  <a:lnTo>
                    <a:pt x="177" y="178955"/>
                  </a:lnTo>
                  <a:lnTo>
                    <a:pt x="0" y="239242"/>
                  </a:lnTo>
                  <a:lnTo>
                    <a:pt x="749" y="303174"/>
                  </a:lnTo>
                  <a:lnTo>
                    <a:pt x="2108" y="366395"/>
                  </a:lnTo>
                  <a:lnTo>
                    <a:pt x="3784" y="424561"/>
                  </a:lnTo>
                  <a:lnTo>
                    <a:pt x="5499" y="473303"/>
                  </a:lnTo>
                  <a:lnTo>
                    <a:pt x="9588" y="550913"/>
                  </a:lnTo>
                  <a:lnTo>
                    <a:pt x="13258" y="564832"/>
                  </a:lnTo>
                  <a:lnTo>
                    <a:pt x="19723" y="559333"/>
                  </a:lnTo>
                  <a:lnTo>
                    <a:pt x="30734" y="543699"/>
                  </a:lnTo>
                </a:path>
              </a:pathLst>
            </a:custGeom>
            <a:ln w="28956">
              <a:solidFill>
                <a:srgbClr val="0000FF"/>
              </a:solidFill>
            </a:ln>
          </p:spPr>
          <p:txBody>
            <a:bodyPr wrap="square" lIns="0" tIns="0" rIns="0" bIns="0" rtlCol="0"/>
            <a:lstStyle/>
            <a:p>
              <a:endParaRPr/>
            </a:p>
          </p:txBody>
        </p:sp>
        <p:sp>
          <p:nvSpPr>
            <p:cNvPr id="36" name="object 36"/>
            <p:cNvSpPr/>
            <p:nvPr/>
          </p:nvSpPr>
          <p:spPr>
            <a:xfrm>
              <a:off x="4102605" y="2371343"/>
              <a:ext cx="81280" cy="95885"/>
            </a:xfrm>
            <a:custGeom>
              <a:avLst/>
              <a:gdLst/>
              <a:ahLst/>
              <a:cxnLst/>
              <a:rect l="l" t="t" r="r" b="b"/>
              <a:pathLst>
                <a:path w="81279" h="95885">
                  <a:moveTo>
                    <a:pt x="2844" y="0"/>
                  </a:moveTo>
                  <a:lnTo>
                    <a:pt x="0" y="95885"/>
                  </a:lnTo>
                  <a:lnTo>
                    <a:pt x="80771" y="40538"/>
                  </a:lnTo>
                  <a:lnTo>
                    <a:pt x="2844" y="0"/>
                  </a:lnTo>
                  <a:close/>
                </a:path>
              </a:pathLst>
            </a:custGeom>
            <a:solidFill>
              <a:srgbClr val="0000FF"/>
            </a:solidFill>
          </p:spPr>
          <p:txBody>
            <a:bodyPr wrap="square" lIns="0" tIns="0" rIns="0" bIns="0" rtlCol="0"/>
            <a:lstStyle/>
            <a:p>
              <a:endParaRPr/>
            </a:p>
          </p:txBody>
        </p:sp>
        <p:pic>
          <p:nvPicPr>
            <p:cNvPr id="37" name="object 37"/>
            <p:cNvPicPr/>
            <p:nvPr/>
          </p:nvPicPr>
          <p:blipFill>
            <a:blip r:embed="rId11" cstate="print"/>
            <a:stretch>
              <a:fillRect/>
            </a:stretch>
          </p:blipFill>
          <p:spPr>
            <a:xfrm>
              <a:off x="5282184" y="2427731"/>
              <a:ext cx="1501139" cy="606551"/>
            </a:xfrm>
            <a:prstGeom prst="rect">
              <a:avLst/>
            </a:prstGeom>
          </p:spPr>
        </p:pic>
        <p:sp>
          <p:nvSpPr>
            <p:cNvPr id="38" name="object 38"/>
            <p:cNvSpPr/>
            <p:nvPr/>
          </p:nvSpPr>
          <p:spPr>
            <a:xfrm>
              <a:off x="5289804" y="2441447"/>
              <a:ext cx="527050" cy="166370"/>
            </a:xfrm>
            <a:custGeom>
              <a:avLst/>
              <a:gdLst/>
              <a:ahLst/>
              <a:cxnLst/>
              <a:rect l="l" t="t" r="r" b="b"/>
              <a:pathLst>
                <a:path w="527050" h="166369">
                  <a:moveTo>
                    <a:pt x="526923" y="0"/>
                  </a:moveTo>
                  <a:lnTo>
                    <a:pt x="0" y="0"/>
                  </a:lnTo>
                  <a:lnTo>
                    <a:pt x="0" y="165862"/>
                  </a:lnTo>
                  <a:lnTo>
                    <a:pt x="526923" y="165862"/>
                  </a:lnTo>
                  <a:lnTo>
                    <a:pt x="526923" y="0"/>
                  </a:lnTo>
                  <a:close/>
                </a:path>
              </a:pathLst>
            </a:custGeom>
            <a:solidFill>
              <a:srgbClr val="FFFFFF"/>
            </a:solidFill>
          </p:spPr>
          <p:txBody>
            <a:bodyPr wrap="square" lIns="0" tIns="0" rIns="0" bIns="0" rtlCol="0"/>
            <a:lstStyle/>
            <a:p>
              <a:endParaRPr/>
            </a:p>
          </p:txBody>
        </p:sp>
        <p:sp>
          <p:nvSpPr>
            <p:cNvPr id="39" name="object 39"/>
            <p:cNvSpPr/>
            <p:nvPr/>
          </p:nvSpPr>
          <p:spPr>
            <a:xfrm>
              <a:off x="6903719" y="3630167"/>
              <a:ext cx="412750" cy="508634"/>
            </a:xfrm>
            <a:custGeom>
              <a:avLst/>
              <a:gdLst/>
              <a:ahLst/>
              <a:cxnLst/>
              <a:rect l="l" t="t" r="r" b="b"/>
              <a:pathLst>
                <a:path w="412750" h="508635">
                  <a:moveTo>
                    <a:pt x="206311" y="0"/>
                  </a:moveTo>
                  <a:lnTo>
                    <a:pt x="206311" y="127126"/>
                  </a:lnTo>
                  <a:lnTo>
                    <a:pt x="0" y="127126"/>
                  </a:lnTo>
                  <a:lnTo>
                    <a:pt x="0" y="381380"/>
                  </a:lnTo>
                  <a:lnTo>
                    <a:pt x="206311" y="381380"/>
                  </a:lnTo>
                  <a:lnTo>
                    <a:pt x="206311" y="508507"/>
                  </a:lnTo>
                  <a:lnTo>
                    <a:pt x="412623" y="254253"/>
                  </a:lnTo>
                  <a:lnTo>
                    <a:pt x="206311" y="0"/>
                  </a:lnTo>
                  <a:close/>
                </a:path>
              </a:pathLst>
            </a:custGeom>
            <a:solidFill>
              <a:srgbClr val="699230"/>
            </a:solidFill>
          </p:spPr>
          <p:txBody>
            <a:bodyPr wrap="square" lIns="0" tIns="0" rIns="0" bIns="0" rtlCol="0"/>
            <a:lstStyle/>
            <a:p>
              <a:endParaRPr/>
            </a:p>
          </p:txBody>
        </p:sp>
        <p:pic>
          <p:nvPicPr>
            <p:cNvPr id="40" name="object 40"/>
            <p:cNvPicPr/>
            <p:nvPr/>
          </p:nvPicPr>
          <p:blipFill>
            <a:blip r:embed="rId12" cstate="print"/>
            <a:stretch>
              <a:fillRect/>
            </a:stretch>
          </p:blipFill>
          <p:spPr>
            <a:xfrm>
              <a:off x="3602736" y="5148072"/>
              <a:ext cx="1222247" cy="1252727"/>
            </a:xfrm>
            <a:prstGeom prst="rect">
              <a:avLst/>
            </a:prstGeom>
          </p:spPr>
        </p:pic>
        <p:pic>
          <p:nvPicPr>
            <p:cNvPr id="41" name="object 41"/>
            <p:cNvPicPr/>
            <p:nvPr/>
          </p:nvPicPr>
          <p:blipFill>
            <a:blip r:embed="rId13" cstate="print"/>
            <a:stretch>
              <a:fillRect/>
            </a:stretch>
          </p:blipFill>
          <p:spPr>
            <a:xfrm>
              <a:off x="5347716" y="5433060"/>
              <a:ext cx="739139" cy="685799"/>
            </a:xfrm>
            <a:prstGeom prst="rect">
              <a:avLst/>
            </a:prstGeom>
          </p:spPr>
        </p:pic>
        <p:sp>
          <p:nvSpPr>
            <p:cNvPr id="42" name="object 42"/>
            <p:cNvSpPr/>
            <p:nvPr/>
          </p:nvSpPr>
          <p:spPr>
            <a:xfrm>
              <a:off x="5347716" y="5411723"/>
              <a:ext cx="105410" cy="86995"/>
            </a:xfrm>
            <a:custGeom>
              <a:avLst/>
              <a:gdLst/>
              <a:ahLst/>
              <a:cxnLst/>
              <a:rect l="l" t="t" r="r" b="b"/>
              <a:pathLst>
                <a:path w="105410" h="86995">
                  <a:moveTo>
                    <a:pt x="104901" y="0"/>
                  </a:moveTo>
                  <a:lnTo>
                    <a:pt x="0" y="0"/>
                  </a:lnTo>
                  <a:lnTo>
                    <a:pt x="0" y="86487"/>
                  </a:lnTo>
                  <a:lnTo>
                    <a:pt x="104901" y="86487"/>
                  </a:lnTo>
                  <a:lnTo>
                    <a:pt x="104901" y="0"/>
                  </a:lnTo>
                  <a:close/>
                </a:path>
              </a:pathLst>
            </a:custGeom>
            <a:solidFill>
              <a:srgbClr val="FFFFFF"/>
            </a:solidFill>
          </p:spPr>
          <p:txBody>
            <a:bodyPr wrap="square" lIns="0" tIns="0" rIns="0" bIns="0" rtlCol="0"/>
            <a:lstStyle/>
            <a:p>
              <a:endParaRPr/>
            </a:p>
          </p:txBody>
        </p:sp>
        <p:pic>
          <p:nvPicPr>
            <p:cNvPr id="43" name="object 43"/>
            <p:cNvPicPr/>
            <p:nvPr/>
          </p:nvPicPr>
          <p:blipFill>
            <a:blip r:embed="rId14" cstate="print"/>
            <a:stretch>
              <a:fillRect/>
            </a:stretch>
          </p:blipFill>
          <p:spPr>
            <a:xfrm>
              <a:off x="6193536" y="5865876"/>
              <a:ext cx="893063" cy="670559"/>
            </a:xfrm>
            <a:prstGeom prst="rect">
              <a:avLst/>
            </a:prstGeom>
          </p:spPr>
        </p:pic>
        <p:pic>
          <p:nvPicPr>
            <p:cNvPr id="44" name="object 44"/>
            <p:cNvPicPr/>
            <p:nvPr/>
          </p:nvPicPr>
          <p:blipFill>
            <a:blip r:embed="rId15" cstate="print"/>
            <a:stretch>
              <a:fillRect/>
            </a:stretch>
          </p:blipFill>
          <p:spPr>
            <a:xfrm>
              <a:off x="6195060" y="5865876"/>
              <a:ext cx="536447" cy="402335"/>
            </a:xfrm>
            <a:prstGeom prst="rect">
              <a:avLst/>
            </a:prstGeom>
          </p:spPr>
        </p:pic>
        <p:sp>
          <p:nvSpPr>
            <p:cNvPr id="45" name="object 45"/>
            <p:cNvSpPr/>
            <p:nvPr/>
          </p:nvSpPr>
          <p:spPr>
            <a:xfrm>
              <a:off x="6185154" y="5857494"/>
              <a:ext cx="556260" cy="422275"/>
            </a:xfrm>
            <a:custGeom>
              <a:avLst/>
              <a:gdLst/>
              <a:ahLst/>
              <a:cxnLst/>
              <a:rect l="l" t="t" r="r" b="b"/>
              <a:pathLst>
                <a:path w="556259" h="422275">
                  <a:moveTo>
                    <a:pt x="0" y="422020"/>
                  </a:moveTo>
                  <a:lnTo>
                    <a:pt x="556259" y="422020"/>
                  </a:lnTo>
                  <a:lnTo>
                    <a:pt x="556259" y="0"/>
                  </a:lnTo>
                  <a:lnTo>
                    <a:pt x="0" y="0"/>
                  </a:lnTo>
                  <a:lnTo>
                    <a:pt x="0" y="422020"/>
                  </a:lnTo>
                  <a:close/>
                </a:path>
              </a:pathLst>
            </a:custGeom>
            <a:ln w="19812">
              <a:solidFill>
                <a:srgbClr val="FFFFFF"/>
              </a:solidFill>
            </a:ln>
          </p:spPr>
          <p:txBody>
            <a:bodyPr wrap="square" lIns="0" tIns="0" rIns="0" bIns="0" rtlCol="0"/>
            <a:lstStyle/>
            <a:p>
              <a:endParaRPr/>
            </a:p>
          </p:txBody>
        </p:sp>
        <p:sp>
          <p:nvSpPr>
            <p:cNvPr id="46" name="object 46"/>
            <p:cNvSpPr/>
            <p:nvPr/>
          </p:nvSpPr>
          <p:spPr>
            <a:xfrm>
              <a:off x="6563867" y="6088379"/>
              <a:ext cx="97790" cy="48895"/>
            </a:xfrm>
            <a:custGeom>
              <a:avLst/>
              <a:gdLst/>
              <a:ahLst/>
              <a:cxnLst/>
              <a:rect l="l" t="t" r="r" b="b"/>
              <a:pathLst>
                <a:path w="97790" h="48895">
                  <a:moveTo>
                    <a:pt x="97281" y="0"/>
                  </a:moveTo>
                  <a:lnTo>
                    <a:pt x="0" y="0"/>
                  </a:lnTo>
                  <a:lnTo>
                    <a:pt x="0" y="48641"/>
                  </a:lnTo>
                  <a:lnTo>
                    <a:pt x="97281" y="48641"/>
                  </a:lnTo>
                  <a:lnTo>
                    <a:pt x="97281" y="0"/>
                  </a:lnTo>
                  <a:close/>
                </a:path>
              </a:pathLst>
            </a:custGeom>
            <a:solidFill>
              <a:srgbClr val="FF0000">
                <a:alpha val="50195"/>
              </a:srgbClr>
            </a:solidFill>
          </p:spPr>
          <p:txBody>
            <a:bodyPr wrap="square" lIns="0" tIns="0" rIns="0" bIns="0" rtlCol="0"/>
            <a:lstStyle/>
            <a:p>
              <a:endParaRPr/>
            </a:p>
          </p:txBody>
        </p:sp>
        <p:sp>
          <p:nvSpPr>
            <p:cNvPr id="47" name="object 47"/>
            <p:cNvSpPr/>
            <p:nvPr/>
          </p:nvSpPr>
          <p:spPr>
            <a:xfrm>
              <a:off x="6269736" y="5935979"/>
              <a:ext cx="388620" cy="243840"/>
            </a:xfrm>
            <a:custGeom>
              <a:avLst/>
              <a:gdLst/>
              <a:ahLst/>
              <a:cxnLst/>
              <a:rect l="l" t="t" r="r" b="b"/>
              <a:pathLst>
                <a:path w="388620" h="243839">
                  <a:moveTo>
                    <a:pt x="89916" y="0"/>
                  </a:moveTo>
                  <a:lnTo>
                    <a:pt x="0" y="0"/>
                  </a:lnTo>
                  <a:lnTo>
                    <a:pt x="0" y="96024"/>
                  </a:lnTo>
                  <a:lnTo>
                    <a:pt x="89916" y="96024"/>
                  </a:lnTo>
                  <a:lnTo>
                    <a:pt x="89916" y="0"/>
                  </a:lnTo>
                  <a:close/>
                </a:path>
                <a:path w="388620" h="243839">
                  <a:moveTo>
                    <a:pt x="237731" y="147840"/>
                  </a:moveTo>
                  <a:lnTo>
                    <a:pt x="150876" y="147840"/>
                  </a:lnTo>
                  <a:lnTo>
                    <a:pt x="150876" y="243840"/>
                  </a:lnTo>
                  <a:lnTo>
                    <a:pt x="237731" y="243840"/>
                  </a:lnTo>
                  <a:lnTo>
                    <a:pt x="237731" y="147840"/>
                  </a:lnTo>
                  <a:close/>
                </a:path>
                <a:path w="388620" h="243839">
                  <a:moveTo>
                    <a:pt x="388607" y="3048"/>
                  </a:moveTo>
                  <a:lnTo>
                    <a:pt x="300228" y="3048"/>
                  </a:lnTo>
                  <a:lnTo>
                    <a:pt x="300228" y="97536"/>
                  </a:lnTo>
                  <a:lnTo>
                    <a:pt x="388607" y="97536"/>
                  </a:lnTo>
                  <a:lnTo>
                    <a:pt x="388607" y="3048"/>
                  </a:lnTo>
                  <a:close/>
                </a:path>
              </a:pathLst>
            </a:custGeom>
            <a:solidFill>
              <a:srgbClr val="0000FF">
                <a:alpha val="50195"/>
              </a:srgbClr>
            </a:solidFill>
          </p:spPr>
          <p:txBody>
            <a:bodyPr wrap="square" lIns="0" tIns="0" rIns="0" bIns="0" rtlCol="0"/>
            <a:lstStyle/>
            <a:p>
              <a:endParaRPr/>
            </a:p>
          </p:txBody>
        </p:sp>
        <p:sp>
          <p:nvSpPr>
            <p:cNvPr id="48" name="object 48"/>
            <p:cNvSpPr/>
            <p:nvPr/>
          </p:nvSpPr>
          <p:spPr>
            <a:xfrm>
              <a:off x="6265164" y="6086855"/>
              <a:ext cx="248285" cy="181610"/>
            </a:xfrm>
            <a:custGeom>
              <a:avLst/>
              <a:gdLst/>
              <a:ahLst/>
              <a:cxnLst/>
              <a:rect l="l" t="t" r="r" b="b"/>
              <a:pathLst>
                <a:path w="248284" h="181610">
                  <a:moveTo>
                    <a:pt x="97332" y="0"/>
                  </a:moveTo>
                  <a:lnTo>
                    <a:pt x="0" y="0"/>
                  </a:lnTo>
                  <a:lnTo>
                    <a:pt x="0" y="88277"/>
                  </a:lnTo>
                  <a:lnTo>
                    <a:pt x="97332" y="88277"/>
                  </a:lnTo>
                  <a:lnTo>
                    <a:pt x="97332" y="0"/>
                  </a:lnTo>
                  <a:close/>
                </a:path>
                <a:path w="248284" h="181610">
                  <a:moveTo>
                    <a:pt x="247904" y="147624"/>
                  </a:moveTo>
                  <a:lnTo>
                    <a:pt x="150571" y="147624"/>
                  </a:lnTo>
                  <a:lnTo>
                    <a:pt x="150571" y="181114"/>
                  </a:lnTo>
                  <a:lnTo>
                    <a:pt x="247904" y="181114"/>
                  </a:lnTo>
                  <a:lnTo>
                    <a:pt x="247904" y="147624"/>
                  </a:lnTo>
                  <a:close/>
                </a:path>
              </a:pathLst>
            </a:custGeom>
            <a:solidFill>
              <a:srgbClr val="FF0000">
                <a:alpha val="50195"/>
              </a:srgbClr>
            </a:solidFill>
          </p:spPr>
          <p:txBody>
            <a:bodyPr wrap="square" lIns="0" tIns="0" rIns="0" bIns="0" rtlCol="0"/>
            <a:lstStyle/>
            <a:p>
              <a:endParaRPr/>
            </a:p>
          </p:txBody>
        </p:sp>
        <p:sp>
          <p:nvSpPr>
            <p:cNvPr id="49" name="object 49"/>
            <p:cNvSpPr/>
            <p:nvPr/>
          </p:nvSpPr>
          <p:spPr>
            <a:xfrm>
              <a:off x="6269736" y="6230111"/>
              <a:ext cx="88265" cy="36830"/>
            </a:xfrm>
            <a:custGeom>
              <a:avLst/>
              <a:gdLst/>
              <a:ahLst/>
              <a:cxnLst/>
              <a:rect l="l" t="t" r="r" b="b"/>
              <a:pathLst>
                <a:path w="88264" h="36829">
                  <a:moveTo>
                    <a:pt x="87884" y="0"/>
                  </a:moveTo>
                  <a:lnTo>
                    <a:pt x="0" y="0"/>
                  </a:lnTo>
                  <a:lnTo>
                    <a:pt x="0" y="36321"/>
                  </a:lnTo>
                  <a:lnTo>
                    <a:pt x="87884" y="36321"/>
                  </a:lnTo>
                  <a:lnTo>
                    <a:pt x="87884" y="0"/>
                  </a:lnTo>
                  <a:close/>
                </a:path>
              </a:pathLst>
            </a:custGeom>
            <a:solidFill>
              <a:srgbClr val="0000FF">
                <a:alpha val="50195"/>
              </a:srgbClr>
            </a:solidFill>
          </p:spPr>
          <p:txBody>
            <a:bodyPr wrap="square" lIns="0" tIns="0" rIns="0" bIns="0" rtlCol="0"/>
            <a:lstStyle/>
            <a:p>
              <a:endParaRPr/>
            </a:p>
          </p:txBody>
        </p:sp>
        <p:sp>
          <p:nvSpPr>
            <p:cNvPr id="50" name="object 50"/>
            <p:cNvSpPr/>
            <p:nvPr/>
          </p:nvSpPr>
          <p:spPr>
            <a:xfrm>
              <a:off x="6566916" y="5864352"/>
              <a:ext cx="97790" cy="20955"/>
            </a:xfrm>
            <a:custGeom>
              <a:avLst/>
              <a:gdLst/>
              <a:ahLst/>
              <a:cxnLst/>
              <a:rect l="l" t="t" r="r" b="b"/>
              <a:pathLst>
                <a:path w="97790" h="20954">
                  <a:moveTo>
                    <a:pt x="97281" y="0"/>
                  </a:moveTo>
                  <a:lnTo>
                    <a:pt x="0" y="0"/>
                  </a:lnTo>
                  <a:lnTo>
                    <a:pt x="0" y="20802"/>
                  </a:lnTo>
                  <a:lnTo>
                    <a:pt x="97281" y="20802"/>
                  </a:lnTo>
                  <a:lnTo>
                    <a:pt x="97281" y="0"/>
                  </a:lnTo>
                  <a:close/>
                </a:path>
              </a:pathLst>
            </a:custGeom>
            <a:solidFill>
              <a:srgbClr val="FF0000">
                <a:alpha val="50195"/>
              </a:srgbClr>
            </a:solidFill>
          </p:spPr>
          <p:txBody>
            <a:bodyPr wrap="square" lIns="0" tIns="0" rIns="0" bIns="0" rtlCol="0"/>
            <a:lstStyle/>
            <a:p>
              <a:endParaRPr/>
            </a:p>
          </p:txBody>
        </p:sp>
        <p:sp>
          <p:nvSpPr>
            <p:cNvPr id="51" name="object 51"/>
            <p:cNvSpPr/>
            <p:nvPr/>
          </p:nvSpPr>
          <p:spPr>
            <a:xfrm>
              <a:off x="6420611" y="5864352"/>
              <a:ext cx="88265" cy="21590"/>
            </a:xfrm>
            <a:custGeom>
              <a:avLst/>
              <a:gdLst/>
              <a:ahLst/>
              <a:cxnLst/>
              <a:rect l="l" t="t" r="r" b="b"/>
              <a:pathLst>
                <a:path w="88265" h="21589">
                  <a:moveTo>
                    <a:pt x="87884" y="0"/>
                  </a:moveTo>
                  <a:lnTo>
                    <a:pt x="0" y="0"/>
                  </a:lnTo>
                  <a:lnTo>
                    <a:pt x="0" y="21082"/>
                  </a:lnTo>
                  <a:lnTo>
                    <a:pt x="87884" y="21082"/>
                  </a:lnTo>
                  <a:lnTo>
                    <a:pt x="87884" y="0"/>
                  </a:lnTo>
                  <a:close/>
                </a:path>
              </a:pathLst>
            </a:custGeom>
            <a:solidFill>
              <a:srgbClr val="0000FF">
                <a:alpha val="50195"/>
              </a:srgbClr>
            </a:solidFill>
          </p:spPr>
          <p:txBody>
            <a:bodyPr wrap="square" lIns="0" tIns="0" rIns="0" bIns="0" rtlCol="0"/>
            <a:lstStyle/>
            <a:p>
              <a:endParaRPr/>
            </a:p>
          </p:txBody>
        </p:sp>
        <p:sp>
          <p:nvSpPr>
            <p:cNvPr id="52" name="object 52"/>
            <p:cNvSpPr/>
            <p:nvPr/>
          </p:nvSpPr>
          <p:spPr>
            <a:xfrm>
              <a:off x="6266688" y="5864351"/>
              <a:ext cx="463550" cy="166370"/>
            </a:xfrm>
            <a:custGeom>
              <a:avLst/>
              <a:gdLst/>
              <a:ahLst/>
              <a:cxnLst/>
              <a:rect l="l" t="t" r="r" b="b"/>
              <a:pathLst>
                <a:path w="463550" h="166370">
                  <a:moveTo>
                    <a:pt x="97485" y="0"/>
                  </a:moveTo>
                  <a:lnTo>
                    <a:pt x="0" y="0"/>
                  </a:lnTo>
                  <a:lnTo>
                    <a:pt x="0" y="19799"/>
                  </a:lnTo>
                  <a:lnTo>
                    <a:pt x="97485" y="19799"/>
                  </a:lnTo>
                  <a:lnTo>
                    <a:pt x="97485" y="0"/>
                  </a:lnTo>
                  <a:close/>
                </a:path>
                <a:path w="463550" h="166370">
                  <a:moveTo>
                    <a:pt x="463042" y="77622"/>
                  </a:moveTo>
                  <a:lnTo>
                    <a:pt x="446290" y="77622"/>
                  </a:lnTo>
                  <a:lnTo>
                    <a:pt x="446290" y="165862"/>
                  </a:lnTo>
                  <a:lnTo>
                    <a:pt x="463042" y="165862"/>
                  </a:lnTo>
                  <a:lnTo>
                    <a:pt x="463042" y="77622"/>
                  </a:lnTo>
                  <a:close/>
                </a:path>
              </a:pathLst>
            </a:custGeom>
            <a:solidFill>
              <a:srgbClr val="FF0000">
                <a:alpha val="50195"/>
              </a:srgbClr>
            </a:solidFill>
          </p:spPr>
          <p:txBody>
            <a:bodyPr wrap="square" lIns="0" tIns="0" rIns="0" bIns="0" rtlCol="0"/>
            <a:lstStyle/>
            <a:p>
              <a:endParaRPr/>
            </a:p>
          </p:txBody>
        </p:sp>
        <p:sp>
          <p:nvSpPr>
            <p:cNvPr id="53" name="object 53"/>
            <p:cNvSpPr/>
            <p:nvPr/>
          </p:nvSpPr>
          <p:spPr>
            <a:xfrm>
              <a:off x="6195060" y="6082283"/>
              <a:ext cx="534670" cy="99060"/>
            </a:xfrm>
            <a:custGeom>
              <a:avLst/>
              <a:gdLst/>
              <a:ahLst/>
              <a:cxnLst/>
              <a:rect l="l" t="t" r="r" b="b"/>
              <a:pathLst>
                <a:path w="534670" h="99060">
                  <a:moveTo>
                    <a:pt x="16751" y="0"/>
                  </a:moveTo>
                  <a:lnTo>
                    <a:pt x="0" y="0"/>
                  </a:lnTo>
                  <a:lnTo>
                    <a:pt x="0" y="96024"/>
                  </a:lnTo>
                  <a:lnTo>
                    <a:pt x="16751" y="96024"/>
                  </a:lnTo>
                  <a:lnTo>
                    <a:pt x="16751" y="0"/>
                  </a:lnTo>
                  <a:close/>
                </a:path>
                <a:path w="534670" h="99060">
                  <a:moveTo>
                    <a:pt x="534543" y="4572"/>
                  </a:moveTo>
                  <a:lnTo>
                    <a:pt x="520839" y="4572"/>
                  </a:lnTo>
                  <a:lnTo>
                    <a:pt x="520839" y="99060"/>
                  </a:lnTo>
                  <a:lnTo>
                    <a:pt x="534543" y="99060"/>
                  </a:lnTo>
                  <a:lnTo>
                    <a:pt x="534543" y="4572"/>
                  </a:lnTo>
                  <a:close/>
                </a:path>
              </a:pathLst>
            </a:custGeom>
            <a:solidFill>
              <a:srgbClr val="0000FF">
                <a:alpha val="50195"/>
              </a:srgbClr>
            </a:solidFill>
          </p:spPr>
          <p:txBody>
            <a:bodyPr wrap="square" lIns="0" tIns="0" rIns="0" bIns="0" rtlCol="0"/>
            <a:lstStyle/>
            <a:p>
              <a:endParaRPr/>
            </a:p>
          </p:txBody>
        </p:sp>
        <p:sp>
          <p:nvSpPr>
            <p:cNvPr id="54" name="object 54"/>
            <p:cNvSpPr/>
            <p:nvPr/>
          </p:nvSpPr>
          <p:spPr>
            <a:xfrm>
              <a:off x="6193536" y="5940552"/>
              <a:ext cx="21590" cy="89535"/>
            </a:xfrm>
            <a:custGeom>
              <a:avLst/>
              <a:gdLst/>
              <a:ahLst/>
              <a:cxnLst/>
              <a:rect l="l" t="t" r="r" b="b"/>
              <a:pathLst>
                <a:path w="21589" h="89535">
                  <a:moveTo>
                    <a:pt x="21082" y="0"/>
                  </a:moveTo>
                  <a:lnTo>
                    <a:pt x="0" y="0"/>
                  </a:lnTo>
                  <a:lnTo>
                    <a:pt x="0" y="89395"/>
                  </a:lnTo>
                  <a:lnTo>
                    <a:pt x="21082" y="89395"/>
                  </a:lnTo>
                  <a:lnTo>
                    <a:pt x="21082" y="0"/>
                  </a:lnTo>
                  <a:close/>
                </a:path>
              </a:pathLst>
            </a:custGeom>
            <a:solidFill>
              <a:srgbClr val="FF0000">
                <a:alpha val="50195"/>
              </a:srgbClr>
            </a:solidFill>
          </p:spPr>
          <p:txBody>
            <a:bodyPr wrap="square" lIns="0" tIns="0" rIns="0" bIns="0" rtlCol="0"/>
            <a:lstStyle/>
            <a:p>
              <a:endParaRPr/>
            </a:p>
          </p:txBody>
        </p:sp>
        <p:sp>
          <p:nvSpPr>
            <p:cNvPr id="55" name="object 55"/>
            <p:cNvSpPr/>
            <p:nvPr/>
          </p:nvSpPr>
          <p:spPr>
            <a:xfrm>
              <a:off x="6195060" y="5864351"/>
              <a:ext cx="534670" cy="22860"/>
            </a:xfrm>
            <a:custGeom>
              <a:avLst/>
              <a:gdLst/>
              <a:ahLst/>
              <a:cxnLst/>
              <a:rect l="l" t="t" r="r" b="b"/>
              <a:pathLst>
                <a:path w="534670" h="22860">
                  <a:moveTo>
                    <a:pt x="15227" y="1524"/>
                  </a:moveTo>
                  <a:lnTo>
                    <a:pt x="0" y="1524"/>
                  </a:lnTo>
                  <a:lnTo>
                    <a:pt x="0" y="22860"/>
                  </a:lnTo>
                  <a:lnTo>
                    <a:pt x="15227" y="22860"/>
                  </a:lnTo>
                  <a:lnTo>
                    <a:pt x="15227" y="1524"/>
                  </a:lnTo>
                  <a:close/>
                </a:path>
                <a:path w="534670" h="22860">
                  <a:moveTo>
                    <a:pt x="534543" y="0"/>
                  </a:moveTo>
                  <a:lnTo>
                    <a:pt x="522363" y="0"/>
                  </a:lnTo>
                  <a:lnTo>
                    <a:pt x="522363" y="22860"/>
                  </a:lnTo>
                  <a:lnTo>
                    <a:pt x="534543" y="22860"/>
                  </a:lnTo>
                  <a:lnTo>
                    <a:pt x="534543" y="0"/>
                  </a:lnTo>
                  <a:close/>
                </a:path>
              </a:pathLst>
            </a:custGeom>
            <a:solidFill>
              <a:srgbClr val="0000FF">
                <a:alpha val="50195"/>
              </a:srgbClr>
            </a:solidFill>
          </p:spPr>
          <p:txBody>
            <a:bodyPr wrap="square" lIns="0" tIns="0" rIns="0" bIns="0" rtlCol="0"/>
            <a:lstStyle/>
            <a:p>
              <a:endParaRPr/>
            </a:p>
          </p:txBody>
        </p:sp>
        <p:sp>
          <p:nvSpPr>
            <p:cNvPr id="56" name="object 56"/>
            <p:cNvSpPr/>
            <p:nvPr/>
          </p:nvSpPr>
          <p:spPr>
            <a:xfrm>
              <a:off x="6195047" y="6234683"/>
              <a:ext cx="534670" cy="33655"/>
            </a:xfrm>
            <a:custGeom>
              <a:avLst/>
              <a:gdLst/>
              <a:ahLst/>
              <a:cxnLst/>
              <a:rect l="l" t="t" r="r" b="b"/>
              <a:pathLst>
                <a:path w="534670" h="33654">
                  <a:moveTo>
                    <a:pt x="19812" y="0"/>
                  </a:moveTo>
                  <a:lnTo>
                    <a:pt x="0" y="0"/>
                  </a:lnTo>
                  <a:lnTo>
                    <a:pt x="0" y="31902"/>
                  </a:lnTo>
                  <a:lnTo>
                    <a:pt x="19812" y="31902"/>
                  </a:lnTo>
                  <a:lnTo>
                    <a:pt x="19812" y="0"/>
                  </a:lnTo>
                  <a:close/>
                </a:path>
                <a:path w="534670" h="33654">
                  <a:moveTo>
                    <a:pt x="534555" y="0"/>
                  </a:moveTo>
                  <a:lnTo>
                    <a:pt x="517804" y="0"/>
                  </a:lnTo>
                  <a:lnTo>
                    <a:pt x="517804" y="33413"/>
                  </a:lnTo>
                  <a:lnTo>
                    <a:pt x="534555" y="33413"/>
                  </a:lnTo>
                  <a:lnTo>
                    <a:pt x="534555" y="0"/>
                  </a:lnTo>
                  <a:close/>
                </a:path>
              </a:pathLst>
            </a:custGeom>
            <a:solidFill>
              <a:srgbClr val="FF0000">
                <a:alpha val="50195"/>
              </a:srgbClr>
            </a:solidFill>
          </p:spPr>
          <p:txBody>
            <a:bodyPr wrap="square" lIns="0" tIns="0" rIns="0" bIns="0" rtlCol="0"/>
            <a:lstStyle/>
            <a:p>
              <a:endParaRPr/>
            </a:p>
          </p:txBody>
        </p:sp>
      </p:grpSp>
      <p:sp>
        <p:nvSpPr>
          <p:cNvPr id="57" name="object 57"/>
          <p:cNvSpPr txBox="1"/>
          <p:nvPr/>
        </p:nvSpPr>
        <p:spPr>
          <a:xfrm>
            <a:off x="897939" y="6133186"/>
            <a:ext cx="2326640" cy="239395"/>
          </a:xfrm>
          <a:prstGeom prst="rect">
            <a:avLst/>
          </a:prstGeom>
        </p:spPr>
        <p:txBody>
          <a:bodyPr vert="horz" wrap="square" lIns="0" tIns="12700" rIns="0" bIns="0" rtlCol="0">
            <a:spAutoFit/>
          </a:bodyPr>
          <a:lstStyle/>
          <a:p>
            <a:pPr marL="12700">
              <a:lnSpc>
                <a:spcPct val="100000"/>
              </a:lnSpc>
              <a:spcBef>
                <a:spcPts val="100"/>
              </a:spcBef>
            </a:pPr>
            <a:r>
              <a:rPr sz="1400" b="0" spc="-20" dirty="0">
                <a:solidFill>
                  <a:srgbClr val="FF0000"/>
                </a:solidFill>
                <a:latin typeface="BIZ UDP明朝 Medium"/>
                <a:cs typeface="BIZ UDP明朝 Medium"/>
              </a:rPr>
              <a:t>超低消費・大容量メモリの実現</a:t>
            </a:r>
            <a:endParaRPr sz="1400">
              <a:latin typeface="BIZ UDP明朝 Medium"/>
              <a:cs typeface="BIZ UDP明朝 Medium"/>
            </a:endParaRPr>
          </a:p>
        </p:txBody>
      </p:sp>
      <p:sp>
        <p:nvSpPr>
          <p:cNvPr id="58" name="object 58"/>
          <p:cNvSpPr txBox="1"/>
          <p:nvPr/>
        </p:nvSpPr>
        <p:spPr>
          <a:xfrm>
            <a:off x="3540456" y="3101512"/>
            <a:ext cx="1287145" cy="208279"/>
          </a:xfrm>
          <a:prstGeom prst="rect">
            <a:avLst/>
          </a:prstGeom>
        </p:spPr>
        <p:txBody>
          <a:bodyPr vert="horz" wrap="square" lIns="0" tIns="12700" rIns="0" bIns="0" rtlCol="0">
            <a:spAutoFit/>
          </a:bodyPr>
          <a:lstStyle/>
          <a:p>
            <a:pPr marL="12700">
              <a:lnSpc>
                <a:spcPct val="100000"/>
              </a:lnSpc>
              <a:spcBef>
                <a:spcPts val="100"/>
              </a:spcBef>
            </a:pPr>
            <a:r>
              <a:rPr sz="1200" b="0" spc="-15" dirty="0">
                <a:latin typeface="BIZ UDP明朝 Medium"/>
                <a:cs typeface="BIZ UDP明朝 Medium"/>
              </a:rPr>
              <a:t>トポロジカル絶縁体</a:t>
            </a:r>
            <a:endParaRPr sz="1200">
              <a:latin typeface="BIZ UDP明朝 Medium"/>
              <a:cs typeface="BIZ UDP明朝 Medium"/>
            </a:endParaRPr>
          </a:p>
        </p:txBody>
      </p:sp>
      <p:sp>
        <p:nvSpPr>
          <p:cNvPr id="59" name="object 59"/>
          <p:cNvSpPr txBox="1"/>
          <p:nvPr/>
        </p:nvSpPr>
        <p:spPr>
          <a:xfrm>
            <a:off x="5341062" y="3081700"/>
            <a:ext cx="1418590" cy="208279"/>
          </a:xfrm>
          <a:prstGeom prst="rect">
            <a:avLst/>
          </a:prstGeom>
        </p:spPr>
        <p:txBody>
          <a:bodyPr vert="horz" wrap="square" lIns="0" tIns="12700" rIns="0" bIns="0" rtlCol="0">
            <a:spAutoFit/>
          </a:bodyPr>
          <a:lstStyle/>
          <a:p>
            <a:pPr marL="12700">
              <a:lnSpc>
                <a:spcPct val="100000"/>
              </a:lnSpc>
              <a:spcBef>
                <a:spcPts val="100"/>
              </a:spcBef>
            </a:pPr>
            <a:r>
              <a:rPr sz="1200" b="0" spc="-5" dirty="0">
                <a:latin typeface="BIZ UDP明朝 Medium"/>
                <a:cs typeface="BIZ UDP明朝 Medium"/>
              </a:rPr>
              <a:t>スピンゼーベック効果</a:t>
            </a:r>
            <a:endParaRPr sz="1200">
              <a:latin typeface="BIZ UDP明朝 Medium"/>
              <a:cs typeface="BIZ UDP明朝 Medium"/>
            </a:endParaRPr>
          </a:p>
        </p:txBody>
      </p:sp>
      <p:sp>
        <p:nvSpPr>
          <p:cNvPr id="60" name="object 60"/>
          <p:cNvSpPr txBox="1"/>
          <p:nvPr/>
        </p:nvSpPr>
        <p:spPr>
          <a:xfrm>
            <a:off x="3609954" y="6431867"/>
            <a:ext cx="968375" cy="239395"/>
          </a:xfrm>
          <a:prstGeom prst="rect">
            <a:avLst/>
          </a:prstGeom>
        </p:spPr>
        <p:txBody>
          <a:bodyPr vert="horz" wrap="square" lIns="0" tIns="12700" rIns="0" bIns="0" rtlCol="0">
            <a:spAutoFit/>
          </a:bodyPr>
          <a:lstStyle/>
          <a:p>
            <a:pPr marL="12700">
              <a:lnSpc>
                <a:spcPct val="100000"/>
              </a:lnSpc>
              <a:spcBef>
                <a:spcPts val="100"/>
              </a:spcBef>
            </a:pPr>
            <a:r>
              <a:rPr sz="1400" b="0" spc="-20" dirty="0">
                <a:latin typeface="BIZ UDP明朝 Medium"/>
                <a:cs typeface="BIZ UDP明朝 Medium"/>
              </a:rPr>
              <a:t>スキルミオン</a:t>
            </a:r>
            <a:endParaRPr sz="1400">
              <a:latin typeface="BIZ UDP明朝 Medium"/>
              <a:cs typeface="BIZ UDP明朝 Medium"/>
            </a:endParaRPr>
          </a:p>
        </p:txBody>
      </p:sp>
      <p:sp>
        <p:nvSpPr>
          <p:cNvPr id="61" name="object 61"/>
          <p:cNvSpPr txBox="1"/>
          <p:nvPr/>
        </p:nvSpPr>
        <p:spPr>
          <a:xfrm>
            <a:off x="5640882" y="5147337"/>
            <a:ext cx="1101090" cy="239395"/>
          </a:xfrm>
          <a:prstGeom prst="rect">
            <a:avLst/>
          </a:prstGeom>
        </p:spPr>
        <p:txBody>
          <a:bodyPr vert="horz" wrap="square" lIns="0" tIns="12700" rIns="0" bIns="0" rtlCol="0">
            <a:spAutoFit/>
          </a:bodyPr>
          <a:lstStyle/>
          <a:p>
            <a:pPr marL="12700">
              <a:lnSpc>
                <a:spcPct val="100000"/>
              </a:lnSpc>
              <a:spcBef>
                <a:spcPts val="100"/>
              </a:spcBef>
            </a:pPr>
            <a:r>
              <a:rPr sz="1400" b="0" spc="-20" dirty="0">
                <a:latin typeface="BIZ UDP明朝 Medium"/>
                <a:cs typeface="BIZ UDP明朝 Medium"/>
              </a:rPr>
              <a:t>メタマテリアル</a:t>
            </a:r>
            <a:endParaRPr sz="1400">
              <a:latin typeface="BIZ UDP明朝 Medium"/>
              <a:cs typeface="BIZ UDP明朝 Medium"/>
            </a:endParaRPr>
          </a:p>
        </p:txBody>
      </p:sp>
      <p:sp>
        <p:nvSpPr>
          <p:cNvPr id="62" name="object 62"/>
          <p:cNvSpPr txBox="1"/>
          <p:nvPr/>
        </p:nvSpPr>
        <p:spPr>
          <a:xfrm>
            <a:off x="5249545" y="6158789"/>
            <a:ext cx="900430" cy="316230"/>
          </a:xfrm>
          <a:prstGeom prst="rect">
            <a:avLst/>
          </a:prstGeom>
        </p:spPr>
        <p:txBody>
          <a:bodyPr vert="horz" wrap="square" lIns="0" tIns="12700" rIns="0" bIns="0" rtlCol="0">
            <a:spAutoFit/>
          </a:bodyPr>
          <a:lstStyle/>
          <a:p>
            <a:pPr marL="68580">
              <a:lnSpc>
                <a:spcPct val="100000"/>
              </a:lnSpc>
              <a:spcBef>
                <a:spcPts val="100"/>
              </a:spcBef>
            </a:pPr>
            <a:r>
              <a:rPr sz="900" b="0" spc="-20" dirty="0">
                <a:latin typeface="BIZ UDP明朝 Medium"/>
                <a:cs typeface="BIZ UDP明朝 Medium"/>
              </a:rPr>
              <a:t>トポロジカルな</a:t>
            </a:r>
            <a:endParaRPr sz="900">
              <a:latin typeface="BIZ UDP明朝 Medium"/>
              <a:cs typeface="BIZ UDP明朝 Medium"/>
            </a:endParaRPr>
          </a:p>
          <a:p>
            <a:pPr marL="12700">
              <a:lnSpc>
                <a:spcPct val="100000"/>
              </a:lnSpc>
              <a:spcBef>
                <a:spcPts val="5"/>
              </a:spcBef>
            </a:pPr>
            <a:r>
              <a:rPr sz="1000" b="0" spc="-10" dirty="0">
                <a:latin typeface="BIZ UDP明朝 Medium"/>
                <a:cs typeface="BIZ UDP明朝 Medium"/>
              </a:rPr>
              <a:t>フ</a:t>
            </a:r>
            <a:r>
              <a:rPr sz="1000" b="0" spc="-20" dirty="0">
                <a:latin typeface="BIZ UDP明朝 Medium"/>
                <a:cs typeface="BIZ UDP明朝 Medium"/>
              </a:rPr>
              <a:t>ォト</a:t>
            </a:r>
            <a:r>
              <a:rPr sz="1000" b="0" spc="-10" dirty="0">
                <a:latin typeface="BIZ UDP明朝 Medium"/>
                <a:cs typeface="BIZ UDP明朝 Medium"/>
              </a:rPr>
              <a:t>ニック結</a:t>
            </a:r>
            <a:r>
              <a:rPr sz="1000" b="0" spc="-50" dirty="0">
                <a:latin typeface="BIZ UDP明朝 Medium"/>
                <a:cs typeface="BIZ UDP明朝 Medium"/>
              </a:rPr>
              <a:t>晶</a:t>
            </a:r>
            <a:endParaRPr sz="1000">
              <a:latin typeface="BIZ UDP明朝 Medium"/>
              <a:cs typeface="BIZ UDP明朝 Medium"/>
            </a:endParaRPr>
          </a:p>
        </p:txBody>
      </p:sp>
      <p:sp>
        <p:nvSpPr>
          <p:cNvPr id="63" name="object 63"/>
          <p:cNvSpPr txBox="1"/>
          <p:nvPr/>
        </p:nvSpPr>
        <p:spPr>
          <a:xfrm>
            <a:off x="7354823" y="1970532"/>
            <a:ext cx="2580640" cy="259079"/>
          </a:xfrm>
          <a:prstGeom prst="rect">
            <a:avLst/>
          </a:prstGeom>
          <a:solidFill>
            <a:srgbClr val="699230"/>
          </a:solidFill>
        </p:spPr>
        <p:txBody>
          <a:bodyPr vert="horz" wrap="square" lIns="0" tIns="52705" rIns="0" bIns="0" rtlCol="0">
            <a:spAutoFit/>
          </a:bodyPr>
          <a:lstStyle/>
          <a:p>
            <a:pPr marL="378460">
              <a:lnSpc>
                <a:spcPts val="1625"/>
              </a:lnSpc>
              <a:spcBef>
                <a:spcPts val="415"/>
              </a:spcBef>
            </a:pPr>
            <a:r>
              <a:rPr sz="1400" b="0" spc="-20" dirty="0">
                <a:solidFill>
                  <a:srgbClr val="FFFFFF"/>
                </a:solidFill>
                <a:latin typeface="BIZ UDP明朝 Medium"/>
                <a:cs typeface="BIZ UDP明朝 Medium"/>
              </a:rPr>
              <a:t>エネルギー変換材料</a:t>
            </a:r>
            <a:endParaRPr sz="1400">
              <a:latin typeface="BIZ UDP明朝 Medium"/>
              <a:cs typeface="BIZ UDP明朝 Medium"/>
            </a:endParaRPr>
          </a:p>
        </p:txBody>
      </p:sp>
      <p:sp>
        <p:nvSpPr>
          <p:cNvPr id="64" name="object 64"/>
          <p:cNvSpPr txBox="1"/>
          <p:nvPr/>
        </p:nvSpPr>
        <p:spPr>
          <a:xfrm>
            <a:off x="316991" y="4386071"/>
            <a:ext cx="2359660" cy="247015"/>
          </a:xfrm>
          <a:prstGeom prst="rect">
            <a:avLst/>
          </a:prstGeom>
          <a:solidFill>
            <a:srgbClr val="699230"/>
          </a:solidFill>
        </p:spPr>
        <p:txBody>
          <a:bodyPr vert="horz" wrap="square" lIns="0" tIns="40640" rIns="0" bIns="0" rtlCol="0">
            <a:spAutoFit/>
          </a:bodyPr>
          <a:lstStyle/>
          <a:p>
            <a:pPr marL="165100">
              <a:lnSpc>
                <a:spcPts val="1625"/>
              </a:lnSpc>
              <a:spcBef>
                <a:spcPts val="320"/>
              </a:spcBef>
            </a:pPr>
            <a:r>
              <a:rPr sz="1400" b="0" spc="-25" dirty="0">
                <a:solidFill>
                  <a:srgbClr val="FFFFFF"/>
                </a:solidFill>
                <a:latin typeface="BIZ UDP明朝 Medium"/>
                <a:cs typeface="BIZ UDP明朝 Medium"/>
              </a:rPr>
              <a:t>スピントロニクス材料</a:t>
            </a:r>
            <a:endParaRPr sz="1400">
              <a:latin typeface="BIZ UDP明朝 Medium"/>
              <a:cs typeface="BIZ UDP明朝 Medium"/>
            </a:endParaRPr>
          </a:p>
        </p:txBody>
      </p:sp>
      <p:pic>
        <p:nvPicPr>
          <p:cNvPr id="65" name="object 65"/>
          <p:cNvPicPr/>
          <p:nvPr/>
        </p:nvPicPr>
        <p:blipFill>
          <a:blip r:embed="rId16" cstate="print"/>
          <a:stretch>
            <a:fillRect/>
          </a:stretch>
        </p:blipFill>
        <p:spPr>
          <a:xfrm>
            <a:off x="10183368" y="2005583"/>
            <a:ext cx="1642871" cy="1654998"/>
          </a:xfrm>
          <a:prstGeom prst="rect">
            <a:avLst/>
          </a:prstGeom>
        </p:spPr>
      </p:pic>
      <p:grpSp>
        <p:nvGrpSpPr>
          <p:cNvPr id="66" name="object 66"/>
          <p:cNvGrpSpPr/>
          <p:nvPr/>
        </p:nvGrpSpPr>
        <p:grpSpPr>
          <a:xfrm>
            <a:off x="10326624" y="4024884"/>
            <a:ext cx="1457325" cy="1264920"/>
            <a:chOff x="10326624" y="4024884"/>
            <a:chExt cx="1457325" cy="1264920"/>
          </a:xfrm>
        </p:grpSpPr>
        <p:pic>
          <p:nvPicPr>
            <p:cNvPr id="67" name="object 67"/>
            <p:cNvPicPr/>
            <p:nvPr/>
          </p:nvPicPr>
          <p:blipFill>
            <a:blip r:embed="rId17" cstate="print"/>
            <a:stretch>
              <a:fillRect/>
            </a:stretch>
          </p:blipFill>
          <p:spPr>
            <a:xfrm>
              <a:off x="10326624" y="4024884"/>
              <a:ext cx="1456943" cy="1264919"/>
            </a:xfrm>
            <a:prstGeom prst="rect">
              <a:avLst/>
            </a:prstGeom>
          </p:spPr>
        </p:pic>
        <p:sp>
          <p:nvSpPr>
            <p:cNvPr id="68" name="object 68"/>
            <p:cNvSpPr/>
            <p:nvPr/>
          </p:nvSpPr>
          <p:spPr>
            <a:xfrm>
              <a:off x="10895837" y="4421887"/>
              <a:ext cx="212090" cy="344170"/>
            </a:xfrm>
            <a:custGeom>
              <a:avLst/>
              <a:gdLst/>
              <a:ahLst/>
              <a:cxnLst/>
              <a:rect l="l" t="t" r="r" b="b"/>
              <a:pathLst>
                <a:path w="212090" h="344170">
                  <a:moveTo>
                    <a:pt x="0" y="344081"/>
                  </a:moveTo>
                  <a:lnTo>
                    <a:pt x="211569" y="0"/>
                  </a:lnTo>
                </a:path>
              </a:pathLst>
            </a:custGeom>
            <a:ln w="22860">
              <a:solidFill>
                <a:srgbClr val="002060"/>
              </a:solidFill>
            </a:ln>
          </p:spPr>
          <p:txBody>
            <a:bodyPr wrap="square" lIns="0" tIns="0" rIns="0" bIns="0" rtlCol="0"/>
            <a:lstStyle/>
            <a:p>
              <a:endParaRPr/>
            </a:p>
          </p:txBody>
        </p:sp>
        <p:sp>
          <p:nvSpPr>
            <p:cNvPr id="69" name="object 69"/>
            <p:cNvSpPr/>
            <p:nvPr/>
          </p:nvSpPr>
          <p:spPr>
            <a:xfrm>
              <a:off x="11017764" y="4421889"/>
              <a:ext cx="97790" cy="86995"/>
            </a:xfrm>
            <a:custGeom>
              <a:avLst/>
              <a:gdLst/>
              <a:ahLst/>
              <a:cxnLst/>
              <a:rect l="l" t="t" r="r" b="b"/>
              <a:pathLst>
                <a:path w="97790" h="86995">
                  <a:moveTo>
                    <a:pt x="97497" y="86664"/>
                  </a:moveTo>
                  <a:lnTo>
                    <a:pt x="90970" y="0"/>
                  </a:lnTo>
                  <a:lnTo>
                    <a:pt x="0" y="47205"/>
                  </a:lnTo>
                </a:path>
              </a:pathLst>
            </a:custGeom>
            <a:ln w="22860">
              <a:solidFill>
                <a:srgbClr val="002060"/>
              </a:solidFill>
            </a:ln>
          </p:spPr>
          <p:txBody>
            <a:bodyPr wrap="square" lIns="0" tIns="0" rIns="0" bIns="0" rtlCol="0"/>
            <a:lstStyle/>
            <a:p>
              <a:endParaRPr/>
            </a:p>
          </p:txBody>
        </p:sp>
        <p:pic>
          <p:nvPicPr>
            <p:cNvPr id="70" name="object 70"/>
            <p:cNvPicPr/>
            <p:nvPr/>
          </p:nvPicPr>
          <p:blipFill>
            <a:blip r:embed="rId18" cstate="print"/>
            <a:stretch>
              <a:fillRect/>
            </a:stretch>
          </p:blipFill>
          <p:spPr>
            <a:xfrm>
              <a:off x="10869168" y="4474464"/>
              <a:ext cx="289559" cy="236219"/>
            </a:xfrm>
            <a:prstGeom prst="rect">
              <a:avLst/>
            </a:prstGeom>
          </p:spPr>
        </p:pic>
      </p:grpSp>
      <p:pic>
        <p:nvPicPr>
          <p:cNvPr id="71" name="object 71"/>
          <p:cNvPicPr/>
          <p:nvPr/>
        </p:nvPicPr>
        <p:blipFill>
          <a:blip r:embed="rId19" cstate="print"/>
          <a:stretch>
            <a:fillRect/>
          </a:stretch>
        </p:blipFill>
        <p:spPr>
          <a:xfrm>
            <a:off x="10235183" y="5515355"/>
            <a:ext cx="1559051" cy="1158239"/>
          </a:xfrm>
          <a:prstGeom prst="rect">
            <a:avLst/>
          </a:prstGeom>
        </p:spPr>
      </p:pic>
      <p:grpSp>
        <p:nvGrpSpPr>
          <p:cNvPr id="72" name="object 72"/>
          <p:cNvGrpSpPr/>
          <p:nvPr/>
        </p:nvGrpSpPr>
        <p:grpSpPr>
          <a:xfrm>
            <a:off x="3150108" y="3377184"/>
            <a:ext cx="3726179" cy="1598930"/>
            <a:chOff x="3150108" y="3377184"/>
            <a:chExt cx="3726179" cy="1598930"/>
          </a:xfrm>
        </p:grpSpPr>
        <p:pic>
          <p:nvPicPr>
            <p:cNvPr id="73" name="object 73"/>
            <p:cNvPicPr/>
            <p:nvPr/>
          </p:nvPicPr>
          <p:blipFill>
            <a:blip r:embed="rId20" cstate="print"/>
            <a:stretch>
              <a:fillRect/>
            </a:stretch>
          </p:blipFill>
          <p:spPr>
            <a:xfrm>
              <a:off x="3150108" y="3377184"/>
              <a:ext cx="3726179" cy="1598675"/>
            </a:xfrm>
            <a:prstGeom prst="rect">
              <a:avLst/>
            </a:prstGeom>
          </p:spPr>
        </p:pic>
        <p:sp>
          <p:nvSpPr>
            <p:cNvPr id="74" name="object 74"/>
            <p:cNvSpPr/>
            <p:nvPr/>
          </p:nvSpPr>
          <p:spPr>
            <a:xfrm>
              <a:off x="3380231" y="3607308"/>
              <a:ext cx="3266440" cy="1138555"/>
            </a:xfrm>
            <a:custGeom>
              <a:avLst/>
              <a:gdLst/>
              <a:ahLst/>
              <a:cxnLst/>
              <a:rect l="l" t="t" r="r" b="b"/>
              <a:pathLst>
                <a:path w="3266440" h="1138554">
                  <a:moveTo>
                    <a:pt x="3265932" y="0"/>
                  </a:moveTo>
                  <a:lnTo>
                    <a:pt x="0" y="0"/>
                  </a:lnTo>
                  <a:lnTo>
                    <a:pt x="0" y="1138428"/>
                  </a:lnTo>
                  <a:lnTo>
                    <a:pt x="3265932" y="1138428"/>
                  </a:lnTo>
                  <a:lnTo>
                    <a:pt x="3265932" y="0"/>
                  </a:lnTo>
                  <a:close/>
                </a:path>
              </a:pathLst>
            </a:custGeom>
            <a:solidFill>
              <a:srgbClr val="BF9000"/>
            </a:solidFill>
          </p:spPr>
          <p:txBody>
            <a:bodyPr wrap="square" lIns="0" tIns="0" rIns="0" bIns="0" rtlCol="0"/>
            <a:lstStyle/>
            <a:p>
              <a:endParaRPr/>
            </a:p>
          </p:txBody>
        </p:sp>
        <p:pic>
          <p:nvPicPr>
            <p:cNvPr id="75" name="object 75"/>
            <p:cNvPicPr/>
            <p:nvPr/>
          </p:nvPicPr>
          <p:blipFill>
            <a:blip r:embed="rId21" cstate="print"/>
            <a:stretch>
              <a:fillRect/>
            </a:stretch>
          </p:blipFill>
          <p:spPr>
            <a:xfrm>
              <a:off x="3233927" y="3505200"/>
              <a:ext cx="3590543" cy="1014983"/>
            </a:xfrm>
            <a:prstGeom prst="rect">
              <a:avLst/>
            </a:prstGeom>
          </p:spPr>
        </p:pic>
      </p:grpSp>
      <p:sp>
        <p:nvSpPr>
          <p:cNvPr id="76" name="object 76"/>
          <p:cNvSpPr txBox="1"/>
          <p:nvPr/>
        </p:nvSpPr>
        <p:spPr>
          <a:xfrm>
            <a:off x="3505825" y="3666234"/>
            <a:ext cx="3012440" cy="574040"/>
          </a:xfrm>
          <a:prstGeom prst="rect">
            <a:avLst/>
          </a:prstGeom>
        </p:spPr>
        <p:txBody>
          <a:bodyPr vert="horz" wrap="square" lIns="0" tIns="12700" rIns="0" bIns="0" rtlCol="0">
            <a:spAutoFit/>
          </a:bodyPr>
          <a:lstStyle/>
          <a:p>
            <a:pPr marL="12700">
              <a:lnSpc>
                <a:spcPct val="100000"/>
              </a:lnSpc>
              <a:spcBef>
                <a:spcPts val="100"/>
              </a:spcBef>
            </a:pPr>
            <a:r>
              <a:rPr sz="3600" b="0" spc="-10" dirty="0">
                <a:solidFill>
                  <a:srgbClr val="FFFFFF"/>
                </a:solidFill>
                <a:latin typeface="BIZ UDP明朝 Medium"/>
                <a:cs typeface="BIZ UDP明朝 Medium"/>
              </a:rPr>
              <a:t>ユビキタス金属</a:t>
            </a:r>
            <a:endParaRPr sz="3600">
              <a:latin typeface="BIZ UDP明朝 Medium"/>
              <a:cs typeface="BIZ UDP明朝 Medium"/>
            </a:endParaRPr>
          </a:p>
        </p:txBody>
      </p:sp>
      <p:grpSp>
        <p:nvGrpSpPr>
          <p:cNvPr id="77" name="object 77"/>
          <p:cNvGrpSpPr/>
          <p:nvPr/>
        </p:nvGrpSpPr>
        <p:grpSpPr>
          <a:xfrm>
            <a:off x="3300984" y="4072127"/>
            <a:ext cx="3455035" cy="902335"/>
            <a:chOff x="3300984" y="4072127"/>
            <a:chExt cx="3455035" cy="902335"/>
          </a:xfrm>
        </p:grpSpPr>
        <p:pic>
          <p:nvPicPr>
            <p:cNvPr id="78" name="object 78"/>
            <p:cNvPicPr/>
            <p:nvPr/>
          </p:nvPicPr>
          <p:blipFill>
            <a:blip r:embed="rId22" cstate="print"/>
            <a:stretch>
              <a:fillRect/>
            </a:stretch>
          </p:blipFill>
          <p:spPr>
            <a:xfrm>
              <a:off x="3300984" y="4072128"/>
              <a:ext cx="1891283" cy="902207"/>
            </a:xfrm>
            <a:prstGeom prst="rect">
              <a:avLst/>
            </a:prstGeom>
          </p:spPr>
        </p:pic>
        <p:pic>
          <p:nvPicPr>
            <p:cNvPr id="79" name="object 79"/>
            <p:cNvPicPr/>
            <p:nvPr/>
          </p:nvPicPr>
          <p:blipFill>
            <a:blip r:embed="rId23" cstate="print"/>
            <a:stretch>
              <a:fillRect/>
            </a:stretch>
          </p:blipFill>
          <p:spPr>
            <a:xfrm>
              <a:off x="4791456" y="4072127"/>
              <a:ext cx="1350263" cy="902207"/>
            </a:xfrm>
            <a:prstGeom prst="rect">
              <a:avLst/>
            </a:prstGeom>
          </p:spPr>
        </p:pic>
        <p:pic>
          <p:nvPicPr>
            <p:cNvPr id="80" name="object 80"/>
            <p:cNvPicPr/>
            <p:nvPr/>
          </p:nvPicPr>
          <p:blipFill>
            <a:blip r:embed="rId24" cstate="print"/>
            <a:stretch>
              <a:fillRect/>
            </a:stretch>
          </p:blipFill>
          <p:spPr>
            <a:xfrm>
              <a:off x="5605272" y="4072127"/>
              <a:ext cx="707135" cy="902207"/>
            </a:xfrm>
            <a:prstGeom prst="rect">
              <a:avLst/>
            </a:prstGeom>
          </p:spPr>
        </p:pic>
        <p:pic>
          <p:nvPicPr>
            <p:cNvPr id="81" name="object 81"/>
            <p:cNvPicPr/>
            <p:nvPr/>
          </p:nvPicPr>
          <p:blipFill>
            <a:blip r:embed="rId25" cstate="print"/>
            <a:stretch>
              <a:fillRect/>
            </a:stretch>
          </p:blipFill>
          <p:spPr>
            <a:xfrm>
              <a:off x="5775960" y="4072128"/>
              <a:ext cx="979931" cy="902207"/>
            </a:xfrm>
            <a:prstGeom prst="rect">
              <a:avLst/>
            </a:prstGeom>
          </p:spPr>
        </p:pic>
      </p:grpSp>
      <p:sp>
        <p:nvSpPr>
          <p:cNvPr id="82" name="object 82"/>
          <p:cNvSpPr txBox="1"/>
          <p:nvPr/>
        </p:nvSpPr>
        <p:spPr>
          <a:xfrm>
            <a:off x="3540878" y="4211826"/>
            <a:ext cx="2943225" cy="513715"/>
          </a:xfrm>
          <a:prstGeom prst="rect">
            <a:avLst/>
          </a:prstGeom>
        </p:spPr>
        <p:txBody>
          <a:bodyPr vert="horz" wrap="square" lIns="0" tIns="12700" rIns="0" bIns="0" rtlCol="0">
            <a:spAutoFit/>
          </a:bodyPr>
          <a:lstStyle/>
          <a:p>
            <a:pPr marL="12700">
              <a:lnSpc>
                <a:spcPct val="100000"/>
              </a:lnSpc>
              <a:spcBef>
                <a:spcPts val="100"/>
              </a:spcBef>
            </a:pPr>
            <a:r>
              <a:rPr sz="3200" b="0" dirty="0">
                <a:solidFill>
                  <a:srgbClr val="C00000"/>
                </a:solidFill>
                <a:latin typeface="BIZ UDP明朝 Medium"/>
                <a:cs typeface="BIZ UDP明朝 Medium"/>
              </a:rPr>
              <a:t>Exotic</a:t>
            </a:r>
            <a:r>
              <a:rPr sz="3200" b="0" spc="-20" dirty="0">
                <a:solidFill>
                  <a:srgbClr val="C00000"/>
                </a:solidFill>
                <a:latin typeface="BIZ UDP明朝 Medium"/>
                <a:cs typeface="BIZ UDP明朝 Medium"/>
              </a:rPr>
              <a:t> </a:t>
            </a:r>
            <a:r>
              <a:rPr sz="3200" b="0" spc="-10" dirty="0">
                <a:solidFill>
                  <a:srgbClr val="C00000"/>
                </a:solidFill>
                <a:latin typeface="BIZ UDP明朝 Medium"/>
                <a:cs typeface="BIZ UDP明朝 Medium"/>
              </a:rPr>
              <a:t>Matｔer</a:t>
            </a:r>
            <a:endParaRPr sz="3200">
              <a:latin typeface="BIZ UDP明朝 Medium"/>
              <a:cs typeface="BIZ UDP明朝 Medium"/>
            </a:endParaRPr>
          </a:p>
        </p:txBody>
      </p:sp>
      <p:sp>
        <p:nvSpPr>
          <p:cNvPr id="83" name="object 83"/>
          <p:cNvSpPr txBox="1"/>
          <p:nvPr/>
        </p:nvSpPr>
        <p:spPr>
          <a:xfrm>
            <a:off x="394715" y="844296"/>
            <a:ext cx="10622280" cy="923925"/>
          </a:xfrm>
          <a:prstGeom prst="rect">
            <a:avLst/>
          </a:prstGeom>
          <a:ln w="3175">
            <a:solidFill>
              <a:srgbClr val="808080"/>
            </a:solidFill>
          </a:ln>
        </p:spPr>
        <p:txBody>
          <a:bodyPr vert="horz" wrap="square" lIns="0" tIns="58419" rIns="0" bIns="0" rtlCol="0">
            <a:spAutoFit/>
          </a:bodyPr>
          <a:lstStyle/>
          <a:p>
            <a:pPr marL="91440">
              <a:lnSpc>
                <a:spcPct val="100000"/>
              </a:lnSpc>
              <a:spcBef>
                <a:spcPts val="459"/>
              </a:spcBef>
              <a:tabLst>
                <a:tab pos="1043940" algn="l"/>
              </a:tabLst>
            </a:pPr>
            <a:r>
              <a:rPr sz="1800" b="0" dirty="0">
                <a:latin typeface="BIZ UDP明朝 Medium"/>
                <a:cs typeface="BIZ UDP明朝 Medium"/>
              </a:rPr>
              <a:t>『戦略</a:t>
            </a:r>
            <a:r>
              <a:rPr sz="1800" b="0" spc="-50" dirty="0">
                <a:latin typeface="BIZ UDP明朝 Medium"/>
                <a:cs typeface="BIZ UDP明朝 Medium"/>
              </a:rPr>
              <a:t>研</a:t>
            </a:r>
            <a:r>
              <a:rPr sz="1800" b="0" dirty="0">
                <a:latin typeface="BIZ UDP明朝 Medium"/>
                <a:cs typeface="BIZ UDP明朝 Medium"/>
              </a:rPr>
              <a:t>	技術フォー</a:t>
            </a:r>
            <a:r>
              <a:rPr sz="1800" b="0" spc="-15" dirty="0">
                <a:latin typeface="BIZ UDP明朝 Medium"/>
                <a:cs typeface="BIZ UDP明朝 Medium"/>
              </a:rPr>
              <a:t>サ</a:t>
            </a:r>
            <a:r>
              <a:rPr sz="1800" b="0" dirty="0">
                <a:latin typeface="BIZ UDP明朝 Medium"/>
                <a:cs typeface="BIZ UDP明朝 Medium"/>
              </a:rPr>
              <a:t>イ</a:t>
            </a:r>
            <a:r>
              <a:rPr sz="1800" b="0" spc="-10" dirty="0">
                <a:latin typeface="BIZ UDP明朝 Medium"/>
                <a:cs typeface="BIZ UDP明朝 Medium"/>
              </a:rPr>
              <a:t>ト</a:t>
            </a:r>
            <a:r>
              <a:rPr sz="1800" b="0" dirty="0">
                <a:latin typeface="BIZ UDP明朝 Medium"/>
                <a:cs typeface="BIZ UDP明朝 Medium"/>
              </a:rPr>
              <a:t>ブック</a:t>
            </a:r>
            <a:r>
              <a:rPr sz="1800" b="0" spc="-50" dirty="0">
                <a:latin typeface="BIZ UDP明朝 Medium"/>
                <a:cs typeface="BIZ UDP明朝 Medium"/>
              </a:rPr>
              <a:t>』</a:t>
            </a:r>
            <a:endParaRPr sz="1800">
              <a:latin typeface="BIZ UDP明朝 Medium"/>
              <a:cs typeface="BIZ UDP明朝 Medium"/>
            </a:endParaRPr>
          </a:p>
          <a:p>
            <a:pPr marL="243840">
              <a:lnSpc>
                <a:spcPct val="100000"/>
              </a:lnSpc>
            </a:pPr>
            <a:r>
              <a:rPr sz="1800" b="0" spc="-5" dirty="0">
                <a:latin typeface="BIZ UDP明朝 Medium"/>
                <a:cs typeface="BIZ UDP明朝 Medium"/>
              </a:rPr>
              <a:t>「５．マテリアル・デバイス・プロセス」 </a:t>
            </a:r>
            <a:r>
              <a:rPr sz="1800" b="0" spc="-10" dirty="0">
                <a:latin typeface="BIZ UDP明朝 Medium"/>
                <a:cs typeface="BIZ UDP明朝 Medium"/>
              </a:rPr>
              <a:t>74</a:t>
            </a:r>
            <a:r>
              <a:rPr sz="1800" b="0" spc="-5" dirty="0">
                <a:latin typeface="BIZ UDP明朝 Medium"/>
                <a:cs typeface="BIZ UDP明朝 Medium"/>
              </a:rPr>
              <a:t>ページから</a:t>
            </a:r>
            <a:r>
              <a:rPr sz="1800" b="0" spc="-10" dirty="0">
                <a:latin typeface="BIZ UDP明朝 Medium"/>
                <a:cs typeface="BIZ UDP明朝 Medium"/>
              </a:rPr>
              <a:t>97</a:t>
            </a:r>
            <a:r>
              <a:rPr sz="1800" b="0" spc="-20" dirty="0">
                <a:latin typeface="BIZ UDP明朝 Medium"/>
                <a:cs typeface="BIZ UDP明朝 Medium"/>
              </a:rPr>
              <a:t>ページ</a:t>
            </a:r>
            <a:endParaRPr sz="1800">
              <a:latin typeface="BIZ UDP明朝 Medium"/>
              <a:cs typeface="BIZ UDP明朝 Medium"/>
            </a:endParaRPr>
          </a:p>
          <a:p>
            <a:pPr marL="243840">
              <a:lnSpc>
                <a:spcPct val="100000"/>
              </a:lnSpc>
            </a:pPr>
            <a:r>
              <a:rPr sz="1800" b="0" dirty="0">
                <a:latin typeface="BIZ UDP明朝 Medium"/>
                <a:cs typeface="BIZ UDP明朝 Medium"/>
              </a:rPr>
              <a:t>「Emerging</a:t>
            </a:r>
            <a:r>
              <a:rPr sz="1800" b="0" spc="25" dirty="0">
                <a:latin typeface="BIZ UDP明朝 Medium"/>
                <a:cs typeface="BIZ UDP明朝 Medium"/>
              </a:rPr>
              <a:t> </a:t>
            </a:r>
            <a:r>
              <a:rPr sz="1800" b="0" dirty="0">
                <a:latin typeface="BIZ UDP明朝 Medium"/>
                <a:cs typeface="BIZ UDP明朝 Medium"/>
              </a:rPr>
              <a:t>Technologies」（２）量子技術（Quantum</a:t>
            </a:r>
            <a:r>
              <a:rPr sz="1800" b="0" spc="40" dirty="0">
                <a:latin typeface="BIZ UDP明朝 Medium"/>
                <a:cs typeface="BIZ UDP明朝 Medium"/>
              </a:rPr>
              <a:t> </a:t>
            </a:r>
            <a:r>
              <a:rPr sz="1800" b="0" dirty="0">
                <a:latin typeface="BIZ UDP明朝 Medium"/>
                <a:cs typeface="BIZ UDP明朝 Medium"/>
              </a:rPr>
              <a:t>Technology）</a:t>
            </a:r>
            <a:r>
              <a:rPr sz="1800" b="0" spc="-15" dirty="0">
                <a:latin typeface="BIZ UDP明朝 Medium"/>
                <a:cs typeface="BIZ UDP明朝 Medium"/>
              </a:rPr>
              <a:t>量子マテリアル、量子センサー</a:t>
            </a:r>
            <a:endParaRPr sz="1800">
              <a:latin typeface="BIZ UDP明朝 Medium"/>
              <a:cs typeface="BIZ UDP明朝 Medium"/>
            </a:endParaRP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44283"/>
          </a:xfrm>
          <a:prstGeom prst="rect">
            <a:avLst/>
          </a:prstGeom>
        </p:spPr>
      </p:pic>
      <p:sp>
        <p:nvSpPr>
          <p:cNvPr id="3" name="object 3"/>
          <p:cNvSpPr txBox="1"/>
          <p:nvPr/>
        </p:nvSpPr>
        <p:spPr>
          <a:xfrm>
            <a:off x="11880829" y="6530847"/>
            <a:ext cx="23304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HG明朝B"/>
                <a:cs typeface="HG明朝B"/>
              </a:rPr>
              <a:t>18</a:t>
            </a:r>
            <a:endParaRPr sz="1600">
              <a:latin typeface="HG明朝B"/>
              <a:cs typeface="HG明朝B"/>
            </a:endParaRPr>
          </a:p>
        </p:txBody>
      </p:sp>
      <p:grpSp>
        <p:nvGrpSpPr>
          <p:cNvPr id="4" name="object 4"/>
          <p:cNvGrpSpPr/>
          <p:nvPr/>
        </p:nvGrpSpPr>
        <p:grpSpPr>
          <a:xfrm>
            <a:off x="536448" y="0"/>
            <a:ext cx="11561445" cy="6858000"/>
            <a:chOff x="536448" y="0"/>
            <a:chExt cx="11561445" cy="6858000"/>
          </a:xfrm>
        </p:grpSpPr>
        <p:pic>
          <p:nvPicPr>
            <p:cNvPr id="5" name="object 5"/>
            <p:cNvPicPr/>
            <p:nvPr/>
          </p:nvPicPr>
          <p:blipFill>
            <a:blip r:embed="rId3" cstate="print"/>
            <a:stretch>
              <a:fillRect/>
            </a:stretch>
          </p:blipFill>
          <p:spPr>
            <a:xfrm>
              <a:off x="11423904" y="86868"/>
              <a:ext cx="673607" cy="1028699"/>
            </a:xfrm>
            <a:prstGeom prst="rect">
              <a:avLst/>
            </a:prstGeom>
          </p:spPr>
        </p:pic>
        <p:pic>
          <p:nvPicPr>
            <p:cNvPr id="6" name="object 6"/>
            <p:cNvPicPr/>
            <p:nvPr/>
          </p:nvPicPr>
          <p:blipFill>
            <a:blip r:embed="rId4" cstate="print"/>
            <a:stretch>
              <a:fillRect/>
            </a:stretch>
          </p:blipFill>
          <p:spPr>
            <a:xfrm>
              <a:off x="536448" y="1165860"/>
              <a:ext cx="11119103" cy="5692140"/>
            </a:xfrm>
            <a:prstGeom prst="rect">
              <a:avLst/>
            </a:prstGeom>
          </p:spPr>
        </p:pic>
        <p:pic>
          <p:nvPicPr>
            <p:cNvPr id="7" name="object 7"/>
            <p:cNvPicPr/>
            <p:nvPr/>
          </p:nvPicPr>
          <p:blipFill>
            <a:blip r:embed="rId5" cstate="print"/>
            <a:stretch>
              <a:fillRect/>
            </a:stretch>
          </p:blipFill>
          <p:spPr>
            <a:xfrm>
              <a:off x="2179320" y="0"/>
              <a:ext cx="7961375" cy="6063995"/>
            </a:xfrm>
            <a:prstGeom prst="rect">
              <a:avLst/>
            </a:prstGeom>
          </p:spPr>
        </p:pic>
        <p:pic>
          <p:nvPicPr>
            <p:cNvPr id="8" name="object 8"/>
            <p:cNvPicPr/>
            <p:nvPr/>
          </p:nvPicPr>
          <p:blipFill>
            <a:blip r:embed="rId6" cstate="print"/>
            <a:stretch>
              <a:fillRect/>
            </a:stretch>
          </p:blipFill>
          <p:spPr>
            <a:xfrm>
              <a:off x="2206764" y="12"/>
              <a:ext cx="7778483" cy="5907010"/>
            </a:xfrm>
            <a:prstGeom prst="rect">
              <a:avLst/>
            </a:prstGeom>
          </p:spPr>
        </p:pic>
        <p:sp>
          <p:nvSpPr>
            <p:cNvPr id="9" name="object 9"/>
            <p:cNvSpPr/>
            <p:nvPr/>
          </p:nvSpPr>
          <p:spPr>
            <a:xfrm>
              <a:off x="4668135" y="524797"/>
              <a:ext cx="2868930" cy="2832100"/>
            </a:xfrm>
            <a:custGeom>
              <a:avLst/>
              <a:gdLst/>
              <a:ahLst/>
              <a:cxnLst/>
              <a:rect l="l" t="t" r="r" b="b"/>
              <a:pathLst>
                <a:path w="2868929" h="2832100">
                  <a:moveTo>
                    <a:pt x="63739" y="1943100"/>
                  </a:moveTo>
                  <a:lnTo>
                    <a:pt x="26682" y="1943100"/>
                  </a:lnTo>
                  <a:lnTo>
                    <a:pt x="26682" y="2044700"/>
                  </a:lnTo>
                  <a:lnTo>
                    <a:pt x="74488" y="2057400"/>
                  </a:lnTo>
                  <a:lnTo>
                    <a:pt x="115623" y="2070100"/>
                  </a:lnTo>
                  <a:lnTo>
                    <a:pt x="150087" y="2082800"/>
                  </a:lnTo>
                  <a:lnTo>
                    <a:pt x="177876" y="2095500"/>
                  </a:lnTo>
                  <a:lnTo>
                    <a:pt x="209582" y="2133600"/>
                  </a:lnTo>
                  <a:lnTo>
                    <a:pt x="235525" y="2159000"/>
                  </a:lnTo>
                  <a:lnTo>
                    <a:pt x="255703" y="2209800"/>
                  </a:lnTo>
                  <a:lnTo>
                    <a:pt x="270116" y="2260600"/>
                  </a:lnTo>
                  <a:lnTo>
                    <a:pt x="278765" y="2311400"/>
                  </a:lnTo>
                  <a:lnTo>
                    <a:pt x="281647" y="2374900"/>
                  </a:lnTo>
                  <a:lnTo>
                    <a:pt x="280721" y="2425700"/>
                  </a:lnTo>
                  <a:lnTo>
                    <a:pt x="277942" y="2476500"/>
                  </a:lnTo>
                  <a:lnTo>
                    <a:pt x="273311" y="2540000"/>
                  </a:lnTo>
                  <a:lnTo>
                    <a:pt x="257094" y="2667000"/>
                  </a:lnTo>
                  <a:lnTo>
                    <a:pt x="250145" y="2717800"/>
                  </a:lnTo>
                  <a:lnTo>
                    <a:pt x="245977" y="2743200"/>
                  </a:lnTo>
                  <a:lnTo>
                    <a:pt x="244589" y="2768600"/>
                  </a:lnTo>
                  <a:lnTo>
                    <a:pt x="251352" y="2794000"/>
                  </a:lnTo>
                  <a:lnTo>
                    <a:pt x="271640" y="2819400"/>
                  </a:lnTo>
                  <a:lnTo>
                    <a:pt x="305454" y="2832100"/>
                  </a:lnTo>
                  <a:lnTo>
                    <a:pt x="419126" y="2832100"/>
                  </a:lnTo>
                  <a:lnTo>
                    <a:pt x="461009" y="2806700"/>
                  </a:lnTo>
                  <a:lnTo>
                    <a:pt x="482126" y="2768600"/>
                  </a:lnTo>
                  <a:lnTo>
                    <a:pt x="487406" y="2730500"/>
                  </a:lnTo>
                  <a:lnTo>
                    <a:pt x="489165" y="2679700"/>
                  </a:lnTo>
                  <a:lnTo>
                    <a:pt x="488319" y="2641600"/>
                  </a:lnTo>
                  <a:lnTo>
                    <a:pt x="485778" y="2603500"/>
                  </a:lnTo>
                  <a:lnTo>
                    <a:pt x="481544" y="2552700"/>
                  </a:lnTo>
                  <a:lnTo>
                    <a:pt x="475615" y="2501900"/>
                  </a:lnTo>
                  <a:lnTo>
                    <a:pt x="467992" y="2438400"/>
                  </a:lnTo>
                  <a:lnTo>
                    <a:pt x="458674" y="2387600"/>
                  </a:lnTo>
                  <a:lnTo>
                    <a:pt x="447662" y="2324100"/>
                  </a:lnTo>
                  <a:lnTo>
                    <a:pt x="441828" y="2286000"/>
                  </a:lnTo>
                  <a:lnTo>
                    <a:pt x="437661" y="2260600"/>
                  </a:lnTo>
                  <a:lnTo>
                    <a:pt x="435160" y="2235200"/>
                  </a:lnTo>
                  <a:lnTo>
                    <a:pt x="436165" y="2171700"/>
                  </a:lnTo>
                  <a:lnTo>
                    <a:pt x="441679" y="2120900"/>
                  </a:lnTo>
                  <a:lnTo>
                    <a:pt x="450868" y="2070100"/>
                  </a:lnTo>
                  <a:lnTo>
                    <a:pt x="463734" y="2019300"/>
                  </a:lnTo>
                  <a:lnTo>
                    <a:pt x="480275" y="1955800"/>
                  </a:lnTo>
                  <a:lnTo>
                    <a:pt x="96350" y="1955800"/>
                  </a:lnTo>
                  <a:lnTo>
                    <a:pt x="63739" y="1943100"/>
                  </a:lnTo>
                  <a:close/>
                </a:path>
                <a:path w="2868929" h="2832100">
                  <a:moveTo>
                    <a:pt x="1762461" y="2578100"/>
                  </a:moveTo>
                  <a:lnTo>
                    <a:pt x="1709127" y="2578100"/>
                  </a:lnTo>
                  <a:lnTo>
                    <a:pt x="1709127" y="2692400"/>
                  </a:lnTo>
                  <a:lnTo>
                    <a:pt x="1792467" y="2705100"/>
                  </a:lnTo>
                  <a:lnTo>
                    <a:pt x="1863619" y="2717800"/>
                  </a:lnTo>
                  <a:lnTo>
                    <a:pt x="1922583" y="2730500"/>
                  </a:lnTo>
                  <a:lnTo>
                    <a:pt x="1969359" y="2730500"/>
                  </a:lnTo>
                  <a:lnTo>
                    <a:pt x="2003947" y="2743200"/>
                  </a:lnTo>
                  <a:lnTo>
                    <a:pt x="2042836" y="2768600"/>
                  </a:lnTo>
                  <a:lnTo>
                    <a:pt x="2063587" y="2806700"/>
                  </a:lnTo>
                  <a:lnTo>
                    <a:pt x="2067852" y="2832100"/>
                  </a:lnTo>
                  <a:lnTo>
                    <a:pt x="2128984" y="2832100"/>
                  </a:lnTo>
                  <a:lnTo>
                    <a:pt x="2184304" y="2819400"/>
                  </a:lnTo>
                  <a:lnTo>
                    <a:pt x="2233813" y="2806700"/>
                  </a:lnTo>
                  <a:lnTo>
                    <a:pt x="2277512" y="2781300"/>
                  </a:lnTo>
                  <a:lnTo>
                    <a:pt x="2315400" y="2743200"/>
                  </a:lnTo>
                  <a:lnTo>
                    <a:pt x="2335042" y="2730500"/>
                  </a:lnTo>
                  <a:lnTo>
                    <a:pt x="2353200" y="2692400"/>
                  </a:lnTo>
                  <a:lnTo>
                    <a:pt x="2369876" y="2654300"/>
                  </a:lnTo>
                  <a:lnTo>
                    <a:pt x="2385069" y="2616200"/>
                  </a:lnTo>
                  <a:lnTo>
                    <a:pt x="2388497" y="2603500"/>
                  </a:lnTo>
                  <a:lnTo>
                    <a:pt x="2002810" y="2603500"/>
                  </a:lnTo>
                  <a:lnTo>
                    <a:pt x="1958250" y="2590800"/>
                  </a:lnTo>
                  <a:lnTo>
                    <a:pt x="1814041" y="2590800"/>
                  </a:lnTo>
                  <a:lnTo>
                    <a:pt x="1762461" y="2578100"/>
                  </a:lnTo>
                  <a:close/>
                </a:path>
                <a:path w="2868929" h="2832100">
                  <a:moveTo>
                    <a:pt x="2431021" y="2374900"/>
                  </a:moveTo>
                  <a:lnTo>
                    <a:pt x="2242769" y="2374900"/>
                  </a:lnTo>
                  <a:lnTo>
                    <a:pt x="2229423" y="2451100"/>
                  </a:lnTo>
                  <a:lnTo>
                    <a:pt x="2216086" y="2501900"/>
                  </a:lnTo>
                  <a:lnTo>
                    <a:pt x="2192645" y="2540000"/>
                  </a:lnTo>
                  <a:lnTo>
                    <a:pt x="2156420" y="2578100"/>
                  </a:lnTo>
                  <a:lnTo>
                    <a:pt x="2107410" y="2590800"/>
                  </a:lnTo>
                  <a:lnTo>
                    <a:pt x="2045614" y="2603500"/>
                  </a:lnTo>
                  <a:lnTo>
                    <a:pt x="2388497" y="2603500"/>
                  </a:lnTo>
                  <a:lnTo>
                    <a:pt x="2398780" y="2565400"/>
                  </a:lnTo>
                  <a:lnTo>
                    <a:pt x="2411008" y="2501900"/>
                  </a:lnTo>
                  <a:lnTo>
                    <a:pt x="2421755" y="2438400"/>
                  </a:lnTo>
                  <a:lnTo>
                    <a:pt x="2431021" y="2374900"/>
                  </a:lnTo>
                  <a:close/>
                </a:path>
                <a:path w="2868929" h="2832100">
                  <a:moveTo>
                    <a:pt x="1273327" y="1676400"/>
                  </a:moveTo>
                  <a:lnTo>
                    <a:pt x="1088034" y="1676400"/>
                  </a:lnTo>
                  <a:lnTo>
                    <a:pt x="1082577" y="1727200"/>
                  </a:lnTo>
                  <a:lnTo>
                    <a:pt x="1077017" y="1778000"/>
                  </a:lnTo>
                  <a:lnTo>
                    <a:pt x="1071354" y="1828800"/>
                  </a:lnTo>
                  <a:lnTo>
                    <a:pt x="1065589" y="1879600"/>
                  </a:lnTo>
                  <a:lnTo>
                    <a:pt x="1059721" y="1930400"/>
                  </a:lnTo>
                  <a:lnTo>
                    <a:pt x="1053750" y="1981200"/>
                  </a:lnTo>
                  <a:lnTo>
                    <a:pt x="1047676" y="2032000"/>
                  </a:lnTo>
                  <a:lnTo>
                    <a:pt x="1041500" y="2082800"/>
                  </a:lnTo>
                  <a:lnTo>
                    <a:pt x="1035222" y="2133600"/>
                  </a:lnTo>
                  <a:lnTo>
                    <a:pt x="1028840" y="2171700"/>
                  </a:lnTo>
                  <a:lnTo>
                    <a:pt x="1022357" y="2222500"/>
                  </a:lnTo>
                  <a:lnTo>
                    <a:pt x="1015770" y="2273300"/>
                  </a:lnTo>
                  <a:lnTo>
                    <a:pt x="1009082" y="2324100"/>
                  </a:lnTo>
                  <a:lnTo>
                    <a:pt x="1002291" y="2374900"/>
                  </a:lnTo>
                  <a:lnTo>
                    <a:pt x="995397" y="2413000"/>
                  </a:lnTo>
                  <a:lnTo>
                    <a:pt x="988401" y="2463800"/>
                  </a:lnTo>
                  <a:lnTo>
                    <a:pt x="981303" y="2501900"/>
                  </a:lnTo>
                  <a:lnTo>
                    <a:pt x="1165110" y="2552700"/>
                  </a:lnTo>
                  <a:lnTo>
                    <a:pt x="1172151" y="2501900"/>
                  </a:lnTo>
                  <a:lnTo>
                    <a:pt x="1178453" y="2463800"/>
                  </a:lnTo>
                  <a:lnTo>
                    <a:pt x="1184014" y="2425700"/>
                  </a:lnTo>
                  <a:lnTo>
                    <a:pt x="1188834" y="2400300"/>
                  </a:lnTo>
                  <a:lnTo>
                    <a:pt x="1191793" y="2374900"/>
                  </a:lnTo>
                  <a:lnTo>
                    <a:pt x="2801607" y="2374900"/>
                  </a:lnTo>
                  <a:lnTo>
                    <a:pt x="2853486" y="2273300"/>
                  </a:lnTo>
                  <a:lnTo>
                    <a:pt x="2831250" y="2235200"/>
                  </a:lnTo>
                  <a:lnTo>
                    <a:pt x="1212545" y="2235200"/>
                  </a:lnTo>
                  <a:lnTo>
                    <a:pt x="1218402" y="2184400"/>
                  </a:lnTo>
                  <a:lnTo>
                    <a:pt x="1224113" y="2133600"/>
                  </a:lnTo>
                  <a:lnTo>
                    <a:pt x="1229677" y="2082800"/>
                  </a:lnTo>
                  <a:lnTo>
                    <a:pt x="1235094" y="2032000"/>
                  </a:lnTo>
                  <a:lnTo>
                    <a:pt x="1240365" y="1981200"/>
                  </a:lnTo>
                  <a:lnTo>
                    <a:pt x="1245488" y="1943100"/>
                  </a:lnTo>
                  <a:lnTo>
                    <a:pt x="1250465" y="1892300"/>
                  </a:lnTo>
                  <a:lnTo>
                    <a:pt x="1255296" y="1841500"/>
                  </a:lnTo>
                  <a:lnTo>
                    <a:pt x="1259979" y="1803400"/>
                  </a:lnTo>
                  <a:lnTo>
                    <a:pt x="1273327" y="1676400"/>
                  </a:lnTo>
                  <a:close/>
                </a:path>
                <a:path w="2868929" h="2832100">
                  <a:moveTo>
                    <a:pt x="1858835" y="1676400"/>
                  </a:moveTo>
                  <a:lnTo>
                    <a:pt x="1683931" y="1676400"/>
                  </a:lnTo>
                  <a:lnTo>
                    <a:pt x="1680848" y="1727200"/>
                  </a:lnTo>
                  <a:lnTo>
                    <a:pt x="1677527" y="1778000"/>
                  </a:lnTo>
                  <a:lnTo>
                    <a:pt x="1673969" y="1828800"/>
                  </a:lnTo>
                  <a:lnTo>
                    <a:pt x="1670174" y="1892300"/>
                  </a:lnTo>
                  <a:lnTo>
                    <a:pt x="1666141" y="1943100"/>
                  </a:lnTo>
                  <a:lnTo>
                    <a:pt x="1661872" y="1993900"/>
                  </a:lnTo>
                  <a:lnTo>
                    <a:pt x="1657365" y="2044700"/>
                  </a:lnTo>
                  <a:lnTo>
                    <a:pt x="1652622" y="2095500"/>
                  </a:lnTo>
                  <a:lnTo>
                    <a:pt x="1647643" y="2133600"/>
                  </a:lnTo>
                  <a:lnTo>
                    <a:pt x="1637969" y="2235200"/>
                  </a:lnTo>
                  <a:lnTo>
                    <a:pt x="1812886" y="2235200"/>
                  </a:lnTo>
                  <a:lnTo>
                    <a:pt x="1817186" y="2197100"/>
                  </a:lnTo>
                  <a:lnTo>
                    <a:pt x="1821462" y="2146300"/>
                  </a:lnTo>
                  <a:lnTo>
                    <a:pt x="1825713" y="2108200"/>
                  </a:lnTo>
                  <a:lnTo>
                    <a:pt x="1829939" y="2057400"/>
                  </a:lnTo>
                  <a:lnTo>
                    <a:pt x="1834141" y="2019300"/>
                  </a:lnTo>
                  <a:lnTo>
                    <a:pt x="1842470" y="1917700"/>
                  </a:lnTo>
                  <a:lnTo>
                    <a:pt x="1850702" y="1790700"/>
                  </a:lnTo>
                  <a:lnTo>
                    <a:pt x="1854781" y="1739900"/>
                  </a:lnTo>
                  <a:lnTo>
                    <a:pt x="1858835" y="1676400"/>
                  </a:lnTo>
                  <a:close/>
                </a:path>
                <a:path w="2868929" h="2832100">
                  <a:moveTo>
                    <a:pt x="2475484" y="1676400"/>
                  </a:moveTo>
                  <a:lnTo>
                    <a:pt x="2291676" y="1676400"/>
                  </a:lnTo>
                  <a:lnTo>
                    <a:pt x="2290452" y="1727200"/>
                  </a:lnTo>
                  <a:lnTo>
                    <a:pt x="2288934" y="1778000"/>
                  </a:lnTo>
                  <a:lnTo>
                    <a:pt x="2287121" y="1828800"/>
                  </a:lnTo>
                  <a:lnTo>
                    <a:pt x="2285015" y="1879600"/>
                  </a:lnTo>
                  <a:lnTo>
                    <a:pt x="2282614" y="1930400"/>
                  </a:lnTo>
                  <a:lnTo>
                    <a:pt x="2279920" y="1981200"/>
                  </a:lnTo>
                  <a:lnTo>
                    <a:pt x="2276931" y="2032000"/>
                  </a:lnTo>
                  <a:lnTo>
                    <a:pt x="2273648" y="2082800"/>
                  </a:lnTo>
                  <a:lnTo>
                    <a:pt x="2270071" y="2120900"/>
                  </a:lnTo>
                  <a:lnTo>
                    <a:pt x="2266200" y="2171700"/>
                  </a:lnTo>
                  <a:lnTo>
                    <a:pt x="2262035" y="2209800"/>
                  </a:lnTo>
                  <a:lnTo>
                    <a:pt x="2260549" y="2235200"/>
                  </a:lnTo>
                  <a:lnTo>
                    <a:pt x="2447328" y="2235200"/>
                  </a:lnTo>
                  <a:lnTo>
                    <a:pt x="2450797" y="2197100"/>
                  </a:lnTo>
                  <a:lnTo>
                    <a:pt x="2454088" y="2146300"/>
                  </a:lnTo>
                  <a:lnTo>
                    <a:pt x="2457201" y="2108200"/>
                  </a:lnTo>
                  <a:lnTo>
                    <a:pt x="2460136" y="2057400"/>
                  </a:lnTo>
                  <a:lnTo>
                    <a:pt x="2462893" y="2019300"/>
                  </a:lnTo>
                  <a:lnTo>
                    <a:pt x="2465472" y="1968500"/>
                  </a:lnTo>
                  <a:lnTo>
                    <a:pt x="2467873" y="1917700"/>
                  </a:lnTo>
                  <a:lnTo>
                    <a:pt x="2470097" y="1854200"/>
                  </a:lnTo>
                  <a:lnTo>
                    <a:pt x="2472142" y="1803400"/>
                  </a:lnTo>
                  <a:lnTo>
                    <a:pt x="2474010" y="1739900"/>
                  </a:lnTo>
                  <a:lnTo>
                    <a:pt x="2475484" y="1676400"/>
                  </a:lnTo>
                  <a:close/>
                </a:path>
                <a:path w="2868929" h="2832100">
                  <a:moveTo>
                    <a:pt x="2693390" y="2057400"/>
                  </a:moveTo>
                  <a:lnTo>
                    <a:pt x="2562948" y="2235200"/>
                  </a:lnTo>
                  <a:lnTo>
                    <a:pt x="2831250" y="2235200"/>
                  </a:lnTo>
                  <a:lnTo>
                    <a:pt x="2823838" y="2222500"/>
                  </a:lnTo>
                  <a:lnTo>
                    <a:pt x="2793005" y="2184400"/>
                  </a:lnTo>
                  <a:lnTo>
                    <a:pt x="2760986" y="2133600"/>
                  </a:lnTo>
                  <a:lnTo>
                    <a:pt x="2727781" y="2095500"/>
                  </a:lnTo>
                  <a:lnTo>
                    <a:pt x="2693390" y="2057400"/>
                  </a:lnTo>
                  <a:close/>
                </a:path>
                <a:path w="2868929" h="2832100">
                  <a:moveTo>
                    <a:pt x="758951" y="520700"/>
                  </a:moveTo>
                  <a:lnTo>
                    <a:pt x="747350" y="558800"/>
                  </a:lnTo>
                  <a:lnTo>
                    <a:pt x="735415" y="609600"/>
                  </a:lnTo>
                  <a:lnTo>
                    <a:pt x="723148" y="660400"/>
                  </a:lnTo>
                  <a:lnTo>
                    <a:pt x="710548" y="698500"/>
                  </a:lnTo>
                  <a:lnTo>
                    <a:pt x="697615" y="749300"/>
                  </a:lnTo>
                  <a:lnTo>
                    <a:pt x="684350" y="800100"/>
                  </a:lnTo>
                  <a:lnTo>
                    <a:pt x="670752" y="850900"/>
                  </a:lnTo>
                  <a:lnTo>
                    <a:pt x="656821" y="889000"/>
                  </a:lnTo>
                  <a:lnTo>
                    <a:pt x="642558" y="939800"/>
                  </a:lnTo>
                  <a:lnTo>
                    <a:pt x="627962" y="990600"/>
                  </a:lnTo>
                  <a:lnTo>
                    <a:pt x="613034" y="1041400"/>
                  </a:lnTo>
                  <a:lnTo>
                    <a:pt x="597773" y="1092200"/>
                  </a:lnTo>
                  <a:lnTo>
                    <a:pt x="582180" y="1143000"/>
                  </a:lnTo>
                  <a:lnTo>
                    <a:pt x="566254" y="1193800"/>
                  </a:lnTo>
                  <a:lnTo>
                    <a:pt x="545510" y="1257300"/>
                  </a:lnTo>
                  <a:lnTo>
                    <a:pt x="525239" y="1308100"/>
                  </a:lnTo>
                  <a:lnTo>
                    <a:pt x="505443" y="1371600"/>
                  </a:lnTo>
                  <a:lnTo>
                    <a:pt x="486120" y="1422400"/>
                  </a:lnTo>
                  <a:lnTo>
                    <a:pt x="467270" y="1485900"/>
                  </a:lnTo>
                  <a:lnTo>
                    <a:pt x="448895" y="1536700"/>
                  </a:lnTo>
                  <a:lnTo>
                    <a:pt x="430993" y="1587500"/>
                  </a:lnTo>
                  <a:lnTo>
                    <a:pt x="413565" y="1625600"/>
                  </a:lnTo>
                  <a:lnTo>
                    <a:pt x="396610" y="1676400"/>
                  </a:lnTo>
                  <a:lnTo>
                    <a:pt x="380129" y="1714500"/>
                  </a:lnTo>
                  <a:lnTo>
                    <a:pt x="364121" y="1752600"/>
                  </a:lnTo>
                  <a:lnTo>
                    <a:pt x="348587" y="1790700"/>
                  </a:lnTo>
                  <a:lnTo>
                    <a:pt x="333527" y="1816100"/>
                  </a:lnTo>
                  <a:lnTo>
                    <a:pt x="307139" y="1866900"/>
                  </a:lnTo>
                  <a:lnTo>
                    <a:pt x="275416" y="1905000"/>
                  </a:lnTo>
                  <a:lnTo>
                    <a:pt x="238358" y="1930400"/>
                  </a:lnTo>
                  <a:lnTo>
                    <a:pt x="195964" y="1943100"/>
                  </a:lnTo>
                  <a:lnTo>
                    <a:pt x="148234" y="1955800"/>
                  </a:lnTo>
                  <a:lnTo>
                    <a:pt x="480275" y="1955800"/>
                  </a:lnTo>
                  <a:lnTo>
                    <a:pt x="880503" y="596900"/>
                  </a:lnTo>
                  <a:lnTo>
                    <a:pt x="758951" y="520700"/>
                  </a:lnTo>
                  <a:close/>
                </a:path>
                <a:path w="2868929" h="2832100">
                  <a:moveTo>
                    <a:pt x="2699321" y="1358900"/>
                  </a:moveTo>
                  <a:lnTo>
                    <a:pt x="2574810" y="1524000"/>
                  </a:lnTo>
                  <a:lnTo>
                    <a:pt x="761923" y="1524000"/>
                  </a:lnTo>
                  <a:lnTo>
                    <a:pt x="798982" y="1676400"/>
                  </a:lnTo>
                  <a:lnTo>
                    <a:pt x="2820873" y="1676400"/>
                  </a:lnTo>
                  <a:lnTo>
                    <a:pt x="2868307" y="1574800"/>
                  </a:lnTo>
                  <a:lnTo>
                    <a:pt x="2843849" y="1536700"/>
                  </a:lnTo>
                  <a:lnTo>
                    <a:pt x="2817909" y="1498600"/>
                  </a:lnTo>
                  <a:lnTo>
                    <a:pt x="2790486" y="1460500"/>
                  </a:lnTo>
                  <a:lnTo>
                    <a:pt x="2761581" y="1422400"/>
                  </a:lnTo>
                  <a:lnTo>
                    <a:pt x="2731193" y="1384300"/>
                  </a:lnTo>
                  <a:lnTo>
                    <a:pt x="2699321" y="1358900"/>
                  </a:lnTo>
                  <a:close/>
                </a:path>
                <a:path w="2868929" h="2832100">
                  <a:moveTo>
                    <a:pt x="1150289" y="812800"/>
                  </a:moveTo>
                  <a:lnTo>
                    <a:pt x="1147288" y="863600"/>
                  </a:lnTo>
                  <a:lnTo>
                    <a:pt x="1144218" y="927100"/>
                  </a:lnTo>
                  <a:lnTo>
                    <a:pt x="1141077" y="977900"/>
                  </a:lnTo>
                  <a:lnTo>
                    <a:pt x="1137866" y="1028700"/>
                  </a:lnTo>
                  <a:lnTo>
                    <a:pt x="1134585" y="1092200"/>
                  </a:lnTo>
                  <a:lnTo>
                    <a:pt x="1131234" y="1143000"/>
                  </a:lnTo>
                  <a:lnTo>
                    <a:pt x="1127814" y="1193800"/>
                  </a:lnTo>
                  <a:lnTo>
                    <a:pt x="1124322" y="1244600"/>
                  </a:lnTo>
                  <a:lnTo>
                    <a:pt x="1120761" y="1295400"/>
                  </a:lnTo>
                  <a:lnTo>
                    <a:pt x="1117130" y="1333500"/>
                  </a:lnTo>
                  <a:lnTo>
                    <a:pt x="1113428" y="1384300"/>
                  </a:lnTo>
                  <a:lnTo>
                    <a:pt x="1109656" y="1435100"/>
                  </a:lnTo>
                  <a:lnTo>
                    <a:pt x="1101369" y="1524000"/>
                  </a:lnTo>
                  <a:lnTo>
                    <a:pt x="1285176" y="1524000"/>
                  </a:lnTo>
                  <a:lnTo>
                    <a:pt x="1290039" y="1460500"/>
                  </a:lnTo>
                  <a:lnTo>
                    <a:pt x="1294546" y="1409700"/>
                  </a:lnTo>
                  <a:lnTo>
                    <a:pt x="1298697" y="1346200"/>
                  </a:lnTo>
                  <a:lnTo>
                    <a:pt x="1302492" y="1295400"/>
                  </a:lnTo>
                  <a:lnTo>
                    <a:pt x="1305931" y="1244600"/>
                  </a:lnTo>
                  <a:lnTo>
                    <a:pt x="1309014" y="1193800"/>
                  </a:lnTo>
                  <a:lnTo>
                    <a:pt x="1311742" y="1143000"/>
                  </a:lnTo>
                  <a:lnTo>
                    <a:pt x="1314114" y="1092200"/>
                  </a:lnTo>
                  <a:lnTo>
                    <a:pt x="1316130" y="1054100"/>
                  </a:lnTo>
                  <a:lnTo>
                    <a:pt x="1317790" y="1016000"/>
                  </a:lnTo>
                  <a:lnTo>
                    <a:pt x="2543682" y="1016000"/>
                  </a:lnTo>
                  <a:lnTo>
                    <a:pt x="2556001" y="1003300"/>
                  </a:lnTo>
                  <a:lnTo>
                    <a:pt x="2564799" y="990600"/>
                  </a:lnTo>
                  <a:lnTo>
                    <a:pt x="2570079" y="977900"/>
                  </a:lnTo>
                  <a:lnTo>
                    <a:pt x="2571838" y="965200"/>
                  </a:lnTo>
                  <a:lnTo>
                    <a:pt x="2566692" y="952500"/>
                  </a:lnTo>
                  <a:lnTo>
                    <a:pt x="2551251" y="927100"/>
                  </a:lnTo>
                  <a:lnTo>
                    <a:pt x="2525517" y="889000"/>
                  </a:lnTo>
                  <a:lnTo>
                    <a:pt x="2513507" y="876300"/>
                  </a:lnTo>
                  <a:lnTo>
                    <a:pt x="1357820" y="876300"/>
                  </a:lnTo>
                  <a:lnTo>
                    <a:pt x="1293707" y="850900"/>
                  </a:lnTo>
                  <a:lnTo>
                    <a:pt x="1237748" y="838200"/>
                  </a:lnTo>
                  <a:lnTo>
                    <a:pt x="1189942" y="825500"/>
                  </a:lnTo>
                  <a:lnTo>
                    <a:pt x="1150289" y="812800"/>
                  </a:lnTo>
                  <a:close/>
                </a:path>
                <a:path w="2868929" h="2832100">
                  <a:moveTo>
                    <a:pt x="1878114" y="1016000"/>
                  </a:moveTo>
                  <a:lnTo>
                    <a:pt x="1706156" y="1016000"/>
                  </a:lnTo>
                  <a:lnTo>
                    <a:pt x="1706094" y="1079500"/>
                  </a:lnTo>
                  <a:lnTo>
                    <a:pt x="1705970" y="1104900"/>
                  </a:lnTo>
                  <a:lnTo>
                    <a:pt x="1705415" y="1155700"/>
                  </a:lnTo>
                  <a:lnTo>
                    <a:pt x="1704489" y="1206500"/>
                  </a:lnTo>
                  <a:lnTo>
                    <a:pt x="1703193" y="1257300"/>
                  </a:lnTo>
                  <a:lnTo>
                    <a:pt x="1701527" y="1308100"/>
                  </a:lnTo>
                  <a:lnTo>
                    <a:pt x="1699490" y="1358900"/>
                  </a:lnTo>
                  <a:lnTo>
                    <a:pt x="1697084" y="1422400"/>
                  </a:lnTo>
                  <a:lnTo>
                    <a:pt x="1694306" y="1485900"/>
                  </a:lnTo>
                  <a:lnTo>
                    <a:pt x="1692821" y="1524000"/>
                  </a:lnTo>
                  <a:lnTo>
                    <a:pt x="1866252" y="1524000"/>
                  </a:lnTo>
                  <a:lnTo>
                    <a:pt x="1868507" y="1460500"/>
                  </a:lnTo>
                  <a:lnTo>
                    <a:pt x="1870524" y="1409700"/>
                  </a:lnTo>
                  <a:lnTo>
                    <a:pt x="1872303" y="1346200"/>
                  </a:lnTo>
                  <a:lnTo>
                    <a:pt x="1873845" y="1295400"/>
                  </a:lnTo>
                  <a:lnTo>
                    <a:pt x="1875150" y="1244600"/>
                  </a:lnTo>
                  <a:lnTo>
                    <a:pt x="1876217" y="1193800"/>
                  </a:lnTo>
                  <a:lnTo>
                    <a:pt x="1877047" y="1143000"/>
                  </a:lnTo>
                  <a:lnTo>
                    <a:pt x="1877640" y="1104900"/>
                  </a:lnTo>
                  <a:lnTo>
                    <a:pt x="1877995" y="1054100"/>
                  </a:lnTo>
                  <a:lnTo>
                    <a:pt x="1878114" y="1016000"/>
                  </a:lnTo>
                  <a:close/>
                </a:path>
                <a:path w="2868929" h="2832100">
                  <a:moveTo>
                    <a:pt x="2543682" y="1016000"/>
                  </a:moveTo>
                  <a:lnTo>
                    <a:pt x="2297607" y="1016000"/>
                  </a:lnTo>
                  <a:lnTo>
                    <a:pt x="2297559" y="1104900"/>
                  </a:lnTo>
                  <a:lnTo>
                    <a:pt x="2297449" y="1168400"/>
                  </a:lnTo>
                  <a:lnTo>
                    <a:pt x="2297335" y="1206500"/>
                  </a:lnTo>
                  <a:lnTo>
                    <a:pt x="2297124" y="1257300"/>
                  </a:lnTo>
                  <a:lnTo>
                    <a:pt x="2296854" y="1295400"/>
                  </a:lnTo>
                  <a:lnTo>
                    <a:pt x="2296524" y="1333500"/>
                  </a:lnTo>
                  <a:lnTo>
                    <a:pt x="2296134" y="1358900"/>
                  </a:lnTo>
                  <a:lnTo>
                    <a:pt x="2294648" y="1524000"/>
                  </a:lnTo>
                  <a:lnTo>
                    <a:pt x="2478455" y="1524000"/>
                  </a:lnTo>
                  <a:lnTo>
                    <a:pt x="2478683" y="1485900"/>
                  </a:lnTo>
                  <a:lnTo>
                    <a:pt x="2479857" y="1308100"/>
                  </a:lnTo>
                  <a:lnTo>
                    <a:pt x="2479941" y="1054100"/>
                  </a:lnTo>
                  <a:lnTo>
                    <a:pt x="2543682" y="1016000"/>
                  </a:lnTo>
                  <a:close/>
                </a:path>
                <a:path w="2868929" h="2832100">
                  <a:moveTo>
                    <a:pt x="63741" y="736600"/>
                  </a:moveTo>
                  <a:lnTo>
                    <a:pt x="0" y="812800"/>
                  </a:lnTo>
                  <a:lnTo>
                    <a:pt x="38283" y="850900"/>
                  </a:lnTo>
                  <a:lnTo>
                    <a:pt x="73419" y="889000"/>
                  </a:lnTo>
                  <a:lnTo>
                    <a:pt x="105409" y="927100"/>
                  </a:lnTo>
                  <a:lnTo>
                    <a:pt x="134250" y="977900"/>
                  </a:lnTo>
                  <a:lnTo>
                    <a:pt x="159945" y="1016000"/>
                  </a:lnTo>
                  <a:lnTo>
                    <a:pt x="182491" y="1054100"/>
                  </a:lnTo>
                  <a:lnTo>
                    <a:pt x="201889" y="1092200"/>
                  </a:lnTo>
                  <a:lnTo>
                    <a:pt x="218139" y="1130300"/>
                  </a:lnTo>
                  <a:lnTo>
                    <a:pt x="231241" y="1168400"/>
                  </a:lnTo>
                  <a:lnTo>
                    <a:pt x="243842" y="1206500"/>
                  </a:lnTo>
                  <a:lnTo>
                    <a:pt x="257927" y="1244600"/>
                  </a:lnTo>
                  <a:lnTo>
                    <a:pt x="273493" y="1257300"/>
                  </a:lnTo>
                  <a:lnTo>
                    <a:pt x="322406" y="1257300"/>
                  </a:lnTo>
                  <a:lnTo>
                    <a:pt x="340010" y="1244600"/>
                  </a:lnTo>
                  <a:lnTo>
                    <a:pt x="358724" y="1231900"/>
                  </a:lnTo>
                  <a:lnTo>
                    <a:pt x="389204" y="1206500"/>
                  </a:lnTo>
                  <a:lnTo>
                    <a:pt x="410976" y="1168400"/>
                  </a:lnTo>
                  <a:lnTo>
                    <a:pt x="424041" y="1143000"/>
                  </a:lnTo>
                  <a:lnTo>
                    <a:pt x="428396" y="1104900"/>
                  </a:lnTo>
                  <a:lnTo>
                    <a:pt x="425382" y="1079500"/>
                  </a:lnTo>
                  <a:lnTo>
                    <a:pt x="416341" y="1041400"/>
                  </a:lnTo>
                  <a:lnTo>
                    <a:pt x="401273" y="1016000"/>
                  </a:lnTo>
                  <a:lnTo>
                    <a:pt x="380177" y="977900"/>
                  </a:lnTo>
                  <a:lnTo>
                    <a:pt x="353054" y="952500"/>
                  </a:lnTo>
                  <a:lnTo>
                    <a:pt x="319903" y="914400"/>
                  </a:lnTo>
                  <a:lnTo>
                    <a:pt x="280726" y="876300"/>
                  </a:lnTo>
                  <a:lnTo>
                    <a:pt x="235520" y="850900"/>
                  </a:lnTo>
                  <a:lnTo>
                    <a:pt x="184288" y="812800"/>
                  </a:lnTo>
                  <a:lnTo>
                    <a:pt x="127028" y="774700"/>
                  </a:lnTo>
                  <a:lnTo>
                    <a:pt x="63741" y="736600"/>
                  </a:lnTo>
                  <a:close/>
                </a:path>
                <a:path w="2868929" h="2832100">
                  <a:moveTo>
                    <a:pt x="1225892" y="0"/>
                  </a:moveTo>
                  <a:lnTo>
                    <a:pt x="1215369" y="63500"/>
                  </a:lnTo>
                  <a:lnTo>
                    <a:pt x="1204012" y="114300"/>
                  </a:lnTo>
                  <a:lnTo>
                    <a:pt x="1191823" y="165100"/>
                  </a:lnTo>
                  <a:lnTo>
                    <a:pt x="1178800" y="228600"/>
                  </a:lnTo>
                  <a:lnTo>
                    <a:pt x="1164944" y="279400"/>
                  </a:lnTo>
                  <a:lnTo>
                    <a:pt x="1150255" y="330200"/>
                  </a:lnTo>
                  <a:lnTo>
                    <a:pt x="1134733" y="381000"/>
                  </a:lnTo>
                  <a:lnTo>
                    <a:pt x="1118377" y="431800"/>
                  </a:lnTo>
                  <a:lnTo>
                    <a:pt x="1101189" y="482600"/>
                  </a:lnTo>
                  <a:lnTo>
                    <a:pt x="1083168" y="520700"/>
                  </a:lnTo>
                  <a:lnTo>
                    <a:pt x="1064313" y="571500"/>
                  </a:lnTo>
                  <a:lnTo>
                    <a:pt x="1044626" y="622300"/>
                  </a:lnTo>
                  <a:lnTo>
                    <a:pt x="1024106" y="660400"/>
                  </a:lnTo>
                  <a:lnTo>
                    <a:pt x="1002753" y="711200"/>
                  </a:lnTo>
                  <a:lnTo>
                    <a:pt x="980566" y="749300"/>
                  </a:lnTo>
                  <a:lnTo>
                    <a:pt x="957547" y="800100"/>
                  </a:lnTo>
                  <a:lnTo>
                    <a:pt x="933695" y="838200"/>
                  </a:lnTo>
                  <a:lnTo>
                    <a:pt x="909010" y="876300"/>
                  </a:lnTo>
                  <a:lnTo>
                    <a:pt x="883492" y="914400"/>
                  </a:lnTo>
                  <a:lnTo>
                    <a:pt x="857141" y="952500"/>
                  </a:lnTo>
                  <a:lnTo>
                    <a:pt x="829958" y="990600"/>
                  </a:lnTo>
                  <a:lnTo>
                    <a:pt x="801941" y="1028700"/>
                  </a:lnTo>
                  <a:lnTo>
                    <a:pt x="898296" y="1117600"/>
                  </a:lnTo>
                  <a:lnTo>
                    <a:pt x="931573" y="1079500"/>
                  </a:lnTo>
                  <a:lnTo>
                    <a:pt x="963903" y="1041400"/>
                  </a:lnTo>
                  <a:lnTo>
                    <a:pt x="995285" y="990600"/>
                  </a:lnTo>
                  <a:lnTo>
                    <a:pt x="1025721" y="952500"/>
                  </a:lnTo>
                  <a:lnTo>
                    <a:pt x="1055209" y="914400"/>
                  </a:lnTo>
                  <a:lnTo>
                    <a:pt x="1083750" y="876300"/>
                  </a:lnTo>
                  <a:lnTo>
                    <a:pt x="1111344" y="825500"/>
                  </a:lnTo>
                  <a:lnTo>
                    <a:pt x="1137991" y="787400"/>
                  </a:lnTo>
                  <a:lnTo>
                    <a:pt x="1163691" y="749300"/>
                  </a:lnTo>
                  <a:lnTo>
                    <a:pt x="1188443" y="698500"/>
                  </a:lnTo>
                  <a:lnTo>
                    <a:pt x="1212249" y="660400"/>
                  </a:lnTo>
                  <a:lnTo>
                    <a:pt x="1235108" y="609600"/>
                  </a:lnTo>
                  <a:lnTo>
                    <a:pt x="1257020" y="558800"/>
                  </a:lnTo>
                  <a:lnTo>
                    <a:pt x="2760091" y="558800"/>
                  </a:lnTo>
                  <a:lnTo>
                    <a:pt x="2807525" y="469900"/>
                  </a:lnTo>
                  <a:lnTo>
                    <a:pt x="2776688" y="431800"/>
                  </a:lnTo>
                  <a:lnTo>
                    <a:pt x="2765613" y="419100"/>
                  </a:lnTo>
                  <a:lnTo>
                    <a:pt x="1319275" y="419100"/>
                  </a:lnTo>
                  <a:lnTo>
                    <a:pt x="1331725" y="381000"/>
                  </a:lnTo>
                  <a:lnTo>
                    <a:pt x="1345361" y="342900"/>
                  </a:lnTo>
                  <a:lnTo>
                    <a:pt x="1360184" y="304800"/>
                  </a:lnTo>
                  <a:lnTo>
                    <a:pt x="1376194" y="254000"/>
                  </a:lnTo>
                  <a:lnTo>
                    <a:pt x="1393393" y="203200"/>
                  </a:lnTo>
                  <a:lnTo>
                    <a:pt x="1446568" y="177800"/>
                  </a:lnTo>
                  <a:lnTo>
                    <a:pt x="1484553" y="165100"/>
                  </a:lnTo>
                  <a:lnTo>
                    <a:pt x="1507346" y="139700"/>
                  </a:lnTo>
                  <a:lnTo>
                    <a:pt x="1514944" y="127000"/>
                  </a:lnTo>
                  <a:lnTo>
                    <a:pt x="1509045" y="114300"/>
                  </a:lnTo>
                  <a:lnTo>
                    <a:pt x="1491348" y="88900"/>
                  </a:lnTo>
                  <a:lnTo>
                    <a:pt x="1461852" y="76200"/>
                  </a:lnTo>
                  <a:lnTo>
                    <a:pt x="1420558" y="50800"/>
                  </a:lnTo>
                  <a:lnTo>
                    <a:pt x="1367467" y="38100"/>
                  </a:lnTo>
                  <a:lnTo>
                    <a:pt x="1302578" y="25400"/>
                  </a:lnTo>
                  <a:lnTo>
                    <a:pt x="1225892" y="0"/>
                  </a:lnTo>
                  <a:close/>
                </a:path>
                <a:path w="2868929" h="2832100">
                  <a:moveTo>
                    <a:pt x="2386545" y="762000"/>
                  </a:moveTo>
                  <a:lnTo>
                    <a:pt x="2279827" y="876300"/>
                  </a:lnTo>
                  <a:lnTo>
                    <a:pt x="2513507" y="876300"/>
                  </a:lnTo>
                  <a:lnTo>
                    <a:pt x="2489488" y="850900"/>
                  </a:lnTo>
                  <a:lnTo>
                    <a:pt x="2443164" y="812800"/>
                  </a:lnTo>
                  <a:lnTo>
                    <a:pt x="2386545" y="762000"/>
                  </a:lnTo>
                  <a:close/>
                </a:path>
                <a:path w="2868929" h="2832100">
                  <a:moveTo>
                    <a:pt x="194182" y="63500"/>
                  </a:moveTo>
                  <a:lnTo>
                    <a:pt x="130441" y="152400"/>
                  </a:lnTo>
                  <a:lnTo>
                    <a:pt x="174182" y="190500"/>
                  </a:lnTo>
                  <a:lnTo>
                    <a:pt x="214481" y="228600"/>
                  </a:lnTo>
                  <a:lnTo>
                    <a:pt x="251338" y="266700"/>
                  </a:lnTo>
                  <a:lnTo>
                    <a:pt x="284754" y="304800"/>
                  </a:lnTo>
                  <a:lnTo>
                    <a:pt x="314729" y="342900"/>
                  </a:lnTo>
                  <a:lnTo>
                    <a:pt x="341264" y="393700"/>
                  </a:lnTo>
                  <a:lnTo>
                    <a:pt x="364358" y="431800"/>
                  </a:lnTo>
                  <a:lnTo>
                    <a:pt x="384013" y="482600"/>
                  </a:lnTo>
                  <a:lnTo>
                    <a:pt x="400227" y="520700"/>
                  </a:lnTo>
                  <a:lnTo>
                    <a:pt x="411162" y="546100"/>
                  </a:lnTo>
                  <a:lnTo>
                    <a:pt x="424689" y="571500"/>
                  </a:lnTo>
                  <a:lnTo>
                    <a:pt x="440809" y="571500"/>
                  </a:lnTo>
                  <a:lnTo>
                    <a:pt x="459524" y="584200"/>
                  </a:lnTo>
                  <a:lnTo>
                    <a:pt x="477036" y="584200"/>
                  </a:lnTo>
                  <a:lnTo>
                    <a:pt x="495473" y="571500"/>
                  </a:lnTo>
                  <a:lnTo>
                    <a:pt x="514836" y="558800"/>
                  </a:lnTo>
                  <a:lnTo>
                    <a:pt x="535127" y="546100"/>
                  </a:lnTo>
                  <a:lnTo>
                    <a:pt x="561713" y="508000"/>
                  </a:lnTo>
                  <a:lnTo>
                    <a:pt x="580704" y="482600"/>
                  </a:lnTo>
                  <a:lnTo>
                    <a:pt x="592098" y="457200"/>
                  </a:lnTo>
                  <a:lnTo>
                    <a:pt x="595896" y="419100"/>
                  </a:lnTo>
                  <a:lnTo>
                    <a:pt x="592576" y="393700"/>
                  </a:lnTo>
                  <a:lnTo>
                    <a:pt x="582616" y="368300"/>
                  </a:lnTo>
                  <a:lnTo>
                    <a:pt x="566016" y="342900"/>
                  </a:lnTo>
                  <a:lnTo>
                    <a:pt x="542776" y="304800"/>
                  </a:lnTo>
                  <a:lnTo>
                    <a:pt x="512896" y="279400"/>
                  </a:lnTo>
                  <a:lnTo>
                    <a:pt x="476376" y="241300"/>
                  </a:lnTo>
                  <a:lnTo>
                    <a:pt x="433217" y="215900"/>
                  </a:lnTo>
                  <a:lnTo>
                    <a:pt x="383418" y="177800"/>
                  </a:lnTo>
                  <a:lnTo>
                    <a:pt x="326979" y="139700"/>
                  </a:lnTo>
                  <a:lnTo>
                    <a:pt x="263900" y="101600"/>
                  </a:lnTo>
                  <a:lnTo>
                    <a:pt x="194182" y="63500"/>
                  </a:lnTo>
                  <a:close/>
                </a:path>
                <a:path w="2868929" h="2832100">
                  <a:moveTo>
                    <a:pt x="2586659" y="241300"/>
                  </a:moveTo>
                  <a:lnTo>
                    <a:pt x="2431021" y="419100"/>
                  </a:lnTo>
                  <a:lnTo>
                    <a:pt x="2765613" y="419100"/>
                  </a:lnTo>
                  <a:lnTo>
                    <a:pt x="2707846" y="355600"/>
                  </a:lnTo>
                  <a:lnTo>
                    <a:pt x="2669840" y="317500"/>
                  </a:lnTo>
                  <a:lnTo>
                    <a:pt x="2629445" y="279400"/>
                  </a:lnTo>
                  <a:lnTo>
                    <a:pt x="2586659" y="241300"/>
                  </a:lnTo>
                  <a:close/>
                </a:path>
              </a:pathLst>
            </a:custGeom>
            <a:solidFill>
              <a:srgbClr val="2E75B6"/>
            </a:solidFill>
          </p:spPr>
          <p:txBody>
            <a:bodyPr wrap="square" lIns="0" tIns="0" rIns="0" bIns="0" rtlCol="0"/>
            <a:lstStyle/>
            <a:p>
              <a:endParaRPr/>
            </a:p>
          </p:txBody>
        </p:sp>
      </p:gr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33159" y="2327148"/>
            <a:ext cx="5864771" cy="4235616"/>
          </a:xfrm>
          <a:prstGeom prst="rect">
            <a:avLst/>
          </a:prstGeom>
        </p:spPr>
      </p:pic>
      <p:sp>
        <p:nvSpPr>
          <p:cNvPr id="3" name="object 3"/>
          <p:cNvSpPr txBox="1"/>
          <p:nvPr/>
        </p:nvSpPr>
        <p:spPr>
          <a:xfrm>
            <a:off x="11841205" y="6535419"/>
            <a:ext cx="271145" cy="269240"/>
          </a:xfrm>
          <a:prstGeom prst="rect">
            <a:avLst/>
          </a:prstGeom>
        </p:spPr>
        <p:txBody>
          <a:bodyPr vert="horz" wrap="square" lIns="0" tIns="12065" rIns="0" bIns="0" rtlCol="0">
            <a:spAutoFit/>
          </a:bodyPr>
          <a:lstStyle/>
          <a:p>
            <a:pPr marL="12700">
              <a:lnSpc>
                <a:spcPct val="100000"/>
              </a:lnSpc>
              <a:spcBef>
                <a:spcPts val="95"/>
              </a:spcBef>
            </a:pPr>
            <a:r>
              <a:rPr sz="1600" b="0" spc="-25" dirty="0">
                <a:solidFill>
                  <a:srgbClr val="002060"/>
                </a:solidFill>
                <a:latin typeface="BIZ UDP明朝 Medium"/>
                <a:cs typeface="BIZ UDP明朝 Medium"/>
              </a:rPr>
              <a:t>19</a:t>
            </a:r>
            <a:endParaRPr sz="1600">
              <a:latin typeface="BIZ UDP明朝 Medium"/>
              <a:cs typeface="BIZ UDP明朝 Medium"/>
            </a:endParaRPr>
          </a:p>
        </p:txBody>
      </p:sp>
      <p:pic>
        <p:nvPicPr>
          <p:cNvPr id="4" name="object 4"/>
          <p:cNvPicPr/>
          <p:nvPr/>
        </p:nvPicPr>
        <p:blipFill>
          <a:blip r:embed="rId3" cstate="print"/>
          <a:stretch>
            <a:fillRect/>
          </a:stretch>
        </p:blipFill>
        <p:spPr>
          <a:xfrm>
            <a:off x="11423904" y="86868"/>
            <a:ext cx="673607" cy="1028699"/>
          </a:xfrm>
          <a:prstGeom prst="rect">
            <a:avLst/>
          </a:prstGeom>
        </p:spPr>
      </p:pic>
      <p:sp>
        <p:nvSpPr>
          <p:cNvPr id="5" name="object 5"/>
          <p:cNvSpPr txBox="1"/>
          <p:nvPr/>
        </p:nvSpPr>
        <p:spPr>
          <a:xfrm>
            <a:off x="324705" y="834035"/>
            <a:ext cx="10760710" cy="299720"/>
          </a:xfrm>
          <a:prstGeom prst="rect">
            <a:avLst/>
          </a:prstGeom>
        </p:spPr>
        <p:txBody>
          <a:bodyPr vert="horz" wrap="square" lIns="0" tIns="12700" rIns="0" bIns="0" rtlCol="0">
            <a:spAutoFit/>
          </a:bodyPr>
          <a:lstStyle/>
          <a:p>
            <a:pPr marL="12700">
              <a:lnSpc>
                <a:spcPct val="100000"/>
              </a:lnSpc>
              <a:spcBef>
                <a:spcPts val="100"/>
              </a:spcBef>
            </a:pPr>
            <a:r>
              <a:rPr sz="1800" b="0" spc="-25" dirty="0">
                <a:latin typeface="BIZ UDP明朝 Medium"/>
                <a:cs typeface="BIZ UDP明朝 Medium"/>
              </a:rPr>
              <a:t>温室効果ガス排出削減手段として、海洋沿岸の生態系に炭素を隔離・貯留する「ブルーカーボン」に各国が注目。</a:t>
            </a:r>
            <a:endParaRPr sz="1800">
              <a:latin typeface="BIZ UDP明朝 Medium"/>
              <a:cs typeface="BIZ UDP明朝 Medium"/>
            </a:endParaRPr>
          </a:p>
        </p:txBody>
      </p:sp>
      <p:sp>
        <p:nvSpPr>
          <p:cNvPr id="6" name="object 6"/>
          <p:cNvSpPr txBox="1">
            <a:spLocks noGrp="1"/>
          </p:cNvSpPr>
          <p:nvPr>
            <p:ph type="title"/>
          </p:nvPr>
        </p:nvSpPr>
        <p:spPr>
          <a:xfrm>
            <a:off x="4850046" y="174108"/>
            <a:ext cx="2650490" cy="513715"/>
          </a:xfrm>
          <a:prstGeom prst="rect">
            <a:avLst/>
          </a:prstGeom>
        </p:spPr>
        <p:txBody>
          <a:bodyPr vert="horz" wrap="square" lIns="0" tIns="12700" rIns="0" bIns="0" rtlCol="0">
            <a:spAutoFit/>
          </a:bodyPr>
          <a:lstStyle/>
          <a:p>
            <a:pPr marL="12700">
              <a:lnSpc>
                <a:spcPct val="100000"/>
              </a:lnSpc>
              <a:spcBef>
                <a:spcPts val="100"/>
              </a:spcBef>
            </a:pPr>
            <a:r>
              <a:rPr sz="3200" spc="-20" dirty="0"/>
              <a:t>ブルーカーボン</a:t>
            </a:r>
            <a:endParaRPr sz="3200"/>
          </a:p>
        </p:txBody>
      </p:sp>
      <p:graphicFrame>
        <p:nvGraphicFramePr>
          <p:cNvPr id="7" name="object 7"/>
          <p:cNvGraphicFramePr>
            <a:graphicFrameLocks noGrp="1"/>
          </p:cNvGraphicFramePr>
          <p:nvPr/>
        </p:nvGraphicFramePr>
        <p:xfrm>
          <a:off x="474986" y="2176442"/>
          <a:ext cx="5040630" cy="1217930"/>
        </p:xfrm>
        <a:graphic>
          <a:graphicData uri="http://schemas.openxmlformats.org/drawingml/2006/table">
            <a:tbl>
              <a:tblPr firstRow="1" bandRow="1">
                <a:tableStyleId>{2D5ABB26-0587-4C30-8999-92F81FD0307C}</a:tableStyleId>
              </a:tblPr>
              <a:tblGrid>
                <a:gridCol w="5040630">
                  <a:extLst>
                    <a:ext uri="{9D8B030D-6E8A-4147-A177-3AD203B41FA5}">
                      <a16:colId xmlns:a16="http://schemas.microsoft.com/office/drawing/2014/main" val="20000"/>
                    </a:ext>
                  </a:extLst>
                </a:gridCol>
              </a:tblGrid>
              <a:tr h="304800">
                <a:tc>
                  <a:txBody>
                    <a:bodyPr/>
                    <a:lstStyle/>
                    <a:p>
                      <a:pPr algn="ctr">
                        <a:lnSpc>
                          <a:spcPct val="100000"/>
                        </a:lnSpc>
                        <a:spcBef>
                          <a:spcPts val="370"/>
                        </a:spcBef>
                      </a:pPr>
                      <a:r>
                        <a:rPr sz="1400" b="1" spc="-15" dirty="0">
                          <a:solidFill>
                            <a:srgbClr val="FFFFFF"/>
                          </a:solidFill>
                          <a:latin typeface="Meiryo UI"/>
                          <a:cs typeface="Meiryo UI"/>
                        </a:rPr>
                        <a:t>海洋資源のポテンシャル</a:t>
                      </a:r>
                      <a:endParaRPr sz="1400">
                        <a:latin typeface="Meiryo UI"/>
                        <a:cs typeface="Meiryo UI"/>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04800">
                <a:tc>
                  <a:txBody>
                    <a:bodyPr/>
                    <a:lstStyle/>
                    <a:p>
                      <a:pPr marL="91440">
                        <a:lnSpc>
                          <a:spcPct val="100000"/>
                        </a:lnSpc>
                        <a:spcBef>
                          <a:spcPts val="375"/>
                        </a:spcBef>
                      </a:pPr>
                      <a:r>
                        <a:rPr sz="1400" dirty="0">
                          <a:latin typeface="Meiryo UI"/>
                          <a:cs typeface="Meiryo UI"/>
                        </a:rPr>
                        <a:t>地球表面の</a:t>
                      </a:r>
                      <a:r>
                        <a:rPr sz="1400" dirty="0">
                          <a:solidFill>
                            <a:srgbClr val="FF0000"/>
                          </a:solidFill>
                          <a:latin typeface="Meiryo UI"/>
                          <a:cs typeface="Meiryo UI"/>
                        </a:rPr>
                        <a:t>70%</a:t>
                      </a:r>
                      <a:r>
                        <a:rPr sz="1400" spc="-35" dirty="0">
                          <a:latin typeface="Meiryo UI"/>
                          <a:cs typeface="Meiryo UI"/>
                        </a:rPr>
                        <a:t>を占め、赤道から両極への熱移動で気候を調節</a:t>
                      </a:r>
                      <a:endParaRPr sz="1400">
                        <a:latin typeface="Meiryo UI"/>
                        <a:cs typeface="Meiryo UI"/>
                      </a:endParaRPr>
                    </a:p>
                  </a:txBody>
                  <a:tcPr marL="0" marR="0" marT="476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04165">
                <a:tc>
                  <a:txBody>
                    <a:bodyPr/>
                    <a:lstStyle/>
                    <a:p>
                      <a:pPr marL="90805">
                        <a:lnSpc>
                          <a:spcPct val="100000"/>
                        </a:lnSpc>
                        <a:spcBef>
                          <a:spcPts val="370"/>
                        </a:spcBef>
                      </a:pPr>
                      <a:r>
                        <a:rPr sz="1400" spc="-5" dirty="0">
                          <a:latin typeface="Meiryo UI"/>
                          <a:cs typeface="Meiryo UI"/>
                        </a:rPr>
                        <a:t>世界の酸素の</a:t>
                      </a:r>
                      <a:r>
                        <a:rPr sz="1400" spc="-10" dirty="0">
                          <a:solidFill>
                            <a:srgbClr val="FF0000"/>
                          </a:solidFill>
                          <a:latin typeface="Meiryo UI"/>
                          <a:cs typeface="Meiryo UI"/>
                        </a:rPr>
                        <a:t>50</a:t>
                      </a:r>
                      <a:r>
                        <a:rPr sz="1400" spc="-5" dirty="0">
                          <a:solidFill>
                            <a:srgbClr val="FF0000"/>
                          </a:solidFill>
                          <a:latin typeface="Meiryo UI"/>
                          <a:cs typeface="Meiryo UI"/>
                        </a:rPr>
                        <a:t>%超</a:t>
                      </a:r>
                      <a:r>
                        <a:rPr sz="1400" spc="-10" dirty="0">
                          <a:latin typeface="Meiryo UI"/>
                          <a:cs typeface="Meiryo UI"/>
                        </a:rPr>
                        <a:t>を生成、CO</a:t>
                      </a:r>
                      <a:r>
                        <a:rPr sz="1350" spc="-15" baseline="-18518" dirty="0">
                          <a:latin typeface="Meiryo UI"/>
                          <a:cs typeface="Meiryo UI"/>
                        </a:rPr>
                        <a:t>2</a:t>
                      </a:r>
                      <a:r>
                        <a:rPr sz="1400" spc="-20" dirty="0">
                          <a:latin typeface="Meiryo UI"/>
                          <a:cs typeface="Meiryo UI"/>
                        </a:rPr>
                        <a:t>貯蔵量は大気の</a:t>
                      </a:r>
                      <a:r>
                        <a:rPr sz="1400" dirty="0">
                          <a:solidFill>
                            <a:srgbClr val="FF0000"/>
                          </a:solidFill>
                          <a:latin typeface="Meiryo UI"/>
                          <a:cs typeface="Meiryo UI"/>
                        </a:rPr>
                        <a:t>50</a:t>
                      </a:r>
                      <a:r>
                        <a:rPr sz="1400" spc="-50" dirty="0">
                          <a:solidFill>
                            <a:srgbClr val="FF0000"/>
                          </a:solidFill>
                          <a:latin typeface="Meiryo UI"/>
                          <a:cs typeface="Meiryo UI"/>
                        </a:rPr>
                        <a:t>倍</a:t>
                      </a:r>
                      <a:endParaRPr sz="1400">
                        <a:latin typeface="Meiryo UI"/>
                        <a:cs typeface="Meiryo UI"/>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04165">
                <a:tc>
                  <a:txBody>
                    <a:bodyPr/>
                    <a:lstStyle/>
                    <a:p>
                      <a:pPr marL="90805">
                        <a:lnSpc>
                          <a:spcPct val="100000"/>
                        </a:lnSpc>
                        <a:spcBef>
                          <a:spcPts val="370"/>
                        </a:spcBef>
                      </a:pPr>
                      <a:r>
                        <a:rPr sz="1400" spc="-30" dirty="0">
                          <a:latin typeface="Meiryo UI"/>
                          <a:cs typeface="Meiryo UI"/>
                        </a:rPr>
                        <a:t>マングローブ・海藻・塩沼は熱帯雨林の</a:t>
                      </a:r>
                      <a:r>
                        <a:rPr sz="1400" dirty="0">
                          <a:solidFill>
                            <a:srgbClr val="FF0000"/>
                          </a:solidFill>
                          <a:latin typeface="Meiryo UI"/>
                          <a:cs typeface="Meiryo UI"/>
                        </a:rPr>
                        <a:t>10</a:t>
                      </a:r>
                      <a:r>
                        <a:rPr sz="1400" spc="-25" dirty="0">
                          <a:solidFill>
                            <a:srgbClr val="FF0000"/>
                          </a:solidFill>
                          <a:latin typeface="Meiryo UI"/>
                          <a:cs typeface="Meiryo UI"/>
                        </a:rPr>
                        <a:t>倍</a:t>
                      </a:r>
                      <a:r>
                        <a:rPr sz="1400" spc="-20" dirty="0">
                          <a:latin typeface="Meiryo UI"/>
                          <a:cs typeface="Meiryo UI"/>
                        </a:rPr>
                        <a:t>の</a:t>
                      </a:r>
                      <a:r>
                        <a:rPr sz="1400" spc="-10" dirty="0">
                          <a:latin typeface="Meiryo UI"/>
                          <a:cs typeface="Meiryo UI"/>
                        </a:rPr>
                        <a:t>CO</a:t>
                      </a:r>
                      <a:r>
                        <a:rPr sz="1350" spc="-15" baseline="-18518" dirty="0">
                          <a:latin typeface="Meiryo UI"/>
                          <a:cs typeface="Meiryo UI"/>
                        </a:rPr>
                        <a:t>2</a:t>
                      </a:r>
                      <a:r>
                        <a:rPr sz="1400" spc="-30" dirty="0">
                          <a:latin typeface="Meiryo UI"/>
                          <a:cs typeface="Meiryo UI"/>
                        </a:rPr>
                        <a:t>を大気から除去</a:t>
                      </a:r>
                      <a:endParaRPr sz="1400">
                        <a:latin typeface="Meiryo UI"/>
                        <a:cs typeface="Meiryo UI"/>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bl>
          </a:graphicData>
        </a:graphic>
      </p:graphicFrame>
      <p:sp>
        <p:nvSpPr>
          <p:cNvPr id="8" name="object 8"/>
          <p:cNvSpPr txBox="1"/>
          <p:nvPr/>
        </p:nvSpPr>
        <p:spPr>
          <a:xfrm>
            <a:off x="1137968" y="1406378"/>
            <a:ext cx="4129404" cy="577215"/>
          </a:xfrm>
          <a:prstGeom prst="rect">
            <a:avLst/>
          </a:prstGeom>
        </p:spPr>
        <p:txBody>
          <a:bodyPr vert="horz" wrap="square" lIns="0" tIns="31750" rIns="0" bIns="0" rtlCol="0">
            <a:spAutoFit/>
          </a:bodyPr>
          <a:lstStyle/>
          <a:p>
            <a:pPr marL="12700">
              <a:lnSpc>
                <a:spcPct val="100000"/>
              </a:lnSpc>
              <a:spcBef>
                <a:spcPts val="250"/>
              </a:spcBef>
            </a:pPr>
            <a:r>
              <a:rPr sz="2000" b="0" spc="-20" dirty="0">
                <a:latin typeface="BIZ UDP明朝 Medium"/>
                <a:cs typeface="BIZ UDP明朝 Medium"/>
              </a:rPr>
              <a:t>ブルーカーボン</a:t>
            </a:r>
            <a:endParaRPr sz="2000">
              <a:latin typeface="BIZ UDP明朝 Medium"/>
              <a:cs typeface="BIZ UDP明朝 Medium"/>
            </a:endParaRPr>
          </a:p>
          <a:p>
            <a:pPr marL="12700">
              <a:lnSpc>
                <a:spcPct val="100000"/>
              </a:lnSpc>
              <a:spcBef>
                <a:spcPts val="110"/>
              </a:spcBef>
            </a:pPr>
            <a:r>
              <a:rPr sz="1400" b="0" spc="-30" dirty="0">
                <a:latin typeface="BIZ UDP明朝 Medium"/>
                <a:cs typeface="BIZ UDP明朝 Medium"/>
              </a:rPr>
              <a:t>沿岸生態系の植物と堆積物に大量の炭素を隔離、保存</a:t>
            </a:r>
            <a:endParaRPr sz="1400">
              <a:latin typeface="BIZ UDP明朝 Medium"/>
              <a:cs typeface="BIZ UDP明朝 Medium"/>
            </a:endParaRPr>
          </a:p>
        </p:txBody>
      </p:sp>
      <p:sp>
        <p:nvSpPr>
          <p:cNvPr id="9" name="object 9"/>
          <p:cNvSpPr txBox="1"/>
          <p:nvPr/>
        </p:nvSpPr>
        <p:spPr>
          <a:xfrm>
            <a:off x="655316" y="3422557"/>
            <a:ext cx="4427855" cy="147955"/>
          </a:xfrm>
          <a:prstGeom prst="rect">
            <a:avLst/>
          </a:prstGeom>
        </p:spPr>
        <p:txBody>
          <a:bodyPr vert="horz" wrap="square" lIns="0" tIns="13335" rIns="0" bIns="0" rtlCol="0">
            <a:spAutoFit/>
          </a:bodyPr>
          <a:lstStyle/>
          <a:p>
            <a:pPr marL="12700">
              <a:lnSpc>
                <a:spcPct val="100000"/>
              </a:lnSpc>
              <a:spcBef>
                <a:spcPts val="105"/>
              </a:spcBef>
            </a:pPr>
            <a:r>
              <a:rPr sz="800" b="0" spc="-10" dirty="0">
                <a:latin typeface="BIZ UDP明朝 Medium"/>
                <a:cs typeface="BIZ UDP明朝 Medium"/>
              </a:rPr>
              <a:t>https</a:t>
            </a:r>
            <a:r>
              <a:rPr sz="800" b="0" u="sng" spc="-10" dirty="0">
                <a:solidFill>
                  <a:srgbClr val="0563C1"/>
                </a:solidFill>
                <a:uFill>
                  <a:solidFill>
                    <a:srgbClr val="0563C1"/>
                  </a:solidFill>
                </a:uFill>
                <a:latin typeface="BIZ UDP明朝 Medium"/>
                <a:cs typeface="BIZ UDP明朝 Medium"/>
                <a:hlinkClick r:id="rId4"/>
              </a:rPr>
              <a:t>://w</a:t>
            </a:r>
            <a:r>
              <a:rPr sz="800" b="0" spc="-10" dirty="0">
                <a:latin typeface="BIZ UDP明朝 Medium"/>
                <a:cs typeface="BIZ UDP明朝 Medium"/>
              </a:rPr>
              <a:t>ww.</a:t>
            </a:r>
            <a:r>
              <a:rPr sz="800" b="0" u="sng" spc="-10" dirty="0">
                <a:solidFill>
                  <a:srgbClr val="0563C1"/>
                </a:solidFill>
                <a:uFill>
                  <a:solidFill>
                    <a:srgbClr val="0563C1"/>
                  </a:solidFill>
                </a:uFill>
                <a:latin typeface="BIZ UDP明朝 Medium"/>
                <a:cs typeface="BIZ UDP明朝 Medium"/>
                <a:hlinkClick r:id="rId4"/>
              </a:rPr>
              <a:t>weforum.org/agenda/2019/05/deep-</a:t>
            </a:r>
            <a:r>
              <a:rPr sz="800" b="0" u="sng" spc="-20" dirty="0">
                <a:solidFill>
                  <a:srgbClr val="0563C1"/>
                </a:solidFill>
                <a:uFill>
                  <a:solidFill>
                    <a:srgbClr val="0563C1"/>
                  </a:solidFill>
                </a:uFill>
                <a:latin typeface="BIZ UDP明朝 Medium"/>
                <a:cs typeface="BIZ UDP明朝 Medium"/>
                <a:hlinkClick r:id="rId4"/>
              </a:rPr>
              <a:t>clean-</a:t>
            </a:r>
            <a:r>
              <a:rPr sz="800" b="0" u="sng" spc="-10" dirty="0">
                <a:solidFill>
                  <a:srgbClr val="0563C1"/>
                </a:solidFill>
                <a:uFill>
                  <a:solidFill>
                    <a:srgbClr val="0563C1"/>
                  </a:solidFill>
                </a:uFill>
                <a:latin typeface="BIZ UDP明朝 Medium"/>
                <a:cs typeface="BIZ UDP明朝 Medium"/>
                <a:hlinkClick r:id="rId4"/>
              </a:rPr>
              <a:t>oceans-</a:t>
            </a:r>
            <a:r>
              <a:rPr sz="800" b="0" u="sng" spc="-20" dirty="0">
                <a:solidFill>
                  <a:srgbClr val="0563C1"/>
                </a:solidFill>
                <a:uFill>
                  <a:solidFill>
                    <a:srgbClr val="0563C1"/>
                  </a:solidFill>
                </a:uFill>
                <a:latin typeface="BIZ UDP明朝 Medium"/>
                <a:cs typeface="BIZ UDP明朝 Medium"/>
                <a:hlinkClick r:id="rId4"/>
              </a:rPr>
              <a:t>how-</a:t>
            </a:r>
            <a:r>
              <a:rPr sz="800" b="0" u="sng" spc="-10" dirty="0">
                <a:solidFill>
                  <a:srgbClr val="0563C1"/>
                </a:solidFill>
                <a:uFill>
                  <a:solidFill>
                    <a:srgbClr val="0563C1"/>
                  </a:solidFill>
                </a:uFill>
                <a:latin typeface="BIZ UDP明朝 Medium"/>
                <a:cs typeface="BIZ UDP明朝 Medium"/>
                <a:hlinkClick r:id="rId4"/>
              </a:rPr>
              <a:t>to-pay-</a:t>
            </a:r>
            <a:r>
              <a:rPr sz="800" b="0" u="sng" spc="-20" dirty="0">
                <a:solidFill>
                  <a:srgbClr val="0563C1"/>
                </a:solidFill>
                <a:uFill>
                  <a:solidFill>
                    <a:srgbClr val="0563C1"/>
                  </a:solidFill>
                </a:uFill>
                <a:latin typeface="BIZ UDP明朝 Medium"/>
                <a:cs typeface="BIZ UDP明朝 Medium"/>
                <a:hlinkClick r:id="rId4"/>
              </a:rPr>
              <a:t>for-</a:t>
            </a:r>
            <a:r>
              <a:rPr sz="800" b="0" u="sng" spc="-25" dirty="0">
                <a:solidFill>
                  <a:srgbClr val="0563C1"/>
                </a:solidFill>
                <a:uFill>
                  <a:solidFill>
                    <a:srgbClr val="0563C1"/>
                  </a:solidFill>
                </a:uFill>
                <a:latin typeface="BIZ UDP明朝 Medium"/>
                <a:cs typeface="BIZ UDP明朝 Medium"/>
                <a:hlinkClick r:id="rId4"/>
              </a:rPr>
              <a:t>it/</a:t>
            </a:r>
            <a:endParaRPr sz="800">
              <a:latin typeface="BIZ UDP明朝 Medium"/>
              <a:cs typeface="BIZ UDP明朝 Medium"/>
            </a:endParaRPr>
          </a:p>
        </p:txBody>
      </p:sp>
      <p:sp>
        <p:nvSpPr>
          <p:cNvPr id="10" name="object 10"/>
          <p:cNvSpPr txBox="1"/>
          <p:nvPr/>
        </p:nvSpPr>
        <p:spPr>
          <a:xfrm>
            <a:off x="127594" y="3775790"/>
            <a:ext cx="5888355" cy="2747645"/>
          </a:xfrm>
          <a:prstGeom prst="rect">
            <a:avLst/>
          </a:prstGeom>
        </p:spPr>
        <p:txBody>
          <a:bodyPr vert="horz" wrap="square" lIns="0" tIns="38735" rIns="0" bIns="0" rtlCol="0">
            <a:spAutoFit/>
          </a:bodyPr>
          <a:lstStyle/>
          <a:p>
            <a:pPr marL="415925" indent="-200025">
              <a:lnSpc>
                <a:spcPct val="100000"/>
              </a:lnSpc>
              <a:spcBef>
                <a:spcPts val="305"/>
              </a:spcBef>
              <a:buSzPct val="93750"/>
              <a:buFont typeface="Wingdings"/>
              <a:buChar char=""/>
              <a:tabLst>
                <a:tab pos="416559" algn="l"/>
              </a:tabLst>
            </a:pPr>
            <a:r>
              <a:rPr sz="1600" b="0" spc="-10" dirty="0">
                <a:latin typeface="BIZ UDP明朝 Medium"/>
                <a:cs typeface="BIZ UDP明朝 Medium"/>
              </a:rPr>
              <a:t>国際</a:t>
            </a:r>
            <a:r>
              <a:rPr sz="1600" b="0" spc="-25" dirty="0">
                <a:latin typeface="BIZ UDP明朝 Medium"/>
                <a:cs typeface="BIZ UDP明朝 Medium"/>
              </a:rPr>
              <a:t>的</a:t>
            </a:r>
            <a:r>
              <a:rPr sz="1600" b="0" spc="-20" dirty="0">
                <a:latin typeface="BIZ UDP明朝 Medium"/>
                <a:cs typeface="BIZ UDP明朝 Medium"/>
              </a:rPr>
              <a:t>な</a:t>
            </a:r>
            <a:r>
              <a:rPr sz="1600" b="0" spc="-25" dirty="0">
                <a:latin typeface="BIZ UDP明朝 Medium"/>
                <a:cs typeface="BIZ UDP明朝 Medium"/>
              </a:rPr>
              <a:t>取組（米国他</a:t>
            </a:r>
            <a:r>
              <a:rPr sz="1600" b="0" spc="-50" dirty="0">
                <a:latin typeface="BIZ UDP明朝 Medium"/>
                <a:cs typeface="BIZ UDP明朝 Medium"/>
              </a:rPr>
              <a:t>）</a:t>
            </a:r>
            <a:endParaRPr sz="1600">
              <a:latin typeface="BIZ UDP明朝 Medium"/>
              <a:cs typeface="BIZ UDP明朝 Medium"/>
            </a:endParaRPr>
          </a:p>
          <a:p>
            <a:pPr marL="113030">
              <a:lnSpc>
                <a:spcPct val="100000"/>
              </a:lnSpc>
              <a:spcBef>
                <a:spcPts val="190"/>
              </a:spcBef>
            </a:pPr>
            <a:r>
              <a:rPr sz="1400" b="0" spc="-25" dirty="0">
                <a:latin typeface="BIZ UDP明朝 Medium"/>
                <a:cs typeface="BIZ UDP明朝 Medium"/>
              </a:rPr>
              <a:t>ブルーカーボン・イニシアチブ</a:t>
            </a:r>
            <a:endParaRPr sz="1400">
              <a:latin typeface="BIZ UDP明朝 Medium"/>
              <a:cs typeface="BIZ UDP明朝 Medium"/>
            </a:endParaRPr>
          </a:p>
          <a:p>
            <a:pPr marL="184785" marR="5080" indent="-172720">
              <a:lnSpc>
                <a:spcPct val="100000"/>
              </a:lnSpc>
              <a:buFont typeface="Arial"/>
              <a:buChar char="•"/>
              <a:tabLst>
                <a:tab pos="185420" algn="l"/>
              </a:tabLst>
            </a:pPr>
            <a:r>
              <a:rPr sz="1400" b="0" spc="-30" dirty="0">
                <a:latin typeface="BIZ UDP明朝 Medium"/>
                <a:cs typeface="BIZ UDP明朝 Medium"/>
              </a:rPr>
              <a:t>沿岸のブルーカーボン生態系の保全、回復、持続可能な利用を確保するため</a:t>
            </a:r>
            <a:r>
              <a:rPr sz="1400" b="0" spc="-35" dirty="0">
                <a:latin typeface="BIZ UDP明朝 Medium"/>
                <a:cs typeface="BIZ UDP明朝 Medium"/>
              </a:rPr>
              <a:t>の管理アプローチ、経済的インセンティブ、および政策メカニズムに焦点</a:t>
            </a:r>
            <a:endParaRPr sz="1400">
              <a:latin typeface="BIZ UDP明朝 Medium"/>
              <a:cs typeface="BIZ UDP明朝 Medium"/>
            </a:endParaRPr>
          </a:p>
          <a:p>
            <a:pPr marL="184785" marR="5080" indent="-172720">
              <a:lnSpc>
                <a:spcPct val="100000"/>
              </a:lnSpc>
              <a:buFont typeface="Arial"/>
              <a:buChar char="•"/>
              <a:tabLst>
                <a:tab pos="185420" algn="l"/>
              </a:tabLst>
            </a:pPr>
            <a:r>
              <a:rPr sz="1400" b="0" spc="-30" dirty="0">
                <a:latin typeface="BIZ UDP明朝 Medium"/>
                <a:cs typeface="BIZ UDP明朝 Medium"/>
              </a:rPr>
              <a:t>マングローブ、潮塩性湿地、海草の炭素貯蔵量と排出係数を評価する方法を</a:t>
            </a:r>
            <a:r>
              <a:rPr sz="1400" b="0" spc="-25" dirty="0">
                <a:latin typeface="BIZ UDP明朝 Medium"/>
                <a:cs typeface="BIZ UDP明朝 Medium"/>
              </a:rPr>
              <a:t>開発</a:t>
            </a:r>
            <a:endParaRPr sz="1400">
              <a:latin typeface="BIZ UDP明朝 Medium"/>
              <a:cs typeface="BIZ UDP明朝 Medium"/>
            </a:endParaRPr>
          </a:p>
          <a:p>
            <a:pPr>
              <a:lnSpc>
                <a:spcPct val="100000"/>
              </a:lnSpc>
              <a:spcBef>
                <a:spcPts val="50"/>
              </a:spcBef>
              <a:buFont typeface="Arial"/>
              <a:buChar char="•"/>
            </a:pPr>
            <a:endParaRPr sz="1400">
              <a:latin typeface="BIZ UDP明朝 Medium"/>
              <a:cs typeface="BIZ UDP明朝 Medium"/>
            </a:endParaRPr>
          </a:p>
          <a:p>
            <a:pPr marL="153035">
              <a:lnSpc>
                <a:spcPct val="100000"/>
              </a:lnSpc>
              <a:spcBef>
                <a:spcPts val="5"/>
              </a:spcBef>
            </a:pPr>
            <a:r>
              <a:rPr sz="1600" b="0" spc="-25" dirty="0">
                <a:latin typeface="BIZ UDP明朝 Medium"/>
                <a:cs typeface="BIZ UDP明朝 Medium"/>
              </a:rPr>
              <a:t>◆北</a:t>
            </a:r>
            <a:r>
              <a:rPr sz="1600" b="0" spc="-50" dirty="0">
                <a:latin typeface="BIZ UDP明朝 Medium"/>
                <a:cs typeface="BIZ UDP明朝 Medium"/>
              </a:rPr>
              <a:t>欧</a:t>
            </a:r>
            <a:endParaRPr sz="1600">
              <a:latin typeface="BIZ UDP明朝 Medium"/>
              <a:cs typeface="BIZ UDP明朝 Medium"/>
            </a:endParaRPr>
          </a:p>
          <a:p>
            <a:pPr marL="288290" lvl="1" indent="-181610">
              <a:lnSpc>
                <a:spcPct val="100000"/>
              </a:lnSpc>
              <a:spcBef>
                <a:spcPts val="280"/>
              </a:spcBef>
              <a:buFont typeface="Arial"/>
              <a:buChar char="•"/>
              <a:tabLst>
                <a:tab pos="288925" algn="l"/>
              </a:tabLst>
            </a:pPr>
            <a:r>
              <a:rPr sz="1400" b="0" spc="-30" dirty="0">
                <a:latin typeface="BIZ UDP明朝 Medium"/>
                <a:cs typeface="BIZ UDP明朝 Medium"/>
              </a:rPr>
              <a:t>自主的な炭素市場を通じて炭素クレジット販売</a:t>
            </a:r>
            <a:endParaRPr sz="1400">
              <a:latin typeface="BIZ UDP明朝 Medium"/>
              <a:cs typeface="BIZ UDP明朝 Medium"/>
            </a:endParaRPr>
          </a:p>
          <a:p>
            <a:pPr marL="288290" lvl="1" indent="-182245">
              <a:lnSpc>
                <a:spcPct val="100000"/>
              </a:lnSpc>
              <a:buFont typeface="Arial"/>
              <a:buChar char="•"/>
              <a:tabLst>
                <a:tab pos="288925" algn="l"/>
              </a:tabLst>
            </a:pPr>
            <a:r>
              <a:rPr sz="1400" b="0" spc="-30" dirty="0">
                <a:latin typeface="BIZ UDP明朝 Medium"/>
                <a:cs typeface="BIZ UDP明朝 Medium"/>
              </a:rPr>
              <a:t>ブルーフォレスト分布マップを作成し、炭素吸収量を推定</a:t>
            </a:r>
            <a:endParaRPr sz="1400">
              <a:latin typeface="BIZ UDP明朝 Medium"/>
              <a:cs typeface="BIZ UDP明朝 Medium"/>
            </a:endParaRPr>
          </a:p>
          <a:p>
            <a:pPr marL="287655" marR="123825" lvl="1" indent="-181610">
              <a:lnSpc>
                <a:spcPct val="100000"/>
              </a:lnSpc>
              <a:buFont typeface="Arial"/>
              <a:buChar char="•"/>
              <a:tabLst>
                <a:tab pos="288290" algn="l"/>
              </a:tabLst>
            </a:pPr>
            <a:r>
              <a:rPr sz="1400" b="0" spc="-25" dirty="0">
                <a:latin typeface="BIZ UDP明朝 Medium"/>
                <a:cs typeface="BIZ UDP明朝 Medium"/>
              </a:rPr>
              <a:t>ブルーバイオエコノミー</a:t>
            </a:r>
            <a:r>
              <a:rPr sz="1400" b="0" spc="-10" dirty="0">
                <a:latin typeface="BIZ UDP明朝 Medium"/>
                <a:cs typeface="BIZ UDP明朝 Medium"/>
              </a:rPr>
              <a:t>2025</a:t>
            </a:r>
            <a:r>
              <a:rPr sz="1400" b="0" spc="-30" dirty="0">
                <a:latin typeface="BIZ UDP明朝 Medium"/>
                <a:cs typeface="BIZ UDP明朝 Medium"/>
              </a:rPr>
              <a:t>を掲げ、魚類や水生自然資源の持続可能な</a:t>
            </a:r>
            <a:r>
              <a:rPr sz="1400" b="0" spc="-10" dirty="0">
                <a:latin typeface="BIZ UDP明朝 Medium"/>
                <a:cs typeface="BIZ UDP明朝 Medium"/>
              </a:rPr>
              <a:t>利用を目指す</a:t>
            </a:r>
            <a:r>
              <a:rPr sz="1400" b="0" dirty="0">
                <a:latin typeface="BIZ UDP明朝 Medium"/>
                <a:cs typeface="BIZ UDP明朝 Medium"/>
              </a:rPr>
              <a:t>（</a:t>
            </a:r>
            <a:r>
              <a:rPr sz="1400" b="0" spc="-15" dirty="0">
                <a:latin typeface="BIZ UDP明朝 Medium"/>
                <a:cs typeface="BIZ UDP明朝 Medium"/>
              </a:rPr>
              <a:t>フィンランド</a:t>
            </a:r>
            <a:r>
              <a:rPr sz="1400" b="0" spc="-50" dirty="0">
                <a:latin typeface="BIZ UDP明朝 Medium"/>
                <a:cs typeface="BIZ UDP明朝 Medium"/>
              </a:rPr>
              <a:t>）</a:t>
            </a:r>
            <a:endParaRPr sz="1400">
              <a:latin typeface="BIZ UDP明朝 Medium"/>
              <a:cs typeface="BIZ UDP明朝 Medium"/>
            </a:endParaRPr>
          </a:p>
        </p:txBody>
      </p:sp>
      <p:pic>
        <p:nvPicPr>
          <p:cNvPr id="11" name="object 11"/>
          <p:cNvPicPr/>
          <p:nvPr/>
        </p:nvPicPr>
        <p:blipFill>
          <a:blip r:embed="rId5" cstate="print"/>
          <a:stretch>
            <a:fillRect/>
          </a:stretch>
        </p:blipFill>
        <p:spPr>
          <a:xfrm>
            <a:off x="146304" y="1258824"/>
            <a:ext cx="903731" cy="851915"/>
          </a:xfrm>
          <a:prstGeom prst="rect">
            <a:avLst/>
          </a:prstGeom>
        </p:spPr>
      </p:pic>
      <p:grpSp>
        <p:nvGrpSpPr>
          <p:cNvPr id="12" name="object 12"/>
          <p:cNvGrpSpPr/>
          <p:nvPr/>
        </p:nvGrpSpPr>
        <p:grpSpPr>
          <a:xfrm>
            <a:off x="6054852" y="1220721"/>
            <a:ext cx="79375" cy="5573395"/>
            <a:chOff x="6054852" y="1220721"/>
            <a:chExt cx="79375" cy="5573395"/>
          </a:xfrm>
        </p:grpSpPr>
        <p:sp>
          <p:nvSpPr>
            <p:cNvPr id="13" name="object 13"/>
            <p:cNvSpPr/>
            <p:nvPr/>
          </p:nvSpPr>
          <p:spPr>
            <a:xfrm>
              <a:off x="6092953" y="1258823"/>
              <a:ext cx="3175" cy="5497195"/>
            </a:xfrm>
            <a:custGeom>
              <a:avLst/>
              <a:gdLst/>
              <a:ahLst/>
              <a:cxnLst/>
              <a:rect l="l" t="t" r="r" b="b"/>
              <a:pathLst>
                <a:path w="3175" h="5497195">
                  <a:moveTo>
                    <a:pt x="3098" y="0"/>
                  </a:moveTo>
                  <a:lnTo>
                    <a:pt x="3073" y="38100"/>
                  </a:lnTo>
                  <a:lnTo>
                    <a:pt x="25" y="5458790"/>
                  </a:lnTo>
                  <a:lnTo>
                    <a:pt x="0" y="5496890"/>
                  </a:lnTo>
                </a:path>
              </a:pathLst>
            </a:custGeom>
            <a:ln w="12700">
              <a:solidFill>
                <a:srgbClr val="C00000"/>
              </a:solidFill>
            </a:ln>
          </p:spPr>
          <p:txBody>
            <a:bodyPr wrap="square" lIns="0" tIns="0" rIns="0" bIns="0" rtlCol="0"/>
            <a:lstStyle/>
            <a:p>
              <a:endParaRPr/>
            </a:p>
          </p:txBody>
        </p:sp>
        <p:sp>
          <p:nvSpPr>
            <p:cNvPr id="14" name="object 14"/>
            <p:cNvSpPr/>
            <p:nvPr/>
          </p:nvSpPr>
          <p:spPr>
            <a:xfrm>
              <a:off x="6054852" y="1220723"/>
              <a:ext cx="79375" cy="5573395"/>
            </a:xfrm>
            <a:custGeom>
              <a:avLst/>
              <a:gdLst/>
              <a:ahLst/>
              <a:cxnLst/>
              <a:rect l="l" t="t" r="r" b="b"/>
              <a:pathLst>
                <a:path w="79375" h="5573395">
                  <a:moveTo>
                    <a:pt x="76200" y="5535015"/>
                  </a:moveTo>
                  <a:lnTo>
                    <a:pt x="38125" y="5496903"/>
                  </a:lnTo>
                  <a:lnTo>
                    <a:pt x="0" y="5534977"/>
                  </a:lnTo>
                  <a:lnTo>
                    <a:pt x="38074" y="5573103"/>
                  </a:lnTo>
                  <a:lnTo>
                    <a:pt x="76200" y="5535015"/>
                  </a:lnTo>
                  <a:close/>
                </a:path>
                <a:path w="79375" h="5573395">
                  <a:moveTo>
                    <a:pt x="79298" y="38125"/>
                  </a:moveTo>
                  <a:lnTo>
                    <a:pt x="41224" y="0"/>
                  </a:lnTo>
                  <a:lnTo>
                    <a:pt x="3098" y="38074"/>
                  </a:lnTo>
                  <a:lnTo>
                    <a:pt x="41173" y="76200"/>
                  </a:lnTo>
                  <a:lnTo>
                    <a:pt x="79298" y="38125"/>
                  </a:lnTo>
                  <a:close/>
                </a:path>
              </a:pathLst>
            </a:custGeom>
            <a:solidFill>
              <a:srgbClr val="C00000"/>
            </a:solidFill>
          </p:spPr>
          <p:txBody>
            <a:bodyPr wrap="square" lIns="0" tIns="0" rIns="0" bIns="0" rtlCol="0"/>
            <a:lstStyle/>
            <a:p>
              <a:endParaRPr/>
            </a:p>
          </p:txBody>
        </p:sp>
      </p:grpSp>
      <p:sp>
        <p:nvSpPr>
          <p:cNvPr id="15" name="object 15"/>
          <p:cNvSpPr txBox="1"/>
          <p:nvPr/>
        </p:nvSpPr>
        <p:spPr>
          <a:xfrm>
            <a:off x="6275570" y="1399315"/>
            <a:ext cx="5629275" cy="756920"/>
          </a:xfrm>
          <a:prstGeom prst="rect">
            <a:avLst/>
          </a:prstGeom>
        </p:spPr>
        <p:txBody>
          <a:bodyPr vert="horz" wrap="square" lIns="0" tIns="12065" rIns="0" bIns="0" rtlCol="0">
            <a:spAutoFit/>
          </a:bodyPr>
          <a:lstStyle/>
          <a:p>
            <a:pPr marL="12700" marR="5080">
              <a:lnSpc>
                <a:spcPct val="100000"/>
              </a:lnSpc>
              <a:spcBef>
                <a:spcPts val="95"/>
              </a:spcBef>
            </a:pPr>
            <a:r>
              <a:rPr sz="1600" b="0" spc="-30" dirty="0">
                <a:latin typeface="BIZ UDP明朝 Medium"/>
                <a:cs typeface="BIZ UDP明朝 Medium"/>
              </a:rPr>
              <a:t>2009</a:t>
            </a:r>
            <a:r>
              <a:rPr sz="1600" b="0" spc="-25" dirty="0">
                <a:latin typeface="BIZ UDP明朝 Medium"/>
                <a:cs typeface="BIZ UDP明朝 Medium"/>
              </a:rPr>
              <a:t>年10月</a:t>
            </a:r>
            <a:r>
              <a:rPr sz="1600" b="0" spc="-20" dirty="0">
                <a:latin typeface="BIZ UDP明朝 Medium"/>
                <a:cs typeface="BIZ UDP明朝 Medium"/>
              </a:rPr>
              <a:t>に</a:t>
            </a:r>
            <a:r>
              <a:rPr sz="1600" b="0" spc="-25" dirty="0">
                <a:latin typeface="BIZ UDP明朝 Medium"/>
                <a:cs typeface="BIZ UDP明朝 Medium"/>
              </a:rPr>
              <a:t>国連</a:t>
            </a:r>
            <a:r>
              <a:rPr sz="1600" b="0" spc="-10" dirty="0">
                <a:latin typeface="BIZ UDP明朝 Medium"/>
                <a:cs typeface="BIZ UDP明朝 Medium"/>
              </a:rPr>
              <a:t>環</a:t>
            </a:r>
            <a:r>
              <a:rPr sz="1600" b="0" spc="-25" dirty="0">
                <a:latin typeface="BIZ UDP明朝 Medium"/>
                <a:cs typeface="BIZ UDP明朝 Medium"/>
              </a:rPr>
              <a:t>境計画</a:t>
            </a:r>
            <a:r>
              <a:rPr sz="1600" b="0" spc="-10" dirty="0">
                <a:latin typeface="BIZ UDP明朝 Medium"/>
                <a:cs typeface="BIZ UDP明朝 Medium"/>
              </a:rPr>
              <a:t>（UNEP）</a:t>
            </a:r>
            <a:r>
              <a:rPr sz="1600" b="0" spc="-25" dirty="0">
                <a:latin typeface="BIZ UDP明朝 Medium"/>
                <a:cs typeface="BIZ UDP明朝 Medium"/>
              </a:rPr>
              <a:t>の報告書</a:t>
            </a:r>
            <a:r>
              <a:rPr sz="1600" b="0" spc="-20" dirty="0">
                <a:latin typeface="BIZ UDP明朝 Medium"/>
                <a:cs typeface="BIZ UDP明朝 Medium"/>
              </a:rPr>
              <a:t>において、</a:t>
            </a:r>
            <a:r>
              <a:rPr sz="1600" b="0" spc="-25" dirty="0">
                <a:latin typeface="BIZ UDP明朝 Medium"/>
                <a:cs typeface="BIZ UDP明朝 Medium"/>
              </a:rPr>
              <a:t>海</a:t>
            </a:r>
            <a:r>
              <a:rPr sz="1600" b="0" spc="-50" dirty="0">
                <a:latin typeface="BIZ UDP明朝 Medium"/>
                <a:cs typeface="BIZ UDP明朝 Medium"/>
              </a:rPr>
              <a:t>洋</a:t>
            </a:r>
            <a:r>
              <a:rPr sz="1600" b="0" spc="-25" dirty="0">
                <a:latin typeface="BIZ UDP明朝 Medium"/>
                <a:cs typeface="BIZ UDP明朝 Medium"/>
              </a:rPr>
              <a:t>生物</a:t>
            </a:r>
            <a:r>
              <a:rPr sz="1600" b="0" spc="-20" dirty="0">
                <a:latin typeface="BIZ UDP明朝 Medium"/>
                <a:cs typeface="BIZ UDP明朝 Medium"/>
              </a:rPr>
              <a:t>に</a:t>
            </a:r>
            <a:r>
              <a:rPr sz="1600" b="0" spc="-25" dirty="0">
                <a:latin typeface="BIZ UDP明朝 Medium"/>
                <a:cs typeface="BIZ UDP明朝 Medium"/>
              </a:rPr>
              <a:t>取り込ま</a:t>
            </a:r>
            <a:r>
              <a:rPr sz="1600" b="0" spc="-30" dirty="0">
                <a:latin typeface="BIZ UDP明朝 Medium"/>
                <a:cs typeface="BIZ UDP明朝 Medium"/>
              </a:rPr>
              <a:t>れ</a:t>
            </a:r>
            <a:r>
              <a:rPr sz="1600" b="0" dirty="0">
                <a:latin typeface="BIZ UDP明朝 Medium"/>
                <a:cs typeface="BIZ UDP明朝 Medium"/>
              </a:rPr>
              <a:t>た </a:t>
            </a:r>
            <a:r>
              <a:rPr sz="1600" b="0" spc="-20" dirty="0">
                <a:latin typeface="BIZ UDP明朝 Medium"/>
                <a:cs typeface="BIZ UDP明朝 Medium"/>
              </a:rPr>
              <a:t>（captured）</a:t>
            </a:r>
            <a:r>
              <a:rPr sz="1600" b="0" spc="-25" dirty="0">
                <a:latin typeface="BIZ UDP明朝 Medium"/>
                <a:cs typeface="BIZ UDP明朝 Medium"/>
              </a:rPr>
              <a:t>炭素</a:t>
            </a:r>
            <a:r>
              <a:rPr sz="1600" b="0" spc="-20" dirty="0">
                <a:latin typeface="BIZ UDP明朝 Medium"/>
                <a:cs typeface="BIZ UDP明朝 Medium"/>
              </a:rPr>
              <a:t>が「ブル</a:t>
            </a:r>
            <a:r>
              <a:rPr sz="1600" b="0" spc="-30" dirty="0">
                <a:latin typeface="BIZ UDP明朝 Medium"/>
                <a:cs typeface="BIZ UDP明朝 Medium"/>
              </a:rPr>
              <a:t>ーカー</a:t>
            </a:r>
            <a:r>
              <a:rPr sz="1600" b="0" spc="-25" dirty="0">
                <a:latin typeface="BIZ UDP明朝 Medium"/>
                <a:cs typeface="BIZ UDP明朝 Medium"/>
              </a:rPr>
              <a:t>ボ</a:t>
            </a:r>
            <a:r>
              <a:rPr sz="1600" b="0" spc="-20" dirty="0">
                <a:latin typeface="BIZ UDP明朝 Medium"/>
                <a:cs typeface="BIZ UDP明朝 Medium"/>
              </a:rPr>
              <a:t>ン」と</a:t>
            </a:r>
            <a:r>
              <a:rPr sz="1600" b="0" spc="-25" dirty="0">
                <a:latin typeface="BIZ UDP明朝 Medium"/>
                <a:cs typeface="BIZ UDP明朝 Medium"/>
              </a:rPr>
              <a:t>命</a:t>
            </a:r>
            <a:r>
              <a:rPr sz="1600" b="0" spc="-50" dirty="0">
                <a:latin typeface="BIZ UDP明朝 Medium"/>
                <a:cs typeface="BIZ UDP明朝 Medium"/>
              </a:rPr>
              <a:t>名</a:t>
            </a:r>
            <a:r>
              <a:rPr sz="1600" b="0" spc="-25" dirty="0">
                <a:latin typeface="BIZ UDP明朝 Medium"/>
                <a:cs typeface="BIZ UDP明朝 Medium"/>
              </a:rPr>
              <a:t>さ</a:t>
            </a:r>
            <a:r>
              <a:rPr sz="1600" b="0" spc="-30" dirty="0">
                <a:latin typeface="BIZ UDP明朝 Medium"/>
                <a:cs typeface="BIZ UDP明朝 Medium"/>
              </a:rPr>
              <a:t>れ</a:t>
            </a:r>
            <a:r>
              <a:rPr sz="1600" b="0" spc="-10" dirty="0">
                <a:latin typeface="BIZ UDP明朝 Medium"/>
                <a:cs typeface="BIZ UDP明朝 Medium"/>
              </a:rPr>
              <a:t>、</a:t>
            </a:r>
            <a:r>
              <a:rPr sz="1600" b="0" spc="-25" dirty="0">
                <a:latin typeface="BIZ UDP明朝 Medium"/>
                <a:cs typeface="BIZ UDP明朝 Medium"/>
              </a:rPr>
              <a:t>吸収源対策の新</a:t>
            </a:r>
            <a:r>
              <a:rPr sz="1600" b="0" spc="-20" dirty="0">
                <a:latin typeface="BIZ UDP明朝 Medium"/>
                <a:cs typeface="BIZ UDP明朝 Medium"/>
              </a:rPr>
              <a:t>し</a:t>
            </a:r>
            <a:r>
              <a:rPr sz="1600" b="0" spc="-30" dirty="0">
                <a:latin typeface="BIZ UDP明朝 Medium"/>
                <a:cs typeface="BIZ UDP明朝 Medium"/>
              </a:rPr>
              <a:t>い</a:t>
            </a:r>
            <a:r>
              <a:rPr sz="1600" b="0" spc="-25" dirty="0">
                <a:latin typeface="BIZ UDP明朝 Medium"/>
                <a:cs typeface="BIZ UDP明朝 Medium"/>
              </a:rPr>
              <a:t>選択肢</a:t>
            </a:r>
            <a:r>
              <a:rPr sz="1600" b="0" spc="-30" dirty="0">
                <a:latin typeface="BIZ UDP明朝 Medium"/>
                <a:cs typeface="BIZ UDP明朝 Medium"/>
              </a:rPr>
              <a:t>として提示された。</a:t>
            </a:r>
            <a:endParaRPr sz="1600">
              <a:latin typeface="BIZ UDP明朝 Medium"/>
              <a:cs typeface="BIZ UDP明朝 Medium"/>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716268" y="1203596"/>
            <a:ext cx="5323330" cy="5556016"/>
          </a:xfrm>
          <a:prstGeom prst="rect">
            <a:avLst/>
          </a:prstGeom>
        </p:spPr>
      </p:pic>
      <p:sp>
        <p:nvSpPr>
          <p:cNvPr id="3" name="object 3"/>
          <p:cNvSpPr txBox="1"/>
          <p:nvPr/>
        </p:nvSpPr>
        <p:spPr>
          <a:xfrm>
            <a:off x="4925695" y="357300"/>
            <a:ext cx="2338705" cy="452120"/>
          </a:xfrm>
          <a:prstGeom prst="rect">
            <a:avLst/>
          </a:prstGeom>
        </p:spPr>
        <p:txBody>
          <a:bodyPr vert="horz" wrap="square" lIns="0" tIns="12065" rIns="0" bIns="0" rtlCol="0">
            <a:spAutoFit/>
          </a:bodyPr>
          <a:lstStyle/>
          <a:p>
            <a:pPr marL="12700">
              <a:lnSpc>
                <a:spcPct val="100000"/>
              </a:lnSpc>
              <a:spcBef>
                <a:spcPts val="95"/>
              </a:spcBef>
            </a:pPr>
            <a:r>
              <a:rPr sz="2800" b="0" spc="-45" dirty="0">
                <a:latin typeface="BIZ UDP明朝 Medium"/>
                <a:cs typeface="BIZ UDP明朝 Medium"/>
              </a:rPr>
              <a:t>ユ</a:t>
            </a:r>
            <a:r>
              <a:rPr sz="2800" b="0" spc="-40" dirty="0">
                <a:latin typeface="BIZ UDP明朝 Medium"/>
                <a:cs typeface="BIZ UDP明朝 Medium"/>
              </a:rPr>
              <a:t>ビキタス</a:t>
            </a:r>
            <a:r>
              <a:rPr sz="2800" b="0" spc="-35" dirty="0">
                <a:latin typeface="BIZ UDP明朝 Medium"/>
                <a:cs typeface="BIZ UDP明朝 Medium"/>
              </a:rPr>
              <a:t>資</a:t>
            </a:r>
            <a:r>
              <a:rPr sz="2800" b="0" spc="-50" dirty="0">
                <a:latin typeface="BIZ UDP明朝 Medium"/>
                <a:cs typeface="BIZ UDP明朝 Medium"/>
              </a:rPr>
              <a:t>源</a:t>
            </a:r>
            <a:endParaRPr sz="2800">
              <a:latin typeface="BIZ UDP明朝 Medium"/>
              <a:cs typeface="BIZ UDP明朝 Medium"/>
            </a:endParaRPr>
          </a:p>
        </p:txBody>
      </p:sp>
      <p:pic>
        <p:nvPicPr>
          <p:cNvPr id="4" name="object 4"/>
          <p:cNvPicPr/>
          <p:nvPr/>
        </p:nvPicPr>
        <p:blipFill>
          <a:blip r:embed="rId3" cstate="print"/>
          <a:stretch>
            <a:fillRect/>
          </a:stretch>
        </p:blipFill>
        <p:spPr>
          <a:xfrm>
            <a:off x="11423904" y="86868"/>
            <a:ext cx="673607" cy="1028699"/>
          </a:xfrm>
          <a:prstGeom prst="rect">
            <a:avLst/>
          </a:prstGeom>
        </p:spPr>
      </p:pic>
      <p:sp>
        <p:nvSpPr>
          <p:cNvPr id="5" name="object 5"/>
          <p:cNvSpPr txBox="1">
            <a:spLocks noGrp="1"/>
          </p:cNvSpPr>
          <p:nvPr>
            <p:ph type="title"/>
          </p:nvPr>
        </p:nvSpPr>
        <p:spPr>
          <a:xfrm>
            <a:off x="206373" y="708676"/>
            <a:ext cx="3616325" cy="574040"/>
          </a:xfrm>
          <a:prstGeom prst="rect">
            <a:avLst/>
          </a:prstGeom>
        </p:spPr>
        <p:txBody>
          <a:bodyPr vert="horz" wrap="square" lIns="0" tIns="12700" rIns="0" bIns="0" rtlCol="0">
            <a:spAutoFit/>
          </a:bodyPr>
          <a:lstStyle/>
          <a:p>
            <a:pPr marL="12700">
              <a:lnSpc>
                <a:spcPct val="100000"/>
              </a:lnSpc>
              <a:spcBef>
                <a:spcPts val="100"/>
              </a:spcBef>
            </a:pPr>
            <a:r>
              <a:rPr sz="3600" spc="-5" dirty="0"/>
              <a:t>「ユビキタス」</a:t>
            </a:r>
            <a:r>
              <a:rPr spc="-10" dirty="0"/>
              <a:t>と言えば…</a:t>
            </a:r>
            <a:endParaRPr sz="3600"/>
          </a:p>
        </p:txBody>
      </p:sp>
      <p:sp>
        <p:nvSpPr>
          <p:cNvPr id="6" name="object 6"/>
          <p:cNvSpPr txBox="1"/>
          <p:nvPr/>
        </p:nvSpPr>
        <p:spPr>
          <a:xfrm>
            <a:off x="78739" y="1423178"/>
            <a:ext cx="3091180" cy="1597025"/>
          </a:xfrm>
          <a:prstGeom prst="rect">
            <a:avLst/>
          </a:prstGeom>
        </p:spPr>
        <p:txBody>
          <a:bodyPr vert="horz" wrap="square" lIns="0" tIns="13335" rIns="0" bIns="0" rtlCol="0">
            <a:spAutoFit/>
          </a:bodyPr>
          <a:lstStyle/>
          <a:p>
            <a:pPr marL="71755">
              <a:lnSpc>
                <a:spcPct val="100000"/>
              </a:lnSpc>
              <a:spcBef>
                <a:spcPts val="105"/>
              </a:spcBef>
            </a:pPr>
            <a:r>
              <a:rPr sz="3200" b="0" spc="-30" dirty="0">
                <a:latin typeface="BIZ UDP明朝 Medium"/>
                <a:cs typeface="BIZ UDP明朝 Medium"/>
              </a:rPr>
              <a:t>坂村 健 </a:t>
            </a:r>
            <a:r>
              <a:rPr sz="1600" b="0" spc="-10" dirty="0">
                <a:latin typeface="BIZ UDP明朝 Medium"/>
                <a:cs typeface="BIZ UDP明朝 Medium"/>
              </a:rPr>
              <a:t>（</a:t>
            </a:r>
            <a:r>
              <a:rPr sz="1600" b="0" spc="-25" dirty="0">
                <a:latin typeface="BIZ UDP明朝 Medium"/>
                <a:cs typeface="BIZ UDP明朝 Medium"/>
              </a:rPr>
              <a:t>さ</a:t>
            </a:r>
            <a:r>
              <a:rPr sz="1600" b="0" spc="-30" dirty="0">
                <a:latin typeface="BIZ UDP明朝 Medium"/>
                <a:cs typeface="BIZ UDP明朝 Medium"/>
              </a:rPr>
              <a:t>かむ</a:t>
            </a:r>
            <a:r>
              <a:rPr sz="1600" b="0" dirty="0">
                <a:latin typeface="BIZ UDP明朝 Medium"/>
                <a:cs typeface="BIZ UDP明朝 Medium"/>
              </a:rPr>
              <a:t>ら け</a:t>
            </a:r>
            <a:r>
              <a:rPr sz="1600" b="0" spc="-35" dirty="0">
                <a:latin typeface="BIZ UDP明朝 Medium"/>
                <a:cs typeface="BIZ UDP明朝 Medium"/>
              </a:rPr>
              <a:t>ん</a:t>
            </a:r>
            <a:r>
              <a:rPr sz="1600" b="0" spc="-50" dirty="0">
                <a:latin typeface="BIZ UDP明朝 Medium"/>
                <a:cs typeface="BIZ UDP明朝 Medium"/>
              </a:rPr>
              <a:t>）</a:t>
            </a:r>
            <a:endParaRPr sz="1600">
              <a:latin typeface="BIZ UDP明朝 Medium"/>
              <a:cs typeface="BIZ UDP明朝 Medium"/>
            </a:endParaRPr>
          </a:p>
          <a:p>
            <a:pPr marL="12700" marR="351790">
              <a:lnSpc>
                <a:spcPct val="100000"/>
              </a:lnSpc>
              <a:spcBef>
                <a:spcPts val="1325"/>
              </a:spcBef>
            </a:pPr>
            <a:r>
              <a:rPr sz="1200" b="0" dirty="0">
                <a:latin typeface="BIZ UDP明朝 Medium"/>
                <a:cs typeface="BIZ UDP明朝 Medium"/>
              </a:rPr>
              <a:t>1951</a:t>
            </a:r>
            <a:r>
              <a:rPr sz="1200" b="0" spc="-10" dirty="0">
                <a:latin typeface="BIZ UDP明朝 Medium"/>
                <a:cs typeface="BIZ UDP明朝 Medium"/>
              </a:rPr>
              <a:t>年東京生まれ。</a:t>
            </a:r>
            <a:r>
              <a:rPr sz="1200" b="0" spc="500" dirty="0">
                <a:latin typeface="BIZ UDP明朝 Medium"/>
                <a:cs typeface="BIZ UDP明朝 Medium"/>
              </a:rPr>
              <a:t>        </a:t>
            </a:r>
            <a:r>
              <a:rPr sz="1200" b="0" dirty="0">
                <a:latin typeface="BIZ UDP明朝 Medium"/>
                <a:cs typeface="BIZ UDP明朝 Medium"/>
              </a:rPr>
              <a:t>INIAD（東洋大学情報連携学部）</a:t>
            </a:r>
            <a:r>
              <a:rPr sz="1200" b="0" spc="-15" dirty="0">
                <a:latin typeface="BIZ UDP明朝 Medium"/>
                <a:cs typeface="BIZ UDP明朝 Medium"/>
              </a:rPr>
              <a:t>学部長、</a:t>
            </a:r>
            <a:r>
              <a:rPr sz="1200" b="0" spc="-5" dirty="0">
                <a:latin typeface="BIZ UDP明朝 Medium"/>
                <a:cs typeface="BIZ UDP明朝 Medium"/>
              </a:rPr>
              <a:t>工学博士。東京大学名誉教授。</a:t>
            </a:r>
            <a:endParaRPr sz="1200">
              <a:latin typeface="BIZ UDP明朝 Medium"/>
              <a:cs typeface="BIZ UDP明朝 Medium"/>
            </a:endParaRPr>
          </a:p>
          <a:p>
            <a:pPr marL="12700" marR="5080">
              <a:lnSpc>
                <a:spcPct val="100000"/>
              </a:lnSpc>
            </a:pPr>
            <a:r>
              <a:rPr sz="1200" b="0" dirty="0">
                <a:latin typeface="BIZ UDP明朝 Medium"/>
                <a:cs typeface="BIZ UDP明朝 Medium"/>
              </a:rPr>
              <a:t>IEEE</a:t>
            </a:r>
            <a:r>
              <a:rPr sz="1200" b="0" spc="-5" dirty="0">
                <a:latin typeface="BIZ UDP明朝 Medium"/>
                <a:cs typeface="BIZ UDP明朝 Medium"/>
              </a:rPr>
              <a:t>ライフ・フェロー、ゴールデンコアメンバー。</a:t>
            </a:r>
            <a:r>
              <a:rPr sz="1200" b="0" spc="-50" dirty="0">
                <a:latin typeface="BIZ UDP明朝 Medium"/>
                <a:cs typeface="BIZ UDP明朝 Medium"/>
              </a:rPr>
              <a:t> </a:t>
            </a:r>
            <a:r>
              <a:rPr sz="1200" b="0" dirty="0">
                <a:latin typeface="BIZ UDP明朝 Medium"/>
                <a:cs typeface="BIZ UDP明朝 Medium"/>
              </a:rPr>
              <a:t>YRP</a:t>
            </a:r>
            <a:r>
              <a:rPr sz="1200" b="0" spc="-5" dirty="0">
                <a:latin typeface="BIZ UDP明朝 Medium"/>
                <a:cs typeface="BIZ UDP明朝 Medium"/>
              </a:rPr>
              <a:t>ユビキタス・ネットワーキング研究所長。</a:t>
            </a:r>
            <a:endParaRPr sz="1200">
              <a:latin typeface="BIZ UDP明朝 Medium"/>
              <a:cs typeface="BIZ UDP明朝 Medium"/>
            </a:endParaRPr>
          </a:p>
        </p:txBody>
      </p:sp>
      <p:pic>
        <p:nvPicPr>
          <p:cNvPr id="7" name="object 7"/>
          <p:cNvPicPr/>
          <p:nvPr/>
        </p:nvPicPr>
        <p:blipFill>
          <a:blip r:embed="rId4" cstate="print"/>
          <a:stretch>
            <a:fillRect/>
          </a:stretch>
        </p:blipFill>
        <p:spPr>
          <a:xfrm>
            <a:off x="3296411" y="1412747"/>
            <a:ext cx="2683763" cy="2543555"/>
          </a:xfrm>
          <a:prstGeom prst="rect">
            <a:avLst/>
          </a:prstGeom>
        </p:spPr>
      </p:pic>
      <p:sp>
        <p:nvSpPr>
          <p:cNvPr id="8" name="object 8"/>
          <p:cNvSpPr txBox="1"/>
          <p:nvPr/>
        </p:nvSpPr>
        <p:spPr>
          <a:xfrm>
            <a:off x="11970002" y="6571143"/>
            <a:ext cx="15938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2060"/>
                </a:solidFill>
                <a:latin typeface="UD デジタル 教科書体 NK-R"/>
                <a:cs typeface="UD デジタル 教科書体 NK-R"/>
              </a:rPr>
              <a:t>2</a:t>
            </a:r>
            <a:endParaRPr sz="1600">
              <a:latin typeface="UD デジタル 教科書体 NK-R"/>
              <a:cs typeface="UD デジタル 教科書体 NK-R"/>
            </a:endParaRPr>
          </a:p>
        </p:txBody>
      </p:sp>
      <p:sp>
        <p:nvSpPr>
          <p:cNvPr id="9" name="object 9"/>
          <p:cNvSpPr txBox="1"/>
          <p:nvPr/>
        </p:nvSpPr>
        <p:spPr>
          <a:xfrm>
            <a:off x="128015" y="5230367"/>
            <a:ext cx="7620000" cy="1539240"/>
          </a:xfrm>
          <a:prstGeom prst="rect">
            <a:avLst/>
          </a:prstGeom>
          <a:ln w="9144">
            <a:solidFill>
              <a:srgbClr val="0070C0"/>
            </a:solidFill>
          </a:ln>
        </p:spPr>
        <p:txBody>
          <a:bodyPr vert="horz" wrap="square" lIns="0" tIns="26669" rIns="0" bIns="0" rtlCol="0">
            <a:spAutoFit/>
          </a:bodyPr>
          <a:lstStyle/>
          <a:p>
            <a:pPr algn="ctr">
              <a:lnSpc>
                <a:spcPct val="100000"/>
              </a:lnSpc>
              <a:spcBef>
                <a:spcPts val="209"/>
              </a:spcBef>
            </a:pPr>
            <a:r>
              <a:rPr sz="1800" b="1" spc="-10" dirty="0">
                <a:latin typeface="UD デジタル 教科書体 NK-B"/>
                <a:cs typeface="UD デジタル 教科書体 NK-B"/>
              </a:rPr>
              <a:t>11</a:t>
            </a:r>
            <a:r>
              <a:rPr sz="1800" b="1" dirty="0">
                <a:latin typeface="UD デジタル 教科書体 NK-B"/>
                <a:cs typeface="UD デジタル 教科書体 NK-B"/>
              </a:rPr>
              <a:t>月</a:t>
            </a:r>
            <a:r>
              <a:rPr sz="1800" b="1" spc="-10" dirty="0">
                <a:latin typeface="UD デジタル 教科書体 NK-B"/>
                <a:cs typeface="UD デジタル 教科書体 NK-B"/>
              </a:rPr>
              <a:t>5</a:t>
            </a:r>
            <a:r>
              <a:rPr sz="1800" b="1" spc="-15" dirty="0">
                <a:latin typeface="UD デジタル 教科書体 NK-B"/>
                <a:cs typeface="UD デジタル 教科書体 NK-B"/>
              </a:rPr>
              <a:t>日の戦略研ゲストセミナーにてご講演頂きました。</a:t>
            </a:r>
            <a:endParaRPr sz="1800">
              <a:latin typeface="UD デジタル 教科書体 NK-B"/>
              <a:cs typeface="UD デジタル 教科書体 NK-B"/>
            </a:endParaRPr>
          </a:p>
          <a:p>
            <a:pPr marL="493395" marR="487045" algn="ctr">
              <a:lnSpc>
                <a:spcPct val="100000"/>
              </a:lnSpc>
              <a:spcBef>
                <a:spcPts val="1500"/>
              </a:spcBef>
            </a:pPr>
            <a:r>
              <a:rPr sz="2800" b="1" spc="-25" dirty="0">
                <a:latin typeface="UD デジタル 教科書体 NK-B"/>
                <a:cs typeface="UD デジタル 教科書体 NK-B"/>
              </a:rPr>
              <a:t>「</a:t>
            </a:r>
            <a:r>
              <a:rPr sz="3200" b="1" u="heavy" spc="-15" dirty="0">
                <a:uFill>
                  <a:solidFill>
                    <a:srgbClr val="000000"/>
                  </a:solidFill>
                </a:uFill>
                <a:latin typeface="BIZ UDPゴシック"/>
                <a:cs typeface="BIZ UDPゴシック"/>
              </a:rPr>
              <a:t>デジタルトランスフォーメーションの</a:t>
            </a:r>
            <a:r>
              <a:rPr sz="3200" b="1" u="heavy" spc="-10" dirty="0">
                <a:uFill>
                  <a:solidFill>
                    <a:srgbClr val="000000"/>
                  </a:solidFill>
                </a:uFill>
                <a:latin typeface="BIZ UDPゴシック"/>
                <a:cs typeface="BIZ UDPゴシック"/>
              </a:rPr>
              <a:t>実現に向けて</a:t>
            </a:r>
            <a:r>
              <a:rPr sz="2800" b="1" spc="-50" dirty="0">
                <a:latin typeface="UD デジタル 教科書体 NK-B"/>
                <a:cs typeface="UD デジタル 教科書体 NK-B"/>
              </a:rPr>
              <a:t>」</a:t>
            </a:r>
            <a:endParaRPr sz="2800">
              <a:latin typeface="UD デジタル 教科書体 NK-B"/>
              <a:cs typeface="UD デジタル 教科書体 NK-B"/>
            </a:endParaRPr>
          </a:p>
        </p:txBody>
      </p:sp>
      <p:pic>
        <p:nvPicPr>
          <p:cNvPr id="10" name="object 10"/>
          <p:cNvPicPr/>
          <p:nvPr/>
        </p:nvPicPr>
        <p:blipFill>
          <a:blip r:embed="rId5" cstate="print"/>
          <a:stretch>
            <a:fillRect/>
          </a:stretch>
        </p:blipFill>
        <p:spPr>
          <a:xfrm>
            <a:off x="387095" y="3060192"/>
            <a:ext cx="2162555" cy="2083307"/>
          </a:xfrm>
          <a:prstGeom prst="rect">
            <a:avLst/>
          </a:prstGeom>
        </p:spPr>
      </p:pic>
      <p:sp>
        <p:nvSpPr>
          <p:cNvPr id="11" name="object 11"/>
          <p:cNvSpPr txBox="1"/>
          <p:nvPr/>
        </p:nvSpPr>
        <p:spPr>
          <a:xfrm>
            <a:off x="2601756" y="4293693"/>
            <a:ext cx="4595495" cy="756920"/>
          </a:xfrm>
          <a:prstGeom prst="rect">
            <a:avLst/>
          </a:prstGeom>
        </p:spPr>
        <p:txBody>
          <a:bodyPr vert="horz" wrap="square" lIns="0" tIns="12065" rIns="0" bIns="0" rtlCol="0">
            <a:spAutoFit/>
          </a:bodyPr>
          <a:lstStyle/>
          <a:p>
            <a:pPr marL="12700">
              <a:lnSpc>
                <a:spcPct val="100000"/>
              </a:lnSpc>
              <a:spcBef>
                <a:spcPts val="95"/>
              </a:spcBef>
            </a:pPr>
            <a:r>
              <a:rPr sz="1600" b="0" spc="-10" dirty="0">
                <a:solidFill>
                  <a:srgbClr val="353535"/>
                </a:solidFill>
                <a:latin typeface="BIZ UDP明朝 Medium"/>
                <a:cs typeface="BIZ UDP明朝 Medium"/>
              </a:rPr>
              <a:t>組込み</a:t>
            </a:r>
            <a:r>
              <a:rPr sz="1600" b="0" spc="-5" dirty="0">
                <a:solidFill>
                  <a:srgbClr val="353535"/>
                </a:solidFill>
                <a:latin typeface="BIZ UDP明朝 Medium"/>
                <a:cs typeface="BIZ UDP明朝 Medium"/>
              </a:rPr>
              <a:t>シス</a:t>
            </a:r>
            <a:r>
              <a:rPr sz="1600" b="0" spc="-20" dirty="0">
                <a:solidFill>
                  <a:srgbClr val="353535"/>
                </a:solidFill>
                <a:latin typeface="BIZ UDP明朝 Medium"/>
                <a:cs typeface="BIZ UDP明朝 Medium"/>
              </a:rPr>
              <a:t>テムに</a:t>
            </a:r>
            <a:r>
              <a:rPr sz="1600" b="0" spc="-25" dirty="0">
                <a:solidFill>
                  <a:srgbClr val="353535"/>
                </a:solidFill>
                <a:latin typeface="BIZ UDP明朝 Medium"/>
                <a:cs typeface="BIZ UDP明朝 Medium"/>
              </a:rPr>
              <a:t>組み</a:t>
            </a:r>
            <a:r>
              <a:rPr sz="1600" b="0" spc="-20" dirty="0">
                <a:solidFill>
                  <a:srgbClr val="353535"/>
                </a:solidFill>
                <a:latin typeface="BIZ UDP明朝 Medium"/>
                <a:cs typeface="BIZ UDP明朝 Medium"/>
              </a:rPr>
              <a:t>込ん</a:t>
            </a:r>
            <a:r>
              <a:rPr sz="1600" b="0" spc="-25" dirty="0">
                <a:solidFill>
                  <a:srgbClr val="353535"/>
                </a:solidFill>
                <a:latin typeface="BIZ UDP明朝 Medium"/>
                <a:cs typeface="BIZ UDP明朝 Medium"/>
              </a:rPr>
              <a:t>だ</a:t>
            </a:r>
            <a:r>
              <a:rPr sz="1600" b="0" spc="-10" dirty="0">
                <a:solidFill>
                  <a:srgbClr val="353535"/>
                </a:solidFill>
                <a:latin typeface="BIZ UDP明朝 Medium"/>
                <a:cs typeface="BIZ UDP明朝 Medium"/>
              </a:rPr>
              <a:t>OS</a:t>
            </a:r>
            <a:r>
              <a:rPr sz="1600" b="0" spc="-25" dirty="0">
                <a:solidFill>
                  <a:srgbClr val="353535"/>
                </a:solidFill>
                <a:latin typeface="BIZ UDP明朝 Medium"/>
                <a:cs typeface="BIZ UDP明朝 Medium"/>
              </a:rPr>
              <a:t>の</a:t>
            </a:r>
            <a:r>
              <a:rPr sz="1600" b="0" spc="-10" dirty="0">
                <a:solidFill>
                  <a:srgbClr val="353535"/>
                </a:solidFill>
                <a:latin typeface="BIZ UDP明朝 Medium"/>
                <a:cs typeface="BIZ UDP明朝 Medium"/>
              </a:rPr>
              <a:t>API</a:t>
            </a:r>
            <a:r>
              <a:rPr sz="1600" b="0" spc="-50" dirty="0">
                <a:solidFill>
                  <a:srgbClr val="353535"/>
                </a:solidFill>
                <a:latin typeface="BIZ UDP明朝 Medium"/>
                <a:cs typeface="BIZ UDP明朝 Medium"/>
              </a:rPr>
              <a:t>で</a:t>
            </a:r>
            <a:endParaRPr sz="1600">
              <a:latin typeface="BIZ UDP明朝 Medium"/>
              <a:cs typeface="BIZ UDP明朝 Medium"/>
            </a:endParaRPr>
          </a:p>
          <a:p>
            <a:pPr marL="12700">
              <a:lnSpc>
                <a:spcPct val="100000"/>
              </a:lnSpc>
            </a:pPr>
            <a:r>
              <a:rPr sz="1600" b="0" spc="-10" dirty="0">
                <a:solidFill>
                  <a:srgbClr val="353535"/>
                </a:solidFill>
                <a:latin typeface="BIZ UDP明朝 Medium"/>
                <a:cs typeface="BIZ UDP明朝 Medium"/>
              </a:rPr>
              <a:t>TRON系OS</a:t>
            </a:r>
            <a:r>
              <a:rPr sz="1600" b="0" spc="-20" dirty="0">
                <a:solidFill>
                  <a:srgbClr val="353535"/>
                </a:solidFill>
                <a:latin typeface="BIZ UDP明朝 Medium"/>
                <a:cs typeface="BIZ UDP明朝 Medium"/>
              </a:rPr>
              <a:t>が</a:t>
            </a:r>
            <a:r>
              <a:rPr sz="1600" b="0" spc="-10" dirty="0">
                <a:solidFill>
                  <a:srgbClr val="353535"/>
                </a:solidFill>
                <a:latin typeface="BIZ UDP明朝 Medium"/>
                <a:cs typeface="BIZ UDP明朝 Medium"/>
              </a:rPr>
              <a:t>60%</a:t>
            </a:r>
            <a:r>
              <a:rPr sz="1600" b="0" spc="-25" dirty="0">
                <a:solidFill>
                  <a:srgbClr val="353535"/>
                </a:solidFill>
                <a:latin typeface="BIZ UDP明朝 Medium"/>
                <a:cs typeface="BIZ UDP明朝 Medium"/>
              </a:rPr>
              <a:t>の</a:t>
            </a:r>
            <a:r>
              <a:rPr sz="1600" b="0" spc="-20" dirty="0">
                <a:solidFill>
                  <a:srgbClr val="353535"/>
                </a:solidFill>
                <a:latin typeface="BIZ UDP明朝 Medium"/>
                <a:cs typeface="BIZ UDP明朝 Medium"/>
              </a:rPr>
              <a:t>シ</a:t>
            </a:r>
            <a:r>
              <a:rPr sz="1600" b="0" spc="-30" dirty="0">
                <a:solidFill>
                  <a:srgbClr val="353535"/>
                </a:solidFill>
                <a:latin typeface="BIZ UDP明朝 Medium"/>
                <a:cs typeface="BIZ UDP明朝 Medium"/>
              </a:rPr>
              <a:t>ェアを達成！</a:t>
            </a:r>
            <a:endParaRPr sz="1600">
              <a:latin typeface="BIZ UDP明朝 Medium"/>
              <a:cs typeface="BIZ UDP明朝 Medium"/>
            </a:endParaRPr>
          </a:p>
          <a:p>
            <a:pPr marL="12700">
              <a:lnSpc>
                <a:spcPct val="100000"/>
              </a:lnSpc>
              <a:tabLst>
                <a:tab pos="2936875" algn="l"/>
              </a:tabLst>
            </a:pPr>
            <a:r>
              <a:rPr sz="1600" b="0" spc="-10" dirty="0">
                <a:solidFill>
                  <a:srgbClr val="353535"/>
                </a:solidFill>
                <a:latin typeface="BIZ UDP明朝 Medium"/>
                <a:cs typeface="BIZ UDP明朝 Medium"/>
              </a:rPr>
              <a:t>24年連続</a:t>
            </a:r>
            <a:r>
              <a:rPr sz="1600" b="0" spc="-25" dirty="0">
                <a:solidFill>
                  <a:srgbClr val="353535"/>
                </a:solidFill>
                <a:latin typeface="BIZ UDP明朝 Medium"/>
                <a:cs typeface="BIZ UDP明朝 Medium"/>
              </a:rPr>
              <a:t>の</a:t>
            </a:r>
            <a:r>
              <a:rPr sz="1600" b="0" spc="-10" dirty="0">
                <a:solidFill>
                  <a:srgbClr val="353535"/>
                </a:solidFill>
                <a:latin typeface="BIZ UDP明朝 Medium"/>
                <a:cs typeface="BIZ UDP明朝 Medium"/>
              </a:rPr>
              <a:t>利</a:t>
            </a:r>
            <a:r>
              <a:rPr sz="1600" b="0" spc="-25" dirty="0">
                <a:solidFill>
                  <a:srgbClr val="353535"/>
                </a:solidFill>
                <a:latin typeface="BIZ UDP明朝 Medium"/>
                <a:cs typeface="BIZ UDP明朝 Medium"/>
              </a:rPr>
              <a:t>用実</a:t>
            </a:r>
            <a:r>
              <a:rPr sz="1600" b="0" spc="-10" dirty="0">
                <a:solidFill>
                  <a:srgbClr val="353535"/>
                </a:solidFill>
                <a:latin typeface="BIZ UDP明朝 Medium"/>
                <a:cs typeface="BIZ UDP明朝 Medium"/>
              </a:rPr>
              <a:t>績</a:t>
            </a:r>
            <a:r>
              <a:rPr sz="1600" b="0" spc="-25" dirty="0">
                <a:solidFill>
                  <a:srgbClr val="353535"/>
                </a:solidFill>
                <a:latin typeface="BIZ UDP明朝 Medium"/>
                <a:cs typeface="BIZ UDP明朝 Medium"/>
              </a:rPr>
              <a:t>ト</a:t>
            </a:r>
            <a:r>
              <a:rPr sz="1600" b="0" spc="-10" dirty="0">
                <a:solidFill>
                  <a:srgbClr val="353535"/>
                </a:solidFill>
                <a:latin typeface="BIZ UDP明朝 Medium"/>
                <a:cs typeface="BIZ UDP明朝 Medium"/>
              </a:rPr>
              <a:t>ッ</a:t>
            </a:r>
            <a:r>
              <a:rPr sz="1600" b="0" dirty="0">
                <a:solidFill>
                  <a:srgbClr val="353535"/>
                </a:solidFill>
                <a:latin typeface="BIZ UDP明朝 Medium"/>
                <a:cs typeface="BIZ UDP明朝 Medium"/>
              </a:rPr>
              <a:t>プ</a:t>
            </a:r>
            <a:r>
              <a:rPr sz="1600" b="0" spc="-25" dirty="0">
                <a:solidFill>
                  <a:srgbClr val="353535"/>
                </a:solidFill>
                <a:latin typeface="BIZ UDP明朝 Medium"/>
                <a:cs typeface="BIZ UDP明朝 Medium"/>
              </a:rPr>
              <a:t>！！</a:t>
            </a:r>
            <a:r>
              <a:rPr sz="1600" b="0" dirty="0">
                <a:solidFill>
                  <a:srgbClr val="353535"/>
                </a:solidFill>
                <a:latin typeface="BIZ UDP明朝 Medium"/>
                <a:cs typeface="BIZ UDP明朝 Medium"/>
              </a:rPr>
              <a:t>	</a:t>
            </a:r>
            <a:r>
              <a:rPr sz="1600" b="0" spc="-10" dirty="0">
                <a:solidFill>
                  <a:srgbClr val="353535"/>
                </a:solidFill>
                <a:latin typeface="BIZ UDP明朝 Medium"/>
                <a:cs typeface="BIZ UDP明朝 Medium"/>
              </a:rPr>
              <a:t>（2020</a:t>
            </a:r>
            <a:r>
              <a:rPr sz="1600" b="0" spc="-25" dirty="0">
                <a:solidFill>
                  <a:srgbClr val="353535"/>
                </a:solidFill>
                <a:latin typeface="BIZ UDP明朝 Medium"/>
                <a:cs typeface="BIZ UDP明朝 Medium"/>
              </a:rPr>
              <a:t>年</a:t>
            </a:r>
            <a:r>
              <a:rPr sz="1600" b="0" spc="-10" dirty="0">
                <a:solidFill>
                  <a:srgbClr val="353535"/>
                </a:solidFill>
                <a:latin typeface="BIZ UDP明朝 Medium"/>
                <a:cs typeface="BIZ UDP明朝 Medium"/>
              </a:rPr>
              <a:t>4</a:t>
            </a:r>
            <a:r>
              <a:rPr sz="1600" b="0" spc="-25" dirty="0">
                <a:solidFill>
                  <a:srgbClr val="353535"/>
                </a:solidFill>
                <a:latin typeface="BIZ UDP明朝 Medium"/>
                <a:cs typeface="BIZ UDP明朝 Medium"/>
              </a:rPr>
              <a:t>月</a:t>
            </a:r>
            <a:r>
              <a:rPr sz="1600" b="0" spc="-10" dirty="0">
                <a:solidFill>
                  <a:srgbClr val="353535"/>
                </a:solidFill>
                <a:latin typeface="BIZ UDP明朝 Medium"/>
                <a:cs typeface="BIZ UDP明朝 Medium"/>
              </a:rPr>
              <a:t>2</a:t>
            </a:r>
            <a:r>
              <a:rPr sz="1600" b="0" spc="-25" dirty="0">
                <a:solidFill>
                  <a:srgbClr val="353535"/>
                </a:solidFill>
                <a:latin typeface="BIZ UDP明朝 Medium"/>
                <a:cs typeface="BIZ UDP明朝 Medium"/>
              </a:rPr>
              <a:t>日</a:t>
            </a:r>
            <a:r>
              <a:rPr sz="1600" b="0" spc="-50" dirty="0">
                <a:solidFill>
                  <a:srgbClr val="353535"/>
                </a:solidFill>
                <a:latin typeface="BIZ UDP明朝 Medium"/>
                <a:cs typeface="BIZ UDP明朝 Medium"/>
              </a:rPr>
              <a:t>）</a:t>
            </a:r>
            <a:endParaRPr sz="1600">
              <a:latin typeface="BIZ UDP明朝 Medium"/>
              <a:cs typeface="BIZ UDP明朝 Medium"/>
            </a:endParaRPr>
          </a:p>
        </p:txBody>
      </p:sp>
      <p:pic>
        <p:nvPicPr>
          <p:cNvPr id="12" name="object 12"/>
          <p:cNvPicPr/>
          <p:nvPr/>
        </p:nvPicPr>
        <p:blipFill>
          <a:blip r:embed="rId6" cstate="print"/>
          <a:stretch>
            <a:fillRect/>
          </a:stretch>
        </p:blipFill>
        <p:spPr>
          <a:xfrm>
            <a:off x="6202680" y="2016251"/>
            <a:ext cx="1437131" cy="2148839"/>
          </a:xfrm>
          <a:prstGeom prst="rect">
            <a:avLst/>
          </a:prstGeom>
        </p:spPr>
      </p:pic>
      <p:sp>
        <p:nvSpPr>
          <p:cNvPr id="13" name="object 13"/>
          <p:cNvSpPr txBox="1"/>
          <p:nvPr/>
        </p:nvSpPr>
        <p:spPr>
          <a:xfrm>
            <a:off x="992342" y="483039"/>
            <a:ext cx="942975" cy="239395"/>
          </a:xfrm>
          <a:prstGeom prst="rect">
            <a:avLst/>
          </a:prstGeom>
        </p:spPr>
        <p:txBody>
          <a:bodyPr vert="horz" wrap="square" lIns="0" tIns="13335" rIns="0" bIns="0" rtlCol="0">
            <a:spAutoFit/>
          </a:bodyPr>
          <a:lstStyle/>
          <a:p>
            <a:pPr marL="12700">
              <a:lnSpc>
                <a:spcPct val="100000"/>
              </a:lnSpc>
              <a:spcBef>
                <a:spcPts val="105"/>
              </a:spcBef>
            </a:pPr>
            <a:r>
              <a:rPr sz="1400" spc="-10" dirty="0">
                <a:latin typeface="Meiryo UI"/>
                <a:cs typeface="Meiryo UI"/>
              </a:rPr>
              <a:t>Ubiquitous</a:t>
            </a:r>
            <a:endParaRPr sz="1400">
              <a:latin typeface="Meiryo UI"/>
              <a:cs typeface="Meiryo UI"/>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88964" y="3924300"/>
            <a:ext cx="5900126" cy="2812514"/>
          </a:xfrm>
          <a:prstGeom prst="rect">
            <a:avLst/>
          </a:prstGeom>
        </p:spPr>
      </p:pic>
      <p:sp>
        <p:nvSpPr>
          <p:cNvPr id="3" name="object 3"/>
          <p:cNvSpPr txBox="1"/>
          <p:nvPr/>
        </p:nvSpPr>
        <p:spPr>
          <a:xfrm>
            <a:off x="11809201" y="6535419"/>
            <a:ext cx="302895" cy="269240"/>
          </a:xfrm>
          <a:prstGeom prst="rect">
            <a:avLst/>
          </a:prstGeom>
        </p:spPr>
        <p:txBody>
          <a:bodyPr vert="horz" wrap="square" lIns="0" tIns="12065" rIns="0" bIns="0" rtlCol="0">
            <a:spAutoFit/>
          </a:bodyPr>
          <a:lstStyle/>
          <a:p>
            <a:pPr marL="12700">
              <a:lnSpc>
                <a:spcPct val="100000"/>
              </a:lnSpc>
              <a:spcBef>
                <a:spcPts val="95"/>
              </a:spcBef>
            </a:pPr>
            <a:r>
              <a:rPr sz="1600" b="0" spc="-25" dirty="0">
                <a:solidFill>
                  <a:srgbClr val="002060"/>
                </a:solidFill>
                <a:latin typeface="BIZ UDP明朝 Medium"/>
                <a:cs typeface="BIZ UDP明朝 Medium"/>
              </a:rPr>
              <a:t>20</a:t>
            </a:r>
            <a:endParaRPr sz="1600">
              <a:latin typeface="BIZ UDP明朝 Medium"/>
              <a:cs typeface="BIZ UDP明朝 Medium"/>
            </a:endParaRPr>
          </a:p>
        </p:txBody>
      </p:sp>
      <p:pic>
        <p:nvPicPr>
          <p:cNvPr id="4" name="object 4"/>
          <p:cNvPicPr/>
          <p:nvPr/>
        </p:nvPicPr>
        <p:blipFill>
          <a:blip r:embed="rId3" cstate="print"/>
          <a:stretch>
            <a:fillRect/>
          </a:stretch>
        </p:blipFill>
        <p:spPr>
          <a:xfrm>
            <a:off x="11423904" y="86868"/>
            <a:ext cx="673607" cy="1028699"/>
          </a:xfrm>
          <a:prstGeom prst="rect">
            <a:avLst/>
          </a:prstGeom>
        </p:spPr>
      </p:pic>
      <p:sp>
        <p:nvSpPr>
          <p:cNvPr id="5" name="object 5"/>
          <p:cNvSpPr txBox="1">
            <a:spLocks noGrp="1"/>
          </p:cNvSpPr>
          <p:nvPr>
            <p:ph type="title"/>
          </p:nvPr>
        </p:nvSpPr>
        <p:spPr>
          <a:xfrm>
            <a:off x="302259" y="0"/>
            <a:ext cx="10792460" cy="1516380"/>
          </a:xfrm>
          <a:prstGeom prst="rect">
            <a:avLst/>
          </a:prstGeom>
        </p:spPr>
        <p:txBody>
          <a:bodyPr vert="horz" wrap="square" lIns="0" tIns="194310" rIns="0" bIns="0" rtlCol="0">
            <a:spAutoFit/>
          </a:bodyPr>
          <a:lstStyle/>
          <a:p>
            <a:pPr marL="2036445">
              <a:lnSpc>
                <a:spcPct val="100000"/>
              </a:lnSpc>
              <a:spcBef>
                <a:spcPts val="1530"/>
              </a:spcBef>
            </a:pPr>
            <a:r>
              <a:rPr sz="3200" spc="-20" dirty="0"/>
              <a:t>養殖藻場によるブルーカーボンの創造と活用</a:t>
            </a:r>
            <a:endParaRPr sz="3200"/>
          </a:p>
          <a:p>
            <a:pPr marL="12700" marR="5080">
              <a:lnSpc>
                <a:spcPct val="100000"/>
              </a:lnSpc>
              <a:spcBef>
                <a:spcPts val="710"/>
              </a:spcBef>
            </a:pPr>
            <a:r>
              <a:rPr sz="1600" spc="-30" dirty="0">
                <a:solidFill>
                  <a:srgbClr val="242424"/>
                </a:solidFill>
              </a:rPr>
              <a:t>2020</a:t>
            </a:r>
            <a:r>
              <a:rPr sz="1600" spc="-25" dirty="0">
                <a:solidFill>
                  <a:srgbClr val="242424"/>
                </a:solidFill>
              </a:rPr>
              <a:t>年</a:t>
            </a:r>
            <a:r>
              <a:rPr sz="1600" spc="-30" dirty="0">
                <a:solidFill>
                  <a:srgbClr val="242424"/>
                </a:solidFill>
              </a:rPr>
              <a:t>2</a:t>
            </a:r>
            <a:r>
              <a:rPr sz="1600" spc="-25" dirty="0">
                <a:solidFill>
                  <a:srgbClr val="242424"/>
                </a:solidFill>
              </a:rPr>
              <a:t>月</a:t>
            </a:r>
            <a:r>
              <a:rPr sz="1600" spc="-20" dirty="0">
                <a:solidFill>
                  <a:srgbClr val="242424"/>
                </a:solidFill>
              </a:rPr>
              <a:t>に</a:t>
            </a:r>
            <a:r>
              <a:rPr sz="1600" spc="-25" dirty="0">
                <a:solidFill>
                  <a:srgbClr val="242424"/>
                </a:solidFill>
              </a:rPr>
              <a:t>開催</a:t>
            </a:r>
            <a:r>
              <a:rPr sz="1600" spc="-20" dirty="0">
                <a:solidFill>
                  <a:srgbClr val="242424"/>
                </a:solidFill>
              </a:rPr>
              <a:t>した「</a:t>
            </a:r>
            <a:r>
              <a:rPr sz="1600" spc="-10" dirty="0">
                <a:solidFill>
                  <a:srgbClr val="242424"/>
                </a:solidFill>
              </a:rPr>
              <a:t>EMIRA</a:t>
            </a:r>
            <a:r>
              <a:rPr sz="1600" spc="-15" dirty="0">
                <a:solidFill>
                  <a:srgbClr val="242424"/>
                </a:solidFill>
              </a:rPr>
              <a:t>ビジコン</a:t>
            </a:r>
            <a:r>
              <a:rPr sz="1600" dirty="0">
                <a:solidFill>
                  <a:srgbClr val="242424"/>
                </a:solidFill>
              </a:rPr>
              <a:t>2020</a:t>
            </a:r>
            <a:r>
              <a:rPr sz="1600" spc="195" dirty="0">
                <a:solidFill>
                  <a:srgbClr val="242424"/>
                </a:solidFill>
              </a:rPr>
              <a:t> エ</a:t>
            </a:r>
            <a:r>
              <a:rPr sz="1600" spc="-20" dirty="0">
                <a:solidFill>
                  <a:srgbClr val="242424"/>
                </a:solidFill>
              </a:rPr>
              <a:t>ネルギー・</a:t>
            </a:r>
            <a:r>
              <a:rPr sz="1600" spc="-25" dirty="0">
                <a:solidFill>
                  <a:srgbClr val="242424"/>
                </a:solidFill>
              </a:rPr>
              <a:t>イン</a:t>
            </a:r>
            <a:r>
              <a:rPr sz="1600" spc="-20" dirty="0">
                <a:solidFill>
                  <a:srgbClr val="242424"/>
                </a:solidFill>
              </a:rPr>
              <a:t>カレ</a:t>
            </a:r>
            <a:r>
              <a:rPr sz="1600" spc="-10" dirty="0">
                <a:solidFill>
                  <a:srgbClr val="242424"/>
                </a:solidFill>
              </a:rPr>
              <a:t>」</a:t>
            </a:r>
            <a:r>
              <a:rPr sz="1600" spc="-25" dirty="0">
                <a:solidFill>
                  <a:srgbClr val="242424"/>
                </a:solidFill>
              </a:rPr>
              <a:t>で</a:t>
            </a:r>
            <a:r>
              <a:rPr sz="1600" spc="-20" dirty="0">
                <a:solidFill>
                  <a:srgbClr val="242424"/>
                </a:solidFill>
              </a:rPr>
              <a:t>EMIRA</a:t>
            </a:r>
            <a:r>
              <a:rPr sz="1600" spc="-25" dirty="0">
                <a:solidFill>
                  <a:srgbClr val="242424"/>
                </a:solidFill>
              </a:rPr>
              <a:t>最優秀賞</a:t>
            </a:r>
            <a:r>
              <a:rPr sz="1600" spc="-20" dirty="0">
                <a:solidFill>
                  <a:srgbClr val="242424"/>
                </a:solidFill>
              </a:rPr>
              <a:t>に</a:t>
            </a:r>
            <a:r>
              <a:rPr sz="1600" spc="-25" dirty="0">
                <a:solidFill>
                  <a:srgbClr val="242424"/>
                </a:solidFill>
              </a:rPr>
              <a:t>輝</a:t>
            </a:r>
            <a:r>
              <a:rPr sz="1600" spc="-30" dirty="0">
                <a:solidFill>
                  <a:srgbClr val="242424"/>
                </a:solidFill>
              </a:rPr>
              <a:t>い</a:t>
            </a:r>
            <a:r>
              <a:rPr sz="1600" spc="-25" dirty="0">
                <a:solidFill>
                  <a:srgbClr val="242424"/>
                </a:solidFill>
              </a:rPr>
              <a:t>た</a:t>
            </a:r>
            <a:r>
              <a:rPr sz="1600" spc="-10" dirty="0">
                <a:solidFill>
                  <a:srgbClr val="242424"/>
                </a:solidFill>
              </a:rPr>
              <a:t>「</a:t>
            </a:r>
            <a:r>
              <a:rPr sz="1600" spc="-25" dirty="0">
                <a:solidFill>
                  <a:srgbClr val="242424"/>
                </a:solidFill>
              </a:rPr>
              <a:t>養殖藻場</a:t>
            </a:r>
            <a:r>
              <a:rPr sz="1600" spc="-20" dirty="0">
                <a:solidFill>
                  <a:srgbClr val="242424"/>
                </a:solidFill>
              </a:rPr>
              <a:t>によるブル</a:t>
            </a:r>
            <a:r>
              <a:rPr sz="1600" spc="-50" dirty="0">
                <a:solidFill>
                  <a:srgbClr val="242424"/>
                </a:solidFill>
              </a:rPr>
              <a:t>ー</a:t>
            </a:r>
            <a:r>
              <a:rPr sz="1600" spc="500" dirty="0">
                <a:solidFill>
                  <a:srgbClr val="242424"/>
                </a:solidFill>
              </a:rPr>
              <a:t>  </a:t>
            </a:r>
            <a:r>
              <a:rPr sz="1600" spc="-25" dirty="0">
                <a:solidFill>
                  <a:srgbClr val="242424"/>
                </a:solidFill>
              </a:rPr>
              <a:t>カーボ</a:t>
            </a:r>
            <a:r>
              <a:rPr sz="1600" spc="-20" dirty="0">
                <a:solidFill>
                  <a:srgbClr val="242424"/>
                </a:solidFill>
              </a:rPr>
              <a:t>ン</a:t>
            </a:r>
            <a:r>
              <a:rPr sz="1600" spc="-25" dirty="0">
                <a:solidFill>
                  <a:srgbClr val="242424"/>
                </a:solidFill>
              </a:rPr>
              <a:t>の創造と活用</a:t>
            </a:r>
            <a:r>
              <a:rPr sz="1600" spc="-10" dirty="0">
                <a:solidFill>
                  <a:srgbClr val="242424"/>
                </a:solidFill>
              </a:rPr>
              <a:t>」。</a:t>
            </a:r>
            <a:r>
              <a:rPr sz="1600" spc="-25" dirty="0">
                <a:solidFill>
                  <a:srgbClr val="242424"/>
                </a:solidFill>
              </a:rPr>
              <a:t>二酸化炭</a:t>
            </a:r>
            <a:r>
              <a:rPr sz="1600" spc="-10" dirty="0">
                <a:solidFill>
                  <a:srgbClr val="242424"/>
                </a:solidFill>
              </a:rPr>
              <a:t>素</a:t>
            </a:r>
            <a:r>
              <a:rPr sz="1600" spc="-25" dirty="0">
                <a:solidFill>
                  <a:srgbClr val="242424"/>
                </a:solidFill>
              </a:rPr>
              <a:t>を</a:t>
            </a:r>
            <a:r>
              <a:rPr sz="1600" spc="-30" dirty="0">
                <a:solidFill>
                  <a:srgbClr val="242424"/>
                </a:solidFill>
              </a:rPr>
              <a:t>吸収</a:t>
            </a:r>
            <a:r>
              <a:rPr sz="1600" dirty="0">
                <a:solidFill>
                  <a:srgbClr val="242424"/>
                </a:solidFill>
              </a:rPr>
              <a:t>、</a:t>
            </a:r>
            <a:r>
              <a:rPr sz="1600" spc="-25" dirty="0">
                <a:solidFill>
                  <a:srgbClr val="242424"/>
                </a:solidFill>
              </a:rPr>
              <a:t>固定す</a:t>
            </a:r>
            <a:r>
              <a:rPr sz="1600" spc="-20" dirty="0">
                <a:solidFill>
                  <a:srgbClr val="242424"/>
                </a:solidFill>
              </a:rPr>
              <a:t>るブルーカーボ</a:t>
            </a:r>
            <a:r>
              <a:rPr sz="1600" spc="-10" dirty="0">
                <a:solidFill>
                  <a:srgbClr val="242424"/>
                </a:solidFill>
              </a:rPr>
              <a:t>ンを</a:t>
            </a:r>
            <a:r>
              <a:rPr sz="1600" spc="-25" dirty="0">
                <a:solidFill>
                  <a:srgbClr val="242424"/>
                </a:solidFill>
              </a:rPr>
              <a:t>さま</a:t>
            </a:r>
            <a:r>
              <a:rPr sz="1600" spc="-15" dirty="0">
                <a:solidFill>
                  <a:srgbClr val="242424"/>
                </a:solidFill>
              </a:rPr>
              <a:t>ざま</a:t>
            </a:r>
            <a:r>
              <a:rPr sz="1600" spc="-20" dirty="0">
                <a:solidFill>
                  <a:srgbClr val="242424"/>
                </a:solidFill>
              </a:rPr>
              <a:t>な</a:t>
            </a:r>
            <a:r>
              <a:rPr sz="1600" spc="-25" dirty="0">
                <a:solidFill>
                  <a:srgbClr val="242424"/>
                </a:solidFill>
              </a:rPr>
              <a:t>方向</a:t>
            </a:r>
            <a:r>
              <a:rPr sz="1600" spc="-20" dirty="0">
                <a:solidFill>
                  <a:srgbClr val="242424"/>
                </a:solidFill>
              </a:rPr>
              <a:t>に</a:t>
            </a:r>
            <a:r>
              <a:rPr sz="1600" spc="-25" dirty="0">
                <a:solidFill>
                  <a:srgbClr val="242424"/>
                </a:solidFill>
              </a:rPr>
              <a:t>生</a:t>
            </a:r>
            <a:r>
              <a:rPr sz="1600" spc="-20" dirty="0">
                <a:solidFill>
                  <a:srgbClr val="242424"/>
                </a:solidFill>
              </a:rPr>
              <a:t>か</a:t>
            </a:r>
            <a:r>
              <a:rPr sz="1600" spc="-25" dirty="0">
                <a:solidFill>
                  <a:srgbClr val="242424"/>
                </a:solidFill>
              </a:rPr>
              <a:t>す提案をしてく</a:t>
            </a:r>
            <a:r>
              <a:rPr sz="1600" spc="-10" dirty="0">
                <a:solidFill>
                  <a:srgbClr val="242424"/>
                </a:solidFill>
              </a:rPr>
              <a:t>れた</a:t>
            </a:r>
            <a:r>
              <a:rPr sz="1600" spc="-25" dirty="0">
                <a:solidFill>
                  <a:srgbClr val="242424"/>
                </a:solidFill>
              </a:rPr>
              <a:t>琉球</a:t>
            </a:r>
            <a:r>
              <a:rPr sz="1600" spc="85" dirty="0">
                <a:solidFill>
                  <a:srgbClr val="242424"/>
                </a:solidFill>
              </a:rPr>
              <a:t>大学 工</a:t>
            </a:r>
            <a:r>
              <a:rPr sz="1600" spc="-25" dirty="0">
                <a:solidFill>
                  <a:srgbClr val="242424"/>
                </a:solidFill>
              </a:rPr>
              <a:t>学</a:t>
            </a:r>
            <a:r>
              <a:rPr sz="1600" dirty="0">
                <a:solidFill>
                  <a:srgbClr val="242424"/>
                </a:solidFill>
              </a:rPr>
              <a:t>部</a:t>
            </a:r>
            <a:r>
              <a:rPr sz="1600" spc="105" dirty="0">
                <a:solidFill>
                  <a:srgbClr val="242424"/>
                </a:solidFill>
              </a:rPr>
              <a:t> 電</a:t>
            </a:r>
            <a:r>
              <a:rPr sz="1600" spc="-25" dirty="0">
                <a:solidFill>
                  <a:srgbClr val="242424"/>
                </a:solidFill>
              </a:rPr>
              <a:t>気電子工学科</a:t>
            </a:r>
            <a:r>
              <a:rPr sz="1600" spc="-10" dirty="0">
                <a:solidFill>
                  <a:srgbClr val="242424"/>
                </a:solidFill>
              </a:rPr>
              <a:t>（</a:t>
            </a:r>
            <a:r>
              <a:rPr sz="1600" spc="-25" dirty="0">
                <a:solidFill>
                  <a:srgbClr val="242424"/>
                </a:solidFill>
              </a:rPr>
              <a:t>現</a:t>
            </a:r>
            <a:r>
              <a:rPr sz="1600" spc="-10" dirty="0">
                <a:solidFill>
                  <a:srgbClr val="242424"/>
                </a:solidFill>
              </a:rPr>
              <a:t>、</a:t>
            </a:r>
            <a:r>
              <a:rPr sz="1600" spc="-25" dirty="0">
                <a:solidFill>
                  <a:srgbClr val="242424"/>
                </a:solidFill>
              </a:rPr>
              <a:t>工学科</a:t>
            </a:r>
            <a:r>
              <a:rPr sz="1600" spc="-10" dirty="0">
                <a:solidFill>
                  <a:srgbClr val="242424"/>
                </a:solidFill>
              </a:rPr>
              <a:t>）</a:t>
            </a:r>
            <a:r>
              <a:rPr sz="1600" spc="-25" dirty="0">
                <a:solidFill>
                  <a:srgbClr val="242424"/>
                </a:solidFill>
              </a:rPr>
              <a:t>の仲泊明徒</a:t>
            </a:r>
            <a:r>
              <a:rPr sz="1600" spc="-10" dirty="0">
                <a:solidFill>
                  <a:srgbClr val="242424"/>
                </a:solidFill>
              </a:rPr>
              <a:t>（</a:t>
            </a:r>
            <a:r>
              <a:rPr sz="1600" spc="-20" dirty="0">
                <a:solidFill>
                  <a:srgbClr val="242424"/>
                </a:solidFill>
              </a:rPr>
              <a:t>なかど</a:t>
            </a:r>
            <a:r>
              <a:rPr sz="1600" spc="-25" dirty="0">
                <a:solidFill>
                  <a:srgbClr val="242424"/>
                </a:solidFill>
              </a:rPr>
              <a:t>まり</a:t>
            </a:r>
            <a:r>
              <a:rPr sz="1600" spc="-10" dirty="0">
                <a:solidFill>
                  <a:srgbClr val="242424"/>
                </a:solidFill>
              </a:rPr>
              <a:t>・あ</a:t>
            </a:r>
            <a:r>
              <a:rPr sz="1600" spc="-25" dirty="0">
                <a:solidFill>
                  <a:srgbClr val="242424"/>
                </a:solidFill>
              </a:rPr>
              <a:t>きと</a:t>
            </a:r>
            <a:r>
              <a:rPr sz="1600" spc="-10" dirty="0">
                <a:solidFill>
                  <a:srgbClr val="242424"/>
                </a:solidFill>
              </a:rPr>
              <a:t>）さ</a:t>
            </a:r>
            <a:r>
              <a:rPr sz="1600" spc="-35" dirty="0">
                <a:solidFill>
                  <a:srgbClr val="242424"/>
                </a:solidFill>
              </a:rPr>
              <a:t>ん</a:t>
            </a:r>
            <a:r>
              <a:rPr sz="1600" spc="-50" dirty="0">
                <a:solidFill>
                  <a:srgbClr val="242424"/>
                </a:solidFill>
              </a:rPr>
              <a:t>。</a:t>
            </a:r>
            <a:endParaRPr sz="1600"/>
          </a:p>
        </p:txBody>
      </p:sp>
      <p:grpSp>
        <p:nvGrpSpPr>
          <p:cNvPr id="6" name="object 6"/>
          <p:cNvGrpSpPr/>
          <p:nvPr/>
        </p:nvGrpSpPr>
        <p:grpSpPr>
          <a:xfrm>
            <a:off x="73152" y="1580388"/>
            <a:ext cx="11945620" cy="3175000"/>
            <a:chOff x="73152" y="1580388"/>
            <a:chExt cx="11945620" cy="3175000"/>
          </a:xfrm>
        </p:grpSpPr>
        <p:pic>
          <p:nvPicPr>
            <p:cNvPr id="7" name="object 7"/>
            <p:cNvPicPr/>
            <p:nvPr/>
          </p:nvPicPr>
          <p:blipFill>
            <a:blip r:embed="rId4" cstate="print"/>
            <a:stretch>
              <a:fillRect/>
            </a:stretch>
          </p:blipFill>
          <p:spPr>
            <a:xfrm>
              <a:off x="6145778" y="1585227"/>
              <a:ext cx="3348236" cy="1853295"/>
            </a:xfrm>
            <a:prstGeom prst="rect">
              <a:avLst/>
            </a:prstGeom>
          </p:spPr>
        </p:pic>
        <p:pic>
          <p:nvPicPr>
            <p:cNvPr id="8" name="object 8"/>
            <p:cNvPicPr/>
            <p:nvPr/>
          </p:nvPicPr>
          <p:blipFill>
            <a:blip r:embed="rId5" cstate="print"/>
            <a:stretch>
              <a:fillRect/>
            </a:stretch>
          </p:blipFill>
          <p:spPr>
            <a:xfrm>
              <a:off x="9503663" y="1580388"/>
              <a:ext cx="2514599" cy="1879544"/>
            </a:xfrm>
            <a:prstGeom prst="rect">
              <a:avLst/>
            </a:prstGeom>
          </p:spPr>
        </p:pic>
        <p:pic>
          <p:nvPicPr>
            <p:cNvPr id="9" name="object 9"/>
            <p:cNvPicPr/>
            <p:nvPr/>
          </p:nvPicPr>
          <p:blipFill>
            <a:blip r:embed="rId6" cstate="print"/>
            <a:stretch>
              <a:fillRect/>
            </a:stretch>
          </p:blipFill>
          <p:spPr>
            <a:xfrm>
              <a:off x="73152" y="1615857"/>
              <a:ext cx="6053327" cy="3139022"/>
            </a:xfrm>
            <a:prstGeom prst="rect">
              <a:avLst/>
            </a:prstGeom>
          </p:spPr>
        </p:pic>
      </p:grpSp>
      <p:sp>
        <p:nvSpPr>
          <p:cNvPr id="10" name="object 10"/>
          <p:cNvSpPr txBox="1"/>
          <p:nvPr/>
        </p:nvSpPr>
        <p:spPr>
          <a:xfrm>
            <a:off x="1359251" y="4581701"/>
            <a:ext cx="3122295" cy="193675"/>
          </a:xfrm>
          <a:prstGeom prst="rect">
            <a:avLst/>
          </a:prstGeom>
        </p:spPr>
        <p:txBody>
          <a:bodyPr vert="horz" wrap="square" lIns="0" tIns="12700" rIns="0" bIns="0" rtlCol="0">
            <a:spAutoFit/>
          </a:bodyPr>
          <a:lstStyle/>
          <a:p>
            <a:pPr marL="12700">
              <a:lnSpc>
                <a:spcPct val="100000"/>
              </a:lnSpc>
              <a:spcBef>
                <a:spcPts val="100"/>
              </a:spcBef>
            </a:pPr>
            <a:r>
              <a:rPr sz="1100" b="0" dirty="0">
                <a:latin typeface="BIZ UDP明朝 Medium"/>
                <a:cs typeface="BIZ UDP明朝 Medium"/>
              </a:rPr>
              <a:t>（出典</a:t>
            </a:r>
            <a:r>
              <a:rPr sz="1100" b="0" spc="-10" dirty="0">
                <a:latin typeface="BIZ UDP明朝 Medium"/>
                <a:cs typeface="BIZ UDP明朝 Medium"/>
              </a:rPr>
              <a:t>）https://emira-t.jp/prototype/14360/</a:t>
            </a:r>
            <a:endParaRPr sz="1100">
              <a:latin typeface="BIZ UDP明朝 Medium"/>
              <a:cs typeface="BIZ UDP明朝 Medium"/>
            </a:endParaRPr>
          </a:p>
        </p:txBody>
      </p:sp>
      <p:pic>
        <p:nvPicPr>
          <p:cNvPr id="11" name="object 11"/>
          <p:cNvPicPr/>
          <p:nvPr/>
        </p:nvPicPr>
        <p:blipFill>
          <a:blip r:embed="rId7" cstate="print"/>
          <a:stretch>
            <a:fillRect/>
          </a:stretch>
        </p:blipFill>
        <p:spPr>
          <a:xfrm>
            <a:off x="719632" y="4833832"/>
            <a:ext cx="4397962" cy="1973863"/>
          </a:xfrm>
          <a:prstGeom prst="rect">
            <a:avLst/>
          </a:prstGeom>
        </p:spPr>
      </p:pic>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643372" y="1520952"/>
            <a:ext cx="3985279" cy="2635930"/>
          </a:xfrm>
          <a:prstGeom prst="rect">
            <a:avLst/>
          </a:prstGeom>
        </p:spPr>
      </p:pic>
      <p:sp>
        <p:nvSpPr>
          <p:cNvPr id="3" name="object 3"/>
          <p:cNvSpPr txBox="1"/>
          <p:nvPr/>
        </p:nvSpPr>
        <p:spPr>
          <a:xfrm>
            <a:off x="11815297" y="6506464"/>
            <a:ext cx="29718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UD デジタル 教科書体 NK-R"/>
                <a:cs typeface="UD デジタル 教科書体 NK-R"/>
              </a:rPr>
              <a:t>21</a:t>
            </a:r>
            <a:endParaRPr sz="1600">
              <a:latin typeface="UD デジタル 教科書体 NK-R"/>
              <a:cs typeface="UD デジタル 教科書体 NK-R"/>
            </a:endParaRPr>
          </a:p>
        </p:txBody>
      </p:sp>
      <p:pic>
        <p:nvPicPr>
          <p:cNvPr id="4" name="object 4"/>
          <p:cNvPicPr/>
          <p:nvPr/>
        </p:nvPicPr>
        <p:blipFill>
          <a:blip r:embed="rId3" cstate="print"/>
          <a:stretch>
            <a:fillRect/>
          </a:stretch>
        </p:blipFill>
        <p:spPr>
          <a:xfrm>
            <a:off x="11423904" y="86868"/>
            <a:ext cx="673607" cy="1028699"/>
          </a:xfrm>
          <a:prstGeom prst="rect">
            <a:avLst/>
          </a:prstGeom>
        </p:spPr>
      </p:pic>
      <p:sp>
        <p:nvSpPr>
          <p:cNvPr id="5" name="object 5"/>
          <p:cNvSpPr txBox="1">
            <a:spLocks noGrp="1"/>
          </p:cNvSpPr>
          <p:nvPr>
            <p:ph type="title"/>
          </p:nvPr>
        </p:nvSpPr>
        <p:spPr>
          <a:xfrm>
            <a:off x="2478054" y="288504"/>
            <a:ext cx="7235825" cy="452120"/>
          </a:xfrm>
          <a:prstGeom prst="rect">
            <a:avLst/>
          </a:prstGeom>
        </p:spPr>
        <p:txBody>
          <a:bodyPr vert="horz" wrap="square" lIns="0" tIns="12065" rIns="0" bIns="0" rtlCol="0">
            <a:spAutoFit/>
          </a:bodyPr>
          <a:lstStyle/>
          <a:p>
            <a:pPr marL="12700">
              <a:lnSpc>
                <a:spcPct val="100000"/>
              </a:lnSpc>
              <a:spcBef>
                <a:spcPts val="95"/>
              </a:spcBef>
            </a:pPr>
            <a:r>
              <a:rPr sz="2800" spc="-10" dirty="0"/>
              <a:t>「</a:t>
            </a:r>
            <a:r>
              <a:rPr sz="2800" spc="-30" dirty="0"/>
              <a:t>ア</a:t>
            </a:r>
            <a:r>
              <a:rPr sz="2800" spc="-35" dirty="0"/>
              <a:t>ポロ＝ポセイドン</a:t>
            </a:r>
            <a:r>
              <a:rPr sz="2800" spc="-40" dirty="0"/>
              <a:t>構想</a:t>
            </a:r>
            <a:r>
              <a:rPr sz="2800" spc="-35" dirty="0"/>
              <a:t>2025</a:t>
            </a:r>
            <a:r>
              <a:rPr sz="2800" spc="-20" dirty="0"/>
              <a:t>」を</a:t>
            </a:r>
            <a:r>
              <a:rPr sz="2800" spc="-35" dirty="0"/>
              <a:t>見直</a:t>
            </a:r>
            <a:r>
              <a:rPr sz="2800" spc="-30" dirty="0"/>
              <a:t>し</a:t>
            </a:r>
            <a:r>
              <a:rPr sz="2800" spc="-40" dirty="0"/>
              <a:t>て</a:t>
            </a:r>
            <a:r>
              <a:rPr sz="2800" spc="-35" dirty="0"/>
              <a:t>は</a:t>
            </a:r>
            <a:r>
              <a:rPr sz="2800" spc="-50" dirty="0"/>
              <a:t>？</a:t>
            </a:r>
            <a:endParaRPr sz="2800"/>
          </a:p>
        </p:txBody>
      </p:sp>
      <p:sp>
        <p:nvSpPr>
          <p:cNvPr id="6" name="object 6"/>
          <p:cNvSpPr txBox="1"/>
          <p:nvPr/>
        </p:nvSpPr>
        <p:spPr>
          <a:xfrm>
            <a:off x="96437" y="6610151"/>
            <a:ext cx="11367135" cy="239395"/>
          </a:xfrm>
          <a:prstGeom prst="rect">
            <a:avLst/>
          </a:prstGeom>
        </p:spPr>
        <p:txBody>
          <a:bodyPr vert="horz" wrap="square" lIns="0" tIns="12700" rIns="0" bIns="0" rtlCol="0">
            <a:spAutoFit/>
          </a:bodyPr>
          <a:lstStyle/>
          <a:p>
            <a:pPr marL="12700">
              <a:lnSpc>
                <a:spcPct val="100000"/>
              </a:lnSpc>
              <a:spcBef>
                <a:spcPts val="100"/>
              </a:spcBef>
            </a:pPr>
            <a:r>
              <a:rPr sz="1400" b="0" spc="-20" dirty="0">
                <a:latin typeface="BIZ UDP明朝 Medium"/>
                <a:cs typeface="BIZ UDP明朝 Medium"/>
              </a:rPr>
              <a:t>約１万平方キロの養殖場で日本のガソリン販売量のほぼ３分の１に相当する量が生産できるのであれば、日本海に大きな油田ができたことと同じになる？</a:t>
            </a:r>
            <a:endParaRPr sz="1400">
              <a:latin typeface="BIZ UDP明朝 Medium"/>
              <a:cs typeface="BIZ UDP明朝 Medium"/>
            </a:endParaRPr>
          </a:p>
        </p:txBody>
      </p:sp>
      <p:pic>
        <p:nvPicPr>
          <p:cNvPr id="7" name="object 7"/>
          <p:cNvPicPr/>
          <p:nvPr/>
        </p:nvPicPr>
        <p:blipFill>
          <a:blip r:embed="rId4" cstate="print"/>
          <a:stretch>
            <a:fillRect/>
          </a:stretch>
        </p:blipFill>
        <p:spPr>
          <a:xfrm>
            <a:off x="9764268" y="2124455"/>
            <a:ext cx="2359151" cy="1772411"/>
          </a:xfrm>
          <a:prstGeom prst="rect">
            <a:avLst/>
          </a:prstGeom>
        </p:spPr>
      </p:pic>
      <p:grpSp>
        <p:nvGrpSpPr>
          <p:cNvPr id="8" name="object 8"/>
          <p:cNvGrpSpPr/>
          <p:nvPr/>
        </p:nvGrpSpPr>
        <p:grpSpPr>
          <a:xfrm>
            <a:off x="0" y="1917192"/>
            <a:ext cx="5745480" cy="4232275"/>
            <a:chOff x="0" y="1917192"/>
            <a:chExt cx="5745480" cy="4232275"/>
          </a:xfrm>
        </p:grpSpPr>
        <p:pic>
          <p:nvPicPr>
            <p:cNvPr id="9" name="object 9"/>
            <p:cNvPicPr/>
            <p:nvPr/>
          </p:nvPicPr>
          <p:blipFill>
            <a:blip r:embed="rId5" cstate="print"/>
            <a:stretch>
              <a:fillRect/>
            </a:stretch>
          </p:blipFill>
          <p:spPr>
            <a:xfrm>
              <a:off x="356615" y="2717292"/>
              <a:ext cx="1510283" cy="2359151"/>
            </a:xfrm>
            <a:prstGeom prst="rect">
              <a:avLst/>
            </a:prstGeom>
          </p:spPr>
        </p:pic>
        <p:pic>
          <p:nvPicPr>
            <p:cNvPr id="10" name="object 10"/>
            <p:cNvPicPr/>
            <p:nvPr/>
          </p:nvPicPr>
          <p:blipFill>
            <a:blip r:embed="rId6" cstate="print"/>
            <a:stretch>
              <a:fillRect/>
            </a:stretch>
          </p:blipFill>
          <p:spPr>
            <a:xfrm>
              <a:off x="0" y="1917192"/>
              <a:ext cx="5745480" cy="3826763"/>
            </a:xfrm>
            <a:prstGeom prst="rect">
              <a:avLst/>
            </a:prstGeom>
          </p:spPr>
        </p:pic>
        <p:pic>
          <p:nvPicPr>
            <p:cNvPr id="11" name="object 11"/>
            <p:cNvPicPr/>
            <p:nvPr/>
          </p:nvPicPr>
          <p:blipFill>
            <a:blip r:embed="rId7" cstate="print"/>
            <a:stretch>
              <a:fillRect/>
            </a:stretch>
          </p:blipFill>
          <p:spPr>
            <a:xfrm>
              <a:off x="463295" y="5532120"/>
              <a:ext cx="3621023" cy="403859"/>
            </a:xfrm>
            <a:prstGeom prst="rect">
              <a:avLst/>
            </a:prstGeom>
          </p:spPr>
        </p:pic>
        <p:pic>
          <p:nvPicPr>
            <p:cNvPr id="12" name="object 12"/>
            <p:cNvPicPr/>
            <p:nvPr/>
          </p:nvPicPr>
          <p:blipFill>
            <a:blip r:embed="rId8" cstate="print"/>
            <a:stretch>
              <a:fillRect/>
            </a:stretch>
          </p:blipFill>
          <p:spPr>
            <a:xfrm>
              <a:off x="3840479" y="5532120"/>
              <a:ext cx="420623" cy="403859"/>
            </a:xfrm>
            <a:prstGeom prst="rect">
              <a:avLst/>
            </a:prstGeom>
          </p:spPr>
        </p:pic>
        <p:pic>
          <p:nvPicPr>
            <p:cNvPr id="13" name="object 13"/>
            <p:cNvPicPr/>
            <p:nvPr/>
          </p:nvPicPr>
          <p:blipFill>
            <a:blip r:embed="rId9" cstate="print"/>
            <a:stretch>
              <a:fillRect/>
            </a:stretch>
          </p:blipFill>
          <p:spPr>
            <a:xfrm>
              <a:off x="284988" y="5745480"/>
              <a:ext cx="422147" cy="403859"/>
            </a:xfrm>
            <a:prstGeom prst="rect">
              <a:avLst/>
            </a:prstGeom>
          </p:spPr>
        </p:pic>
        <p:pic>
          <p:nvPicPr>
            <p:cNvPr id="14" name="object 14"/>
            <p:cNvPicPr/>
            <p:nvPr/>
          </p:nvPicPr>
          <p:blipFill>
            <a:blip r:embed="rId10" cstate="print"/>
            <a:stretch>
              <a:fillRect/>
            </a:stretch>
          </p:blipFill>
          <p:spPr>
            <a:xfrm>
              <a:off x="463295" y="5745480"/>
              <a:ext cx="3799331" cy="403859"/>
            </a:xfrm>
            <a:prstGeom prst="rect">
              <a:avLst/>
            </a:prstGeom>
          </p:spPr>
        </p:pic>
        <p:pic>
          <p:nvPicPr>
            <p:cNvPr id="15" name="object 15"/>
            <p:cNvPicPr/>
            <p:nvPr/>
          </p:nvPicPr>
          <p:blipFill>
            <a:blip r:embed="rId11" cstate="print"/>
            <a:stretch>
              <a:fillRect/>
            </a:stretch>
          </p:blipFill>
          <p:spPr>
            <a:xfrm>
              <a:off x="4018788" y="5745480"/>
              <a:ext cx="775715" cy="403859"/>
            </a:xfrm>
            <a:prstGeom prst="rect">
              <a:avLst/>
            </a:prstGeom>
          </p:spPr>
        </p:pic>
        <p:pic>
          <p:nvPicPr>
            <p:cNvPr id="16" name="object 16"/>
            <p:cNvPicPr/>
            <p:nvPr/>
          </p:nvPicPr>
          <p:blipFill>
            <a:blip r:embed="rId12" cstate="print"/>
            <a:stretch>
              <a:fillRect/>
            </a:stretch>
          </p:blipFill>
          <p:spPr>
            <a:xfrm>
              <a:off x="4550664" y="5745480"/>
              <a:ext cx="422147" cy="403859"/>
            </a:xfrm>
            <a:prstGeom prst="rect">
              <a:avLst/>
            </a:prstGeom>
          </p:spPr>
        </p:pic>
      </p:grpSp>
      <p:sp>
        <p:nvSpPr>
          <p:cNvPr id="17" name="object 17"/>
          <p:cNvSpPr txBox="1"/>
          <p:nvPr/>
        </p:nvSpPr>
        <p:spPr>
          <a:xfrm>
            <a:off x="385198" y="5587509"/>
            <a:ext cx="4469765" cy="452755"/>
          </a:xfrm>
          <a:prstGeom prst="rect">
            <a:avLst/>
          </a:prstGeom>
        </p:spPr>
        <p:txBody>
          <a:bodyPr vert="horz" wrap="square" lIns="0" tIns="12700" rIns="0" bIns="0" rtlCol="0">
            <a:spAutoFit/>
          </a:bodyPr>
          <a:lstStyle/>
          <a:p>
            <a:pPr marL="190500">
              <a:lnSpc>
                <a:spcPct val="100000"/>
              </a:lnSpc>
              <a:spcBef>
                <a:spcPts val="100"/>
              </a:spcBef>
            </a:pPr>
            <a:r>
              <a:rPr sz="1400" b="0" spc="-20" dirty="0">
                <a:latin typeface="BIZ UD明朝 Medium"/>
                <a:cs typeface="BIZ UD明朝 Medium"/>
              </a:rPr>
              <a:t>「油田やガス田の近くの海にはエビが多い」</a:t>
            </a:r>
            <a:endParaRPr sz="1400">
              <a:latin typeface="BIZ UD明朝 Medium"/>
              <a:cs typeface="BIZ UD明朝 Medium"/>
            </a:endParaRPr>
          </a:p>
          <a:p>
            <a:pPr marL="12700">
              <a:lnSpc>
                <a:spcPct val="100000"/>
              </a:lnSpc>
            </a:pPr>
            <a:r>
              <a:rPr sz="1400" b="0" spc="-20" dirty="0">
                <a:latin typeface="BIZ UD明朝 Medium"/>
                <a:cs typeface="BIZ UD明朝 Medium"/>
              </a:rPr>
              <a:t>「エビのいるところには石油や天然ガスの鉱床がある」</a:t>
            </a:r>
            <a:endParaRPr sz="1400">
              <a:latin typeface="BIZ UD明朝 Medium"/>
              <a:cs typeface="BIZ UD明朝 Medium"/>
            </a:endParaRPr>
          </a:p>
        </p:txBody>
      </p:sp>
      <p:sp>
        <p:nvSpPr>
          <p:cNvPr id="18" name="object 18"/>
          <p:cNvSpPr txBox="1"/>
          <p:nvPr/>
        </p:nvSpPr>
        <p:spPr>
          <a:xfrm>
            <a:off x="174396" y="1151686"/>
            <a:ext cx="11438255" cy="961390"/>
          </a:xfrm>
          <a:prstGeom prst="rect">
            <a:avLst/>
          </a:prstGeom>
        </p:spPr>
        <p:txBody>
          <a:bodyPr vert="horz" wrap="square" lIns="0" tIns="5080" rIns="0" bIns="0" rtlCol="0">
            <a:spAutoFit/>
          </a:bodyPr>
          <a:lstStyle/>
          <a:p>
            <a:pPr marL="12700" marR="471805">
              <a:lnSpc>
                <a:spcPct val="102499"/>
              </a:lnSpc>
              <a:spcBef>
                <a:spcPts val="40"/>
              </a:spcBef>
            </a:pPr>
            <a:r>
              <a:rPr sz="2000" b="1" spc="-20" dirty="0">
                <a:latin typeface="UD デジタル 教科書体 NK-B"/>
                <a:cs typeface="UD デジタル 教科書体 NK-B"/>
              </a:rPr>
              <a:t>「アポロ＆ポセイドン構想２０２５」は、大気中の二酸化炭素を、ホンダワラ</a:t>
            </a:r>
            <a:r>
              <a:rPr sz="2000" b="1" spc="-10" dirty="0">
                <a:latin typeface="UD デジタル 教科書体 NK-B"/>
                <a:cs typeface="UD デジタル 教科書体 NK-B"/>
              </a:rPr>
              <a:t>（</a:t>
            </a:r>
            <a:r>
              <a:rPr sz="2000" b="1" dirty="0">
                <a:latin typeface="UD デジタル 教科書体 NK-B"/>
                <a:cs typeface="UD デジタル 教科書体 NK-B"/>
              </a:rPr>
              <a:t>海藻</a:t>
            </a:r>
            <a:r>
              <a:rPr sz="2000" b="1" spc="-10" dirty="0">
                <a:latin typeface="UD デジタル 教科書体 NK-B"/>
                <a:cs typeface="UD デジタル 教科書体 NK-B"/>
              </a:rPr>
              <a:t>）</a:t>
            </a:r>
            <a:r>
              <a:rPr sz="2000" b="1" spc="-20" dirty="0">
                <a:latin typeface="UD デジタル 教科書体 NK-B"/>
                <a:cs typeface="UD デジタル 教科書体 NK-B"/>
              </a:rPr>
              <a:t>を活用して化学原料と</a:t>
            </a:r>
            <a:r>
              <a:rPr sz="2000" b="1" spc="-15" dirty="0">
                <a:latin typeface="UD デジタル 教科書体 NK-B"/>
                <a:cs typeface="UD デジタル 教科書体 NK-B"/>
              </a:rPr>
              <a:t>して回収する構想であった。</a:t>
            </a:r>
            <a:endParaRPr sz="2000">
              <a:latin typeface="UD デジタル 教科書体 NK-B"/>
              <a:cs typeface="UD デジタル 教科書体 NK-B"/>
            </a:endParaRPr>
          </a:p>
          <a:p>
            <a:pPr marR="5080" algn="r">
              <a:lnSpc>
                <a:spcPct val="100000"/>
              </a:lnSpc>
              <a:spcBef>
                <a:spcPts val="585"/>
              </a:spcBef>
            </a:pPr>
            <a:r>
              <a:rPr sz="1600" b="1" spc="-25" dirty="0">
                <a:latin typeface="UD デジタル 教科書体 NK-B"/>
                <a:cs typeface="UD デジタル 教科書体 NK-B"/>
              </a:rPr>
              <a:t>養殖</a:t>
            </a:r>
            <a:r>
              <a:rPr sz="1600" b="1" spc="-20" dirty="0">
                <a:latin typeface="UD デジタル 教科書体 NK-B"/>
                <a:cs typeface="UD デジタル 教科書体 NK-B"/>
              </a:rPr>
              <a:t>ホ</a:t>
            </a:r>
            <a:r>
              <a:rPr sz="1600" b="1" spc="-30" dirty="0">
                <a:latin typeface="UD デジタル 教科書体 NK-B"/>
                <a:cs typeface="UD デジタル 教科書体 NK-B"/>
              </a:rPr>
              <a:t>ンダワラ</a:t>
            </a:r>
            <a:endParaRPr sz="1600">
              <a:latin typeface="UD デジタル 教科書体 NK-B"/>
              <a:cs typeface="UD デジタル 教科書体 NK-B"/>
            </a:endParaRPr>
          </a:p>
        </p:txBody>
      </p:sp>
      <p:pic>
        <p:nvPicPr>
          <p:cNvPr id="19" name="object 19"/>
          <p:cNvPicPr/>
          <p:nvPr/>
        </p:nvPicPr>
        <p:blipFill>
          <a:blip r:embed="rId13" cstate="print"/>
          <a:stretch>
            <a:fillRect/>
          </a:stretch>
        </p:blipFill>
        <p:spPr>
          <a:xfrm>
            <a:off x="9252364" y="4215784"/>
            <a:ext cx="2896642" cy="2291373"/>
          </a:xfrm>
          <a:prstGeom prst="rect">
            <a:avLst/>
          </a:prstGeom>
        </p:spPr>
      </p:pic>
      <p:sp>
        <p:nvSpPr>
          <p:cNvPr id="20" name="object 20"/>
          <p:cNvSpPr txBox="1"/>
          <p:nvPr/>
        </p:nvSpPr>
        <p:spPr>
          <a:xfrm>
            <a:off x="5703096" y="4298933"/>
            <a:ext cx="3456940" cy="2164715"/>
          </a:xfrm>
          <a:prstGeom prst="rect">
            <a:avLst/>
          </a:prstGeom>
        </p:spPr>
        <p:txBody>
          <a:bodyPr vert="horz" wrap="square" lIns="0" tIns="12700" rIns="0" bIns="0" rtlCol="0">
            <a:spAutoFit/>
          </a:bodyPr>
          <a:lstStyle/>
          <a:p>
            <a:pPr marL="12700" marR="5080">
              <a:lnSpc>
                <a:spcPct val="100000"/>
              </a:lnSpc>
              <a:spcBef>
                <a:spcPts val="100"/>
              </a:spcBef>
            </a:pPr>
            <a:r>
              <a:rPr sz="2000" b="1" spc="-10" dirty="0">
                <a:solidFill>
                  <a:srgbClr val="C00000"/>
                </a:solidFill>
                <a:latin typeface="UD デジタル 教科書体 NK-R"/>
                <a:cs typeface="UD デジタル 教科書体 NK-R"/>
              </a:rPr>
              <a:t>海洋全面積のわずか７．５％の</a:t>
            </a:r>
            <a:r>
              <a:rPr sz="2000" b="1" spc="-15" dirty="0">
                <a:solidFill>
                  <a:srgbClr val="C00000"/>
                </a:solidFill>
                <a:latin typeface="UD デジタル 教科書体 NK-R"/>
                <a:cs typeface="UD デジタル 教科書体 NK-R"/>
              </a:rPr>
              <a:t>沿岸域で、魚類の９９％が生産さ</a:t>
            </a:r>
            <a:r>
              <a:rPr sz="2000" b="1" dirty="0">
                <a:solidFill>
                  <a:srgbClr val="C00000"/>
                </a:solidFill>
                <a:latin typeface="UD デジタル 教科書体 NK-R"/>
                <a:cs typeface="UD デジタル 教科書体 NK-R"/>
              </a:rPr>
              <a:t>れている！</a:t>
            </a:r>
            <a:endParaRPr sz="2000">
              <a:latin typeface="UD デジタル 教科書体 NK-R"/>
              <a:cs typeface="UD デジタル 教科書体 NK-R"/>
            </a:endParaRPr>
          </a:p>
          <a:p>
            <a:pPr marL="12700" marR="81280">
              <a:lnSpc>
                <a:spcPct val="100000"/>
              </a:lnSpc>
              <a:spcBef>
                <a:spcPts val="45"/>
              </a:spcBef>
            </a:pPr>
            <a:r>
              <a:rPr sz="1600" spc="-25" dirty="0">
                <a:solidFill>
                  <a:srgbClr val="424242"/>
                </a:solidFill>
                <a:latin typeface="UD デジタル 教科書体 NK-R"/>
                <a:cs typeface="UD デジタル 教科書体 NK-R"/>
              </a:rPr>
              <a:t>大型海藻類</a:t>
            </a:r>
            <a:r>
              <a:rPr sz="1600" spc="-30" dirty="0">
                <a:solidFill>
                  <a:srgbClr val="424242"/>
                </a:solidFill>
                <a:latin typeface="UD デジタル 教科書体 NK-R"/>
                <a:cs typeface="UD デジタル 教科書体 NK-R"/>
              </a:rPr>
              <a:t>はその</a:t>
            </a:r>
            <a:r>
              <a:rPr sz="1600" spc="-25" dirty="0">
                <a:solidFill>
                  <a:srgbClr val="424242"/>
                </a:solidFill>
                <a:latin typeface="UD デジタル 教科書体 NK-R"/>
                <a:cs typeface="UD デジタル 教科書体 NK-R"/>
              </a:rPr>
              <a:t>生育過程で、多様</a:t>
            </a:r>
            <a:r>
              <a:rPr sz="1600" spc="-50" dirty="0">
                <a:solidFill>
                  <a:srgbClr val="424242"/>
                </a:solidFill>
                <a:latin typeface="UD デジタル 教科書体 NK-R"/>
                <a:cs typeface="UD デジタル 教科書体 NK-R"/>
              </a:rPr>
              <a:t>な</a:t>
            </a:r>
            <a:r>
              <a:rPr sz="1600" spc="-25" dirty="0">
                <a:solidFill>
                  <a:srgbClr val="424242"/>
                </a:solidFill>
                <a:latin typeface="UD デジタル 教科書体 NK-R"/>
                <a:cs typeface="UD デジタル 教科書体 NK-R"/>
              </a:rPr>
              <a:t>無機栄養塩類</a:t>
            </a:r>
            <a:r>
              <a:rPr sz="1600" spc="-20" dirty="0">
                <a:solidFill>
                  <a:srgbClr val="424242"/>
                </a:solidFill>
                <a:latin typeface="UD デジタル 教科書体 NK-R"/>
                <a:cs typeface="UD デジタル 教科書体 NK-R"/>
              </a:rPr>
              <a:t>を</a:t>
            </a:r>
            <a:r>
              <a:rPr sz="1600" spc="-25" dirty="0">
                <a:solidFill>
                  <a:srgbClr val="424242"/>
                </a:solidFill>
                <a:latin typeface="UD デジタル 教科書体 NK-R"/>
                <a:cs typeface="UD デジタル 教科書体 NK-R"/>
              </a:rPr>
              <a:t>吸収と共</a:t>
            </a:r>
            <a:r>
              <a:rPr sz="1600" spc="-20" dirty="0">
                <a:solidFill>
                  <a:srgbClr val="424242"/>
                </a:solidFill>
                <a:latin typeface="UD デジタル 教科書体 NK-R"/>
                <a:cs typeface="UD デジタル 教科書体 NK-R"/>
              </a:rPr>
              <a:t>に</a:t>
            </a:r>
            <a:r>
              <a:rPr sz="1600" spc="-25" dirty="0">
                <a:solidFill>
                  <a:srgbClr val="424242"/>
                </a:solidFill>
                <a:latin typeface="UD デジタル 教科書体 NK-R"/>
                <a:cs typeface="UD デジタル 教科書体 NK-R"/>
              </a:rPr>
              <a:t>懸</a:t>
            </a:r>
            <a:r>
              <a:rPr sz="1600" spc="-10" dirty="0">
                <a:solidFill>
                  <a:srgbClr val="424242"/>
                </a:solidFill>
                <a:latin typeface="UD デジタル 教科書体 NK-R"/>
                <a:cs typeface="UD デジタル 教科書体 NK-R"/>
              </a:rPr>
              <a:t>濁</a:t>
            </a:r>
            <a:r>
              <a:rPr sz="1600" spc="-25" dirty="0">
                <a:solidFill>
                  <a:srgbClr val="424242"/>
                </a:solidFill>
                <a:latin typeface="UD デジタル 教科書体 NK-R"/>
                <a:cs typeface="UD デジタル 教科書体 NK-R"/>
              </a:rPr>
              <a:t>物質</a:t>
            </a:r>
            <a:r>
              <a:rPr sz="1600" spc="-50" dirty="0">
                <a:solidFill>
                  <a:srgbClr val="424242"/>
                </a:solidFill>
                <a:latin typeface="UD デジタル 教科書体 NK-R"/>
                <a:cs typeface="UD デジタル 教科書体 NK-R"/>
              </a:rPr>
              <a:t>を</a:t>
            </a:r>
            <a:r>
              <a:rPr sz="1600" spc="-25" dirty="0">
                <a:solidFill>
                  <a:srgbClr val="424242"/>
                </a:solidFill>
                <a:latin typeface="UD デジタル 教科書体 NK-R"/>
                <a:cs typeface="UD デジタル 教科書体 NK-R"/>
              </a:rPr>
              <a:t>捕捉</a:t>
            </a:r>
            <a:r>
              <a:rPr sz="1600" spc="-20" dirty="0">
                <a:solidFill>
                  <a:srgbClr val="424242"/>
                </a:solidFill>
                <a:latin typeface="UD デジタル 教科書体 NK-R"/>
                <a:cs typeface="UD デジタル 教科書体 NK-R"/>
              </a:rPr>
              <a:t>し</a:t>
            </a:r>
            <a:r>
              <a:rPr sz="1600" spc="-10" dirty="0">
                <a:solidFill>
                  <a:srgbClr val="424242"/>
                </a:solidFill>
                <a:latin typeface="UD デジタル 教科書体 NK-R"/>
                <a:cs typeface="UD デジタル 教科書体 NK-R"/>
              </a:rPr>
              <a:t>、</a:t>
            </a:r>
            <a:r>
              <a:rPr sz="1600" spc="-25" dirty="0">
                <a:solidFill>
                  <a:srgbClr val="424242"/>
                </a:solidFill>
                <a:latin typeface="UD デジタル 教科書体 NK-R"/>
                <a:cs typeface="UD デジタル 教科書体 NK-R"/>
              </a:rPr>
              <a:t>人間活動</a:t>
            </a:r>
            <a:r>
              <a:rPr sz="1600" spc="-20" dirty="0">
                <a:solidFill>
                  <a:srgbClr val="424242"/>
                </a:solidFill>
                <a:latin typeface="UD デジタル 教科書体 NK-R"/>
                <a:cs typeface="UD デジタル 教科書体 NK-R"/>
              </a:rPr>
              <a:t>に</a:t>
            </a:r>
            <a:r>
              <a:rPr sz="1600" spc="-25" dirty="0">
                <a:solidFill>
                  <a:srgbClr val="424242"/>
                </a:solidFill>
                <a:latin typeface="UD デジタル 教科書体 NK-R"/>
                <a:cs typeface="UD デジタル 教科書体 NK-R"/>
              </a:rPr>
              <a:t>よって沿岸海</a:t>
            </a:r>
            <a:r>
              <a:rPr sz="1600" spc="-10" dirty="0">
                <a:solidFill>
                  <a:srgbClr val="424242"/>
                </a:solidFill>
                <a:latin typeface="UD デジタル 教科書体 NK-R"/>
                <a:cs typeface="UD デジタル 教科書体 NK-R"/>
              </a:rPr>
              <a:t>域</a:t>
            </a:r>
            <a:r>
              <a:rPr sz="1600" spc="-25" dirty="0">
                <a:solidFill>
                  <a:srgbClr val="424242"/>
                </a:solidFill>
                <a:latin typeface="UD デジタル 教科書体 NK-R"/>
                <a:cs typeface="UD デジタル 教科書体 NK-R"/>
              </a:rPr>
              <a:t>に</a:t>
            </a:r>
            <a:r>
              <a:rPr sz="1600" spc="-50" dirty="0">
                <a:solidFill>
                  <a:srgbClr val="424242"/>
                </a:solidFill>
                <a:latin typeface="UD デジタル 教科書体 NK-R"/>
                <a:cs typeface="UD デジタル 教科書体 NK-R"/>
              </a:rPr>
              <a:t>放</a:t>
            </a:r>
            <a:r>
              <a:rPr sz="1600" spc="-25" dirty="0">
                <a:solidFill>
                  <a:srgbClr val="424242"/>
                </a:solidFill>
                <a:latin typeface="UD デジタル 教科書体 NK-R"/>
                <a:cs typeface="UD デジタル 教科書体 NK-R"/>
              </a:rPr>
              <a:t>出</a:t>
            </a:r>
            <a:r>
              <a:rPr sz="1600" spc="-20" dirty="0">
                <a:solidFill>
                  <a:srgbClr val="424242"/>
                </a:solidFill>
                <a:latin typeface="UD デジタル 教科書体 NK-R"/>
                <a:cs typeface="UD デジタル 教科書体 NK-R"/>
              </a:rPr>
              <a:t>さ</a:t>
            </a:r>
            <a:r>
              <a:rPr sz="1600" spc="-25" dirty="0">
                <a:solidFill>
                  <a:srgbClr val="424242"/>
                </a:solidFill>
                <a:latin typeface="UD デジタル 教科書体 NK-R"/>
                <a:cs typeface="UD デジタル 教科書体 NK-R"/>
              </a:rPr>
              <a:t>れた栄養塩類や汚染水等</a:t>
            </a:r>
            <a:r>
              <a:rPr sz="1600" spc="-20" dirty="0">
                <a:solidFill>
                  <a:srgbClr val="424242"/>
                </a:solidFill>
                <a:latin typeface="UD デジタル 教科書体 NK-R"/>
                <a:cs typeface="UD デジタル 教科書体 NK-R"/>
              </a:rPr>
              <a:t>を</a:t>
            </a:r>
            <a:r>
              <a:rPr sz="1600" spc="-25" dirty="0">
                <a:solidFill>
                  <a:srgbClr val="424242"/>
                </a:solidFill>
                <a:latin typeface="UD デジタル 教科書体 NK-R"/>
                <a:cs typeface="UD デジタル 教科書体 NK-R"/>
              </a:rPr>
              <a:t>浄化</a:t>
            </a:r>
            <a:r>
              <a:rPr sz="1600" spc="-50" dirty="0">
                <a:solidFill>
                  <a:srgbClr val="424242"/>
                </a:solidFill>
                <a:latin typeface="UD デジタル 教科書体 NK-R"/>
                <a:cs typeface="UD デジタル 教科書体 NK-R"/>
              </a:rPr>
              <a:t>す</a:t>
            </a:r>
            <a:r>
              <a:rPr sz="1600" spc="-25" dirty="0">
                <a:solidFill>
                  <a:srgbClr val="424242"/>
                </a:solidFill>
                <a:latin typeface="UD デジタル 教科書体 NK-R"/>
                <a:cs typeface="UD デジタル 教科書体 NK-R"/>
              </a:rPr>
              <a:t>る機能</a:t>
            </a:r>
            <a:r>
              <a:rPr sz="1600" spc="-35" dirty="0">
                <a:solidFill>
                  <a:srgbClr val="424242"/>
                </a:solidFill>
                <a:latin typeface="UD デジタル 教科書体 NK-R"/>
                <a:cs typeface="UD デジタル 教科書体 NK-R"/>
              </a:rPr>
              <a:t>も持つ。</a:t>
            </a:r>
            <a:endParaRPr sz="1600">
              <a:latin typeface="UD デジタル 教科書体 NK-R"/>
              <a:cs typeface="UD デジタル 教科書体 NK-R"/>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50179" y="1042416"/>
            <a:ext cx="6576059" cy="5686043"/>
          </a:xfrm>
          <a:prstGeom prst="rect">
            <a:avLst/>
          </a:prstGeom>
        </p:spPr>
      </p:pic>
      <p:grpSp>
        <p:nvGrpSpPr>
          <p:cNvPr id="3" name="object 3"/>
          <p:cNvGrpSpPr/>
          <p:nvPr/>
        </p:nvGrpSpPr>
        <p:grpSpPr>
          <a:xfrm>
            <a:off x="0" y="734568"/>
            <a:ext cx="5250180" cy="5963920"/>
            <a:chOff x="0" y="734568"/>
            <a:chExt cx="5250180" cy="5963920"/>
          </a:xfrm>
        </p:grpSpPr>
        <p:pic>
          <p:nvPicPr>
            <p:cNvPr id="4" name="object 4"/>
            <p:cNvPicPr/>
            <p:nvPr/>
          </p:nvPicPr>
          <p:blipFill>
            <a:blip r:embed="rId3" cstate="print"/>
            <a:stretch>
              <a:fillRect/>
            </a:stretch>
          </p:blipFill>
          <p:spPr>
            <a:xfrm>
              <a:off x="246888" y="2057400"/>
              <a:ext cx="3951731" cy="3742943"/>
            </a:xfrm>
            <a:prstGeom prst="rect">
              <a:avLst/>
            </a:prstGeom>
          </p:spPr>
        </p:pic>
        <p:pic>
          <p:nvPicPr>
            <p:cNvPr id="5" name="object 5"/>
            <p:cNvPicPr/>
            <p:nvPr/>
          </p:nvPicPr>
          <p:blipFill>
            <a:blip r:embed="rId4" cstate="print"/>
            <a:stretch>
              <a:fillRect/>
            </a:stretch>
          </p:blipFill>
          <p:spPr>
            <a:xfrm>
              <a:off x="0" y="734568"/>
              <a:ext cx="5250179" cy="5963399"/>
            </a:xfrm>
            <a:prstGeom prst="rect">
              <a:avLst/>
            </a:prstGeom>
          </p:spPr>
        </p:pic>
      </p:grpSp>
      <p:sp>
        <p:nvSpPr>
          <p:cNvPr id="6" name="object 6"/>
          <p:cNvSpPr txBox="1"/>
          <p:nvPr/>
        </p:nvSpPr>
        <p:spPr>
          <a:xfrm>
            <a:off x="11815297" y="6506464"/>
            <a:ext cx="29718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UD デジタル 教科書体 NK-R"/>
                <a:cs typeface="UD デジタル 教科書体 NK-R"/>
              </a:rPr>
              <a:t>22</a:t>
            </a:r>
            <a:endParaRPr sz="1600">
              <a:latin typeface="UD デジタル 教科書体 NK-R"/>
              <a:cs typeface="UD デジタル 教科書体 NK-R"/>
            </a:endParaRPr>
          </a:p>
        </p:txBody>
      </p:sp>
      <p:pic>
        <p:nvPicPr>
          <p:cNvPr id="7" name="object 7"/>
          <p:cNvPicPr/>
          <p:nvPr/>
        </p:nvPicPr>
        <p:blipFill>
          <a:blip r:embed="rId5" cstate="print"/>
          <a:stretch>
            <a:fillRect/>
          </a:stretch>
        </p:blipFill>
        <p:spPr>
          <a:xfrm>
            <a:off x="11423904" y="86868"/>
            <a:ext cx="673607" cy="1028699"/>
          </a:xfrm>
          <a:prstGeom prst="rect">
            <a:avLst/>
          </a:prstGeom>
        </p:spPr>
      </p:pic>
      <p:sp>
        <p:nvSpPr>
          <p:cNvPr id="8" name="object 8"/>
          <p:cNvSpPr txBox="1">
            <a:spLocks noGrp="1"/>
          </p:cNvSpPr>
          <p:nvPr>
            <p:ph type="title"/>
          </p:nvPr>
        </p:nvSpPr>
        <p:spPr>
          <a:xfrm>
            <a:off x="3691286" y="140097"/>
            <a:ext cx="4808220" cy="452120"/>
          </a:xfrm>
          <a:prstGeom prst="rect">
            <a:avLst/>
          </a:prstGeom>
        </p:spPr>
        <p:txBody>
          <a:bodyPr vert="horz" wrap="square" lIns="0" tIns="12065" rIns="0" bIns="0" rtlCol="0">
            <a:spAutoFit/>
          </a:bodyPr>
          <a:lstStyle/>
          <a:p>
            <a:pPr marL="12700">
              <a:lnSpc>
                <a:spcPct val="100000"/>
              </a:lnSpc>
              <a:spcBef>
                <a:spcPts val="95"/>
              </a:spcBef>
            </a:pPr>
            <a:r>
              <a:rPr sz="2800" spc="-35" dirty="0"/>
              <a:t>海水資源</a:t>
            </a:r>
            <a:r>
              <a:rPr sz="2800" spc="-10" dirty="0"/>
              <a:t>・・・</a:t>
            </a:r>
            <a:r>
              <a:rPr sz="2800" spc="-35" dirty="0"/>
              <a:t>金属資源の宝庫</a:t>
            </a:r>
            <a:r>
              <a:rPr sz="2800" spc="-50" dirty="0"/>
              <a:t>？</a:t>
            </a:r>
            <a:endParaRPr sz="2800"/>
          </a:p>
        </p:txBody>
      </p:sp>
      <p:sp>
        <p:nvSpPr>
          <p:cNvPr id="9" name="object 9"/>
          <p:cNvSpPr txBox="1"/>
          <p:nvPr/>
        </p:nvSpPr>
        <p:spPr>
          <a:xfrm>
            <a:off x="541018" y="6640935"/>
            <a:ext cx="3547745" cy="186690"/>
          </a:xfrm>
          <a:prstGeom prst="rect">
            <a:avLst/>
          </a:prstGeom>
        </p:spPr>
        <p:txBody>
          <a:bodyPr vert="horz" wrap="square" lIns="0" tIns="13335" rIns="0" bIns="0" rtlCol="0">
            <a:spAutoFit/>
          </a:bodyPr>
          <a:lstStyle/>
          <a:p>
            <a:pPr marL="12700">
              <a:lnSpc>
                <a:spcPct val="100000"/>
              </a:lnSpc>
              <a:spcBef>
                <a:spcPts val="105"/>
              </a:spcBef>
            </a:pPr>
            <a:r>
              <a:rPr sz="1050" b="0" spc="-10" dirty="0">
                <a:latin typeface="BIZ UDP明朝 Medium"/>
                <a:cs typeface="BIZ UDP明朝 Medium"/>
              </a:rPr>
              <a:t>https</a:t>
            </a:r>
            <a:r>
              <a:rPr sz="1050" b="0" spc="-10" dirty="0">
                <a:latin typeface="BIZ UDP明朝 Medium"/>
                <a:cs typeface="BIZ UDP明朝 Medium"/>
                <a:hlinkClick r:id="rId6"/>
              </a:rPr>
              <a:t>://w</a:t>
            </a:r>
            <a:r>
              <a:rPr sz="1050" b="0" spc="-10" dirty="0">
                <a:latin typeface="BIZ UDP明朝 Medium"/>
                <a:cs typeface="BIZ UDP明朝 Medium"/>
              </a:rPr>
              <a:t>ww</a:t>
            </a:r>
            <a:r>
              <a:rPr sz="1050" b="0" spc="-10" dirty="0">
                <a:latin typeface="BIZ UDP明朝 Medium"/>
                <a:cs typeface="BIZ UDP明朝 Medium"/>
                <a:hlinkClick r:id="rId6"/>
              </a:rPr>
              <a:t>.w</a:t>
            </a:r>
            <a:r>
              <a:rPr sz="1050" b="0" spc="-10" dirty="0">
                <a:latin typeface="BIZ UDP明朝 Medium"/>
                <a:cs typeface="BIZ UDP明朝 Medium"/>
              </a:rPr>
              <a:t>o</a:t>
            </a:r>
            <a:r>
              <a:rPr sz="1050" b="0" spc="-10" dirty="0">
                <a:latin typeface="BIZ UDP明朝 Medium"/>
                <a:cs typeface="BIZ UDP明朝 Medium"/>
                <a:hlinkClick r:id="rId6"/>
              </a:rPr>
              <a:t>rldtimes.co.jp/picture/83447.html</a:t>
            </a:r>
            <a:endParaRPr sz="1050">
              <a:latin typeface="BIZ UDP明朝 Medium"/>
              <a:cs typeface="BIZ UDP明朝 Medium"/>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1999" cy="5992765"/>
            </a:xfrm>
            <a:prstGeom prst="rect">
              <a:avLst/>
            </a:prstGeom>
          </p:spPr>
        </p:pic>
        <p:pic>
          <p:nvPicPr>
            <p:cNvPr id="4" name="object 4"/>
            <p:cNvPicPr/>
            <p:nvPr/>
          </p:nvPicPr>
          <p:blipFill>
            <a:blip r:embed="rId3" cstate="print"/>
            <a:stretch>
              <a:fillRect/>
            </a:stretch>
          </p:blipFill>
          <p:spPr>
            <a:xfrm>
              <a:off x="2136648" y="0"/>
              <a:ext cx="7926323" cy="6857999"/>
            </a:xfrm>
            <a:prstGeom prst="rect">
              <a:avLst/>
            </a:prstGeom>
          </p:spPr>
        </p:pic>
        <p:pic>
          <p:nvPicPr>
            <p:cNvPr id="5" name="object 5"/>
            <p:cNvPicPr/>
            <p:nvPr/>
          </p:nvPicPr>
          <p:blipFill>
            <a:blip r:embed="rId4" cstate="print"/>
            <a:stretch>
              <a:fillRect/>
            </a:stretch>
          </p:blipFill>
          <p:spPr>
            <a:xfrm>
              <a:off x="11423904" y="86868"/>
              <a:ext cx="673607" cy="1028699"/>
            </a:xfrm>
            <a:prstGeom prst="rect">
              <a:avLst/>
            </a:prstGeom>
          </p:spPr>
        </p:pic>
        <p:pic>
          <p:nvPicPr>
            <p:cNvPr id="6" name="object 6"/>
            <p:cNvPicPr/>
            <p:nvPr/>
          </p:nvPicPr>
          <p:blipFill>
            <a:blip r:embed="rId5" cstate="print"/>
            <a:stretch>
              <a:fillRect/>
            </a:stretch>
          </p:blipFill>
          <p:spPr>
            <a:xfrm>
              <a:off x="3473196" y="33528"/>
              <a:ext cx="5725667" cy="5471159"/>
            </a:xfrm>
            <a:prstGeom prst="rect">
              <a:avLst/>
            </a:prstGeom>
          </p:spPr>
        </p:pic>
        <p:pic>
          <p:nvPicPr>
            <p:cNvPr id="7" name="object 7"/>
            <p:cNvPicPr/>
            <p:nvPr/>
          </p:nvPicPr>
          <p:blipFill>
            <a:blip r:embed="rId6" cstate="print"/>
            <a:stretch>
              <a:fillRect/>
            </a:stretch>
          </p:blipFill>
          <p:spPr>
            <a:xfrm>
              <a:off x="3208020" y="33528"/>
              <a:ext cx="5725667" cy="5471159"/>
            </a:xfrm>
            <a:prstGeom prst="rect">
              <a:avLst/>
            </a:prstGeom>
          </p:spPr>
        </p:pic>
        <p:pic>
          <p:nvPicPr>
            <p:cNvPr id="8" name="object 8"/>
            <p:cNvPicPr/>
            <p:nvPr/>
          </p:nvPicPr>
          <p:blipFill>
            <a:blip r:embed="rId7" cstate="print"/>
            <a:stretch>
              <a:fillRect/>
            </a:stretch>
          </p:blipFill>
          <p:spPr>
            <a:xfrm>
              <a:off x="2833116" y="70104"/>
              <a:ext cx="5725667" cy="5471159"/>
            </a:xfrm>
            <a:prstGeom prst="rect">
              <a:avLst/>
            </a:prstGeom>
          </p:spPr>
        </p:pic>
      </p:grpSp>
      <p:sp>
        <p:nvSpPr>
          <p:cNvPr id="9" name="object 9"/>
          <p:cNvSpPr txBox="1"/>
          <p:nvPr/>
        </p:nvSpPr>
        <p:spPr>
          <a:xfrm>
            <a:off x="11880829" y="6530847"/>
            <a:ext cx="23304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HG明朝B"/>
                <a:cs typeface="HG明朝B"/>
              </a:rPr>
              <a:t>23</a:t>
            </a:r>
            <a:endParaRPr sz="1600">
              <a:latin typeface="HG明朝B"/>
              <a:cs typeface="HG明朝B"/>
            </a:endParaRPr>
          </a:p>
        </p:txBody>
      </p:sp>
      <p:sp>
        <p:nvSpPr>
          <p:cNvPr id="10" name="object 10"/>
          <p:cNvSpPr txBox="1"/>
          <p:nvPr/>
        </p:nvSpPr>
        <p:spPr>
          <a:xfrm>
            <a:off x="4363012" y="982973"/>
            <a:ext cx="2552700" cy="3058160"/>
          </a:xfrm>
          <a:prstGeom prst="rect">
            <a:avLst/>
          </a:prstGeom>
        </p:spPr>
        <p:txBody>
          <a:bodyPr vert="horz" wrap="square" lIns="0" tIns="12065" rIns="0" bIns="0" rtlCol="0">
            <a:spAutoFit/>
          </a:bodyPr>
          <a:lstStyle/>
          <a:p>
            <a:pPr marL="12700">
              <a:lnSpc>
                <a:spcPct val="100000"/>
              </a:lnSpc>
              <a:spcBef>
                <a:spcPts val="95"/>
              </a:spcBef>
            </a:pPr>
            <a:r>
              <a:rPr sz="19900" b="0" spc="-5" dirty="0">
                <a:solidFill>
                  <a:srgbClr val="2E75B6"/>
                </a:solidFill>
                <a:latin typeface="BIZ UDP明朝 Medium"/>
                <a:cs typeface="BIZ UDP明朝 Medium"/>
              </a:rPr>
              <a:t>魚</a:t>
            </a:r>
            <a:endParaRPr sz="19900">
              <a:latin typeface="BIZ UDP明朝 Medium"/>
              <a:cs typeface="BIZ UDP明朝 Medium"/>
            </a:endParaRPr>
          </a:p>
        </p:txBody>
      </p:sp>
      <p:grpSp>
        <p:nvGrpSpPr>
          <p:cNvPr id="11" name="object 11"/>
          <p:cNvGrpSpPr/>
          <p:nvPr/>
        </p:nvGrpSpPr>
        <p:grpSpPr>
          <a:xfrm>
            <a:off x="205740" y="1616964"/>
            <a:ext cx="11574780" cy="5183505"/>
            <a:chOff x="205740" y="1616964"/>
            <a:chExt cx="11574780" cy="5183505"/>
          </a:xfrm>
        </p:grpSpPr>
        <p:sp>
          <p:nvSpPr>
            <p:cNvPr id="12" name="object 12"/>
            <p:cNvSpPr/>
            <p:nvPr/>
          </p:nvSpPr>
          <p:spPr>
            <a:xfrm>
              <a:off x="446532" y="5132832"/>
              <a:ext cx="11334115" cy="970915"/>
            </a:xfrm>
            <a:custGeom>
              <a:avLst/>
              <a:gdLst/>
              <a:ahLst/>
              <a:cxnLst/>
              <a:rect l="l" t="t" r="r" b="b"/>
              <a:pathLst>
                <a:path w="11334115" h="970914">
                  <a:moveTo>
                    <a:pt x="1257300" y="188214"/>
                  </a:moveTo>
                  <a:lnTo>
                    <a:pt x="1242796" y="147840"/>
                  </a:lnTo>
                  <a:lnTo>
                    <a:pt x="1201343" y="110490"/>
                  </a:lnTo>
                  <a:lnTo>
                    <a:pt x="1136002" y="77063"/>
                  </a:lnTo>
                  <a:lnTo>
                    <a:pt x="1095336" y="62115"/>
                  </a:lnTo>
                  <a:lnTo>
                    <a:pt x="1049845" y="48501"/>
                  </a:lnTo>
                  <a:lnTo>
                    <a:pt x="999921" y="36322"/>
                  </a:lnTo>
                  <a:lnTo>
                    <a:pt x="945934" y="25704"/>
                  </a:lnTo>
                  <a:lnTo>
                    <a:pt x="888288" y="16764"/>
                  </a:lnTo>
                  <a:lnTo>
                    <a:pt x="827341" y="9601"/>
                  </a:lnTo>
                  <a:lnTo>
                    <a:pt x="763498" y="4343"/>
                  </a:lnTo>
                  <a:lnTo>
                    <a:pt x="697141" y="1104"/>
                  </a:lnTo>
                  <a:lnTo>
                    <a:pt x="628650" y="0"/>
                  </a:lnTo>
                  <a:lnTo>
                    <a:pt x="560146" y="1104"/>
                  </a:lnTo>
                  <a:lnTo>
                    <a:pt x="493788" y="4343"/>
                  </a:lnTo>
                  <a:lnTo>
                    <a:pt x="429945" y="9601"/>
                  </a:lnTo>
                  <a:lnTo>
                    <a:pt x="368998" y="16764"/>
                  </a:lnTo>
                  <a:lnTo>
                    <a:pt x="311353" y="25704"/>
                  </a:lnTo>
                  <a:lnTo>
                    <a:pt x="257365" y="36322"/>
                  </a:lnTo>
                  <a:lnTo>
                    <a:pt x="207441" y="48501"/>
                  </a:lnTo>
                  <a:lnTo>
                    <a:pt x="161950" y="62115"/>
                  </a:lnTo>
                  <a:lnTo>
                    <a:pt x="121285" y="77063"/>
                  </a:lnTo>
                  <a:lnTo>
                    <a:pt x="85826" y="93218"/>
                  </a:lnTo>
                  <a:lnTo>
                    <a:pt x="32042" y="128727"/>
                  </a:lnTo>
                  <a:lnTo>
                    <a:pt x="3683" y="167716"/>
                  </a:lnTo>
                  <a:lnTo>
                    <a:pt x="0" y="188214"/>
                  </a:lnTo>
                  <a:lnTo>
                    <a:pt x="3683" y="208724"/>
                  </a:lnTo>
                  <a:lnTo>
                    <a:pt x="32042" y="247713"/>
                  </a:lnTo>
                  <a:lnTo>
                    <a:pt x="85826" y="283210"/>
                  </a:lnTo>
                  <a:lnTo>
                    <a:pt x="121285" y="299377"/>
                  </a:lnTo>
                  <a:lnTo>
                    <a:pt x="161950" y="314325"/>
                  </a:lnTo>
                  <a:lnTo>
                    <a:pt x="207441" y="327939"/>
                  </a:lnTo>
                  <a:lnTo>
                    <a:pt x="257365" y="340118"/>
                  </a:lnTo>
                  <a:lnTo>
                    <a:pt x="311353" y="350735"/>
                  </a:lnTo>
                  <a:lnTo>
                    <a:pt x="368998" y="359676"/>
                  </a:lnTo>
                  <a:lnTo>
                    <a:pt x="429945" y="366839"/>
                  </a:lnTo>
                  <a:lnTo>
                    <a:pt x="493788" y="372097"/>
                  </a:lnTo>
                  <a:lnTo>
                    <a:pt x="560146" y="375335"/>
                  </a:lnTo>
                  <a:lnTo>
                    <a:pt x="628650" y="376428"/>
                  </a:lnTo>
                  <a:lnTo>
                    <a:pt x="697141" y="375335"/>
                  </a:lnTo>
                  <a:lnTo>
                    <a:pt x="763498" y="372097"/>
                  </a:lnTo>
                  <a:lnTo>
                    <a:pt x="827341" y="366839"/>
                  </a:lnTo>
                  <a:lnTo>
                    <a:pt x="888288" y="359676"/>
                  </a:lnTo>
                  <a:lnTo>
                    <a:pt x="945934" y="350735"/>
                  </a:lnTo>
                  <a:lnTo>
                    <a:pt x="999921" y="340118"/>
                  </a:lnTo>
                  <a:lnTo>
                    <a:pt x="1049845" y="327939"/>
                  </a:lnTo>
                  <a:lnTo>
                    <a:pt x="1095336" y="314325"/>
                  </a:lnTo>
                  <a:lnTo>
                    <a:pt x="1136002" y="299377"/>
                  </a:lnTo>
                  <a:lnTo>
                    <a:pt x="1171460" y="283210"/>
                  </a:lnTo>
                  <a:lnTo>
                    <a:pt x="1225245" y="247713"/>
                  </a:lnTo>
                  <a:lnTo>
                    <a:pt x="1253604" y="208724"/>
                  </a:lnTo>
                  <a:lnTo>
                    <a:pt x="1257300" y="188214"/>
                  </a:lnTo>
                  <a:close/>
                </a:path>
                <a:path w="11334115" h="970914">
                  <a:moveTo>
                    <a:pt x="1613916" y="782574"/>
                  </a:moveTo>
                  <a:lnTo>
                    <a:pt x="1599412" y="742200"/>
                  </a:lnTo>
                  <a:lnTo>
                    <a:pt x="1557959" y="704850"/>
                  </a:lnTo>
                  <a:lnTo>
                    <a:pt x="1492618" y="671423"/>
                  </a:lnTo>
                  <a:lnTo>
                    <a:pt x="1451952" y="656475"/>
                  </a:lnTo>
                  <a:lnTo>
                    <a:pt x="1406461" y="642861"/>
                  </a:lnTo>
                  <a:lnTo>
                    <a:pt x="1356537" y="630682"/>
                  </a:lnTo>
                  <a:lnTo>
                    <a:pt x="1302550" y="620064"/>
                  </a:lnTo>
                  <a:lnTo>
                    <a:pt x="1244904" y="611124"/>
                  </a:lnTo>
                  <a:lnTo>
                    <a:pt x="1183957" y="603961"/>
                  </a:lnTo>
                  <a:lnTo>
                    <a:pt x="1120114" y="598703"/>
                  </a:lnTo>
                  <a:lnTo>
                    <a:pt x="1053757" y="595464"/>
                  </a:lnTo>
                  <a:lnTo>
                    <a:pt x="985266" y="594360"/>
                  </a:lnTo>
                  <a:lnTo>
                    <a:pt x="916762" y="595464"/>
                  </a:lnTo>
                  <a:lnTo>
                    <a:pt x="850404" y="598703"/>
                  </a:lnTo>
                  <a:lnTo>
                    <a:pt x="786561" y="603961"/>
                  </a:lnTo>
                  <a:lnTo>
                    <a:pt x="725614" y="611124"/>
                  </a:lnTo>
                  <a:lnTo>
                    <a:pt x="667969" y="620064"/>
                  </a:lnTo>
                  <a:lnTo>
                    <a:pt x="613981" y="630682"/>
                  </a:lnTo>
                  <a:lnTo>
                    <a:pt x="564057" y="642861"/>
                  </a:lnTo>
                  <a:lnTo>
                    <a:pt x="518566" y="656475"/>
                  </a:lnTo>
                  <a:lnTo>
                    <a:pt x="477901" y="671423"/>
                  </a:lnTo>
                  <a:lnTo>
                    <a:pt x="442442" y="687578"/>
                  </a:lnTo>
                  <a:lnTo>
                    <a:pt x="388658" y="723087"/>
                  </a:lnTo>
                  <a:lnTo>
                    <a:pt x="360299" y="762076"/>
                  </a:lnTo>
                  <a:lnTo>
                    <a:pt x="356616" y="782574"/>
                  </a:lnTo>
                  <a:lnTo>
                    <a:pt x="360299" y="803084"/>
                  </a:lnTo>
                  <a:lnTo>
                    <a:pt x="388658" y="842073"/>
                  </a:lnTo>
                  <a:lnTo>
                    <a:pt x="442442" y="877570"/>
                  </a:lnTo>
                  <a:lnTo>
                    <a:pt x="477901" y="893737"/>
                  </a:lnTo>
                  <a:lnTo>
                    <a:pt x="518566" y="908685"/>
                  </a:lnTo>
                  <a:lnTo>
                    <a:pt x="564057" y="922299"/>
                  </a:lnTo>
                  <a:lnTo>
                    <a:pt x="613981" y="934478"/>
                  </a:lnTo>
                  <a:lnTo>
                    <a:pt x="667969" y="945095"/>
                  </a:lnTo>
                  <a:lnTo>
                    <a:pt x="725614" y="954036"/>
                  </a:lnTo>
                  <a:lnTo>
                    <a:pt x="786561" y="961199"/>
                  </a:lnTo>
                  <a:lnTo>
                    <a:pt x="850404" y="966457"/>
                  </a:lnTo>
                  <a:lnTo>
                    <a:pt x="916762" y="969695"/>
                  </a:lnTo>
                  <a:lnTo>
                    <a:pt x="985266" y="970788"/>
                  </a:lnTo>
                  <a:lnTo>
                    <a:pt x="1053757" y="969695"/>
                  </a:lnTo>
                  <a:lnTo>
                    <a:pt x="1120114" y="966457"/>
                  </a:lnTo>
                  <a:lnTo>
                    <a:pt x="1183957" y="961199"/>
                  </a:lnTo>
                  <a:lnTo>
                    <a:pt x="1244904" y="954036"/>
                  </a:lnTo>
                  <a:lnTo>
                    <a:pt x="1302550" y="945095"/>
                  </a:lnTo>
                  <a:lnTo>
                    <a:pt x="1356537" y="934478"/>
                  </a:lnTo>
                  <a:lnTo>
                    <a:pt x="1406461" y="922299"/>
                  </a:lnTo>
                  <a:lnTo>
                    <a:pt x="1451952" y="908685"/>
                  </a:lnTo>
                  <a:lnTo>
                    <a:pt x="1492618" y="893737"/>
                  </a:lnTo>
                  <a:lnTo>
                    <a:pt x="1528076" y="877570"/>
                  </a:lnTo>
                  <a:lnTo>
                    <a:pt x="1581861" y="842073"/>
                  </a:lnTo>
                  <a:lnTo>
                    <a:pt x="1610220" y="803084"/>
                  </a:lnTo>
                  <a:lnTo>
                    <a:pt x="1613916" y="782574"/>
                  </a:lnTo>
                  <a:close/>
                </a:path>
                <a:path w="11334115" h="970914">
                  <a:moveTo>
                    <a:pt x="10245852" y="782574"/>
                  </a:moveTo>
                  <a:lnTo>
                    <a:pt x="10231349" y="742200"/>
                  </a:lnTo>
                  <a:lnTo>
                    <a:pt x="10189896" y="704850"/>
                  </a:lnTo>
                  <a:lnTo>
                    <a:pt x="10124554" y="671423"/>
                  </a:lnTo>
                  <a:lnTo>
                    <a:pt x="10083889" y="656475"/>
                  </a:lnTo>
                  <a:lnTo>
                    <a:pt x="10038397" y="642861"/>
                  </a:lnTo>
                  <a:lnTo>
                    <a:pt x="9988474" y="630682"/>
                  </a:lnTo>
                  <a:lnTo>
                    <a:pt x="9934486" y="620064"/>
                  </a:lnTo>
                  <a:lnTo>
                    <a:pt x="9876841" y="611124"/>
                  </a:lnTo>
                  <a:lnTo>
                    <a:pt x="9815893" y="603961"/>
                  </a:lnTo>
                  <a:lnTo>
                    <a:pt x="9752051" y="598703"/>
                  </a:lnTo>
                  <a:lnTo>
                    <a:pt x="9685693" y="595464"/>
                  </a:lnTo>
                  <a:lnTo>
                    <a:pt x="9617202" y="594360"/>
                  </a:lnTo>
                  <a:lnTo>
                    <a:pt x="9548698" y="595464"/>
                  </a:lnTo>
                  <a:lnTo>
                    <a:pt x="9482341" y="598703"/>
                  </a:lnTo>
                  <a:lnTo>
                    <a:pt x="9418498" y="603961"/>
                  </a:lnTo>
                  <a:lnTo>
                    <a:pt x="9357550" y="611124"/>
                  </a:lnTo>
                  <a:lnTo>
                    <a:pt x="9299905" y="620064"/>
                  </a:lnTo>
                  <a:lnTo>
                    <a:pt x="9245917" y="630682"/>
                  </a:lnTo>
                  <a:lnTo>
                    <a:pt x="9195994" y="642861"/>
                  </a:lnTo>
                  <a:lnTo>
                    <a:pt x="9150502" y="656475"/>
                  </a:lnTo>
                  <a:lnTo>
                    <a:pt x="9109837" y="671423"/>
                  </a:lnTo>
                  <a:lnTo>
                    <a:pt x="9074379" y="687578"/>
                  </a:lnTo>
                  <a:lnTo>
                    <a:pt x="9020594" y="723087"/>
                  </a:lnTo>
                  <a:lnTo>
                    <a:pt x="8992235" y="762076"/>
                  </a:lnTo>
                  <a:lnTo>
                    <a:pt x="8988552" y="782574"/>
                  </a:lnTo>
                  <a:lnTo>
                    <a:pt x="8992235" y="803084"/>
                  </a:lnTo>
                  <a:lnTo>
                    <a:pt x="9020594" y="842073"/>
                  </a:lnTo>
                  <a:lnTo>
                    <a:pt x="9074379" y="877570"/>
                  </a:lnTo>
                  <a:lnTo>
                    <a:pt x="9109837" y="893737"/>
                  </a:lnTo>
                  <a:lnTo>
                    <a:pt x="9150502" y="908685"/>
                  </a:lnTo>
                  <a:lnTo>
                    <a:pt x="9195994" y="922299"/>
                  </a:lnTo>
                  <a:lnTo>
                    <a:pt x="9245917" y="934478"/>
                  </a:lnTo>
                  <a:lnTo>
                    <a:pt x="9299905" y="945095"/>
                  </a:lnTo>
                  <a:lnTo>
                    <a:pt x="9357550" y="954036"/>
                  </a:lnTo>
                  <a:lnTo>
                    <a:pt x="9418498" y="961199"/>
                  </a:lnTo>
                  <a:lnTo>
                    <a:pt x="9482341" y="966457"/>
                  </a:lnTo>
                  <a:lnTo>
                    <a:pt x="9548698" y="969695"/>
                  </a:lnTo>
                  <a:lnTo>
                    <a:pt x="9617202" y="970788"/>
                  </a:lnTo>
                  <a:lnTo>
                    <a:pt x="9685693" y="969695"/>
                  </a:lnTo>
                  <a:lnTo>
                    <a:pt x="9752051" y="966457"/>
                  </a:lnTo>
                  <a:lnTo>
                    <a:pt x="9815893" y="961199"/>
                  </a:lnTo>
                  <a:lnTo>
                    <a:pt x="9876841" y="954036"/>
                  </a:lnTo>
                  <a:lnTo>
                    <a:pt x="9934486" y="945095"/>
                  </a:lnTo>
                  <a:lnTo>
                    <a:pt x="9988474" y="934478"/>
                  </a:lnTo>
                  <a:lnTo>
                    <a:pt x="10038397" y="922299"/>
                  </a:lnTo>
                  <a:lnTo>
                    <a:pt x="10083889" y="908685"/>
                  </a:lnTo>
                  <a:lnTo>
                    <a:pt x="10124554" y="893737"/>
                  </a:lnTo>
                  <a:lnTo>
                    <a:pt x="10160013" y="877570"/>
                  </a:lnTo>
                  <a:lnTo>
                    <a:pt x="10213797" y="842073"/>
                  </a:lnTo>
                  <a:lnTo>
                    <a:pt x="10242156" y="803084"/>
                  </a:lnTo>
                  <a:lnTo>
                    <a:pt x="10245852" y="782574"/>
                  </a:lnTo>
                  <a:close/>
                </a:path>
                <a:path w="11334115" h="970914">
                  <a:moveTo>
                    <a:pt x="11333988" y="188214"/>
                  </a:moveTo>
                  <a:lnTo>
                    <a:pt x="11319485" y="147840"/>
                  </a:lnTo>
                  <a:lnTo>
                    <a:pt x="11278032" y="110490"/>
                  </a:lnTo>
                  <a:lnTo>
                    <a:pt x="11212690" y="77063"/>
                  </a:lnTo>
                  <a:lnTo>
                    <a:pt x="11172025" y="62115"/>
                  </a:lnTo>
                  <a:lnTo>
                    <a:pt x="11126534" y="48501"/>
                  </a:lnTo>
                  <a:lnTo>
                    <a:pt x="11076610" y="36322"/>
                  </a:lnTo>
                  <a:lnTo>
                    <a:pt x="11022622" y="25704"/>
                  </a:lnTo>
                  <a:lnTo>
                    <a:pt x="10964977" y="16764"/>
                  </a:lnTo>
                  <a:lnTo>
                    <a:pt x="10904030" y="9601"/>
                  </a:lnTo>
                  <a:lnTo>
                    <a:pt x="10840187" y="4343"/>
                  </a:lnTo>
                  <a:lnTo>
                    <a:pt x="10773829" y="1104"/>
                  </a:lnTo>
                  <a:lnTo>
                    <a:pt x="10705338" y="0"/>
                  </a:lnTo>
                  <a:lnTo>
                    <a:pt x="10636834" y="1104"/>
                  </a:lnTo>
                  <a:lnTo>
                    <a:pt x="10570477" y="4343"/>
                  </a:lnTo>
                  <a:lnTo>
                    <a:pt x="10506634" y="9601"/>
                  </a:lnTo>
                  <a:lnTo>
                    <a:pt x="10445686" y="16764"/>
                  </a:lnTo>
                  <a:lnTo>
                    <a:pt x="10388041" y="25704"/>
                  </a:lnTo>
                  <a:lnTo>
                    <a:pt x="10334053" y="36322"/>
                  </a:lnTo>
                  <a:lnTo>
                    <a:pt x="10284130" y="48501"/>
                  </a:lnTo>
                  <a:lnTo>
                    <a:pt x="10238638" y="62115"/>
                  </a:lnTo>
                  <a:lnTo>
                    <a:pt x="10197973" y="77063"/>
                  </a:lnTo>
                  <a:lnTo>
                    <a:pt x="10162515" y="93218"/>
                  </a:lnTo>
                  <a:lnTo>
                    <a:pt x="10108730" y="128727"/>
                  </a:lnTo>
                  <a:lnTo>
                    <a:pt x="10080371" y="167716"/>
                  </a:lnTo>
                  <a:lnTo>
                    <a:pt x="10076688" y="188214"/>
                  </a:lnTo>
                  <a:lnTo>
                    <a:pt x="10080371" y="208724"/>
                  </a:lnTo>
                  <a:lnTo>
                    <a:pt x="10108730" y="247713"/>
                  </a:lnTo>
                  <a:lnTo>
                    <a:pt x="10162515" y="283210"/>
                  </a:lnTo>
                  <a:lnTo>
                    <a:pt x="10197973" y="299377"/>
                  </a:lnTo>
                  <a:lnTo>
                    <a:pt x="10238638" y="314325"/>
                  </a:lnTo>
                  <a:lnTo>
                    <a:pt x="10284130" y="327939"/>
                  </a:lnTo>
                  <a:lnTo>
                    <a:pt x="10334053" y="340118"/>
                  </a:lnTo>
                  <a:lnTo>
                    <a:pt x="10388041" y="350735"/>
                  </a:lnTo>
                  <a:lnTo>
                    <a:pt x="10445686" y="359676"/>
                  </a:lnTo>
                  <a:lnTo>
                    <a:pt x="10506634" y="366839"/>
                  </a:lnTo>
                  <a:lnTo>
                    <a:pt x="10570477" y="372097"/>
                  </a:lnTo>
                  <a:lnTo>
                    <a:pt x="10636834" y="375335"/>
                  </a:lnTo>
                  <a:lnTo>
                    <a:pt x="10705338" y="376428"/>
                  </a:lnTo>
                  <a:lnTo>
                    <a:pt x="10773829" y="375335"/>
                  </a:lnTo>
                  <a:lnTo>
                    <a:pt x="10840187" y="372097"/>
                  </a:lnTo>
                  <a:lnTo>
                    <a:pt x="10904030" y="366839"/>
                  </a:lnTo>
                  <a:lnTo>
                    <a:pt x="10964977" y="359676"/>
                  </a:lnTo>
                  <a:lnTo>
                    <a:pt x="11022622" y="350735"/>
                  </a:lnTo>
                  <a:lnTo>
                    <a:pt x="11076610" y="340118"/>
                  </a:lnTo>
                  <a:lnTo>
                    <a:pt x="11126534" y="327939"/>
                  </a:lnTo>
                  <a:lnTo>
                    <a:pt x="11172025" y="314325"/>
                  </a:lnTo>
                  <a:lnTo>
                    <a:pt x="11212690" y="299377"/>
                  </a:lnTo>
                  <a:lnTo>
                    <a:pt x="11248149" y="283210"/>
                  </a:lnTo>
                  <a:lnTo>
                    <a:pt x="11301933" y="247713"/>
                  </a:lnTo>
                  <a:lnTo>
                    <a:pt x="11330292" y="208724"/>
                  </a:lnTo>
                  <a:lnTo>
                    <a:pt x="11333988" y="188214"/>
                  </a:lnTo>
                  <a:close/>
                </a:path>
              </a:pathLst>
            </a:custGeom>
            <a:solidFill>
              <a:srgbClr val="FFFFFF"/>
            </a:solidFill>
          </p:spPr>
          <p:txBody>
            <a:bodyPr wrap="square" lIns="0" tIns="0" rIns="0" bIns="0" rtlCol="0"/>
            <a:lstStyle/>
            <a:p>
              <a:endParaRPr/>
            </a:p>
          </p:txBody>
        </p:sp>
        <p:pic>
          <p:nvPicPr>
            <p:cNvPr id="13" name="object 13"/>
            <p:cNvPicPr/>
            <p:nvPr/>
          </p:nvPicPr>
          <p:blipFill>
            <a:blip r:embed="rId8" cstate="print"/>
            <a:stretch>
              <a:fillRect/>
            </a:stretch>
          </p:blipFill>
          <p:spPr>
            <a:xfrm>
              <a:off x="2687053" y="4941951"/>
              <a:ext cx="956601" cy="757428"/>
            </a:xfrm>
            <a:prstGeom prst="rect">
              <a:avLst/>
            </a:prstGeom>
          </p:spPr>
        </p:pic>
        <p:pic>
          <p:nvPicPr>
            <p:cNvPr id="14" name="object 14"/>
            <p:cNvPicPr/>
            <p:nvPr/>
          </p:nvPicPr>
          <p:blipFill>
            <a:blip r:embed="rId9" cstate="print"/>
            <a:stretch>
              <a:fillRect/>
            </a:stretch>
          </p:blipFill>
          <p:spPr>
            <a:xfrm>
              <a:off x="786384" y="1616964"/>
              <a:ext cx="1138427" cy="768095"/>
            </a:xfrm>
            <a:prstGeom prst="rect">
              <a:avLst/>
            </a:prstGeom>
          </p:spPr>
        </p:pic>
        <p:pic>
          <p:nvPicPr>
            <p:cNvPr id="15" name="object 15"/>
            <p:cNvPicPr/>
            <p:nvPr/>
          </p:nvPicPr>
          <p:blipFill>
            <a:blip r:embed="rId10" cstate="print"/>
            <a:stretch>
              <a:fillRect/>
            </a:stretch>
          </p:blipFill>
          <p:spPr>
            <a:xfrm>
              <a:off x="205740" y="2296668"/>
              <a:ext cx="2240279" cy="4503419"/>
            </a:xfrm>
            <a:prstGeom prst="rect">
              <a:avLst/>
            </a:prstGeom>
          </p:spPr>
        </p:pic>
      </p:gr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880829" y="6530847"/>
            <a:ext cx="23304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HG明朝B"/>
                <a:cs typeface="HG明朝B"/>
              </a:rPr>
              <a:t>24</a:t>
            </a:r>
            <a:endParaRPr sz="1600">
              <a:latin typeface="HG明朝B"/>
              <a:cs typeface="HG明朝B"/>
            </a:endParaRPr>
          </a:p>
        </p:txBody>
      </p:sp>
      <p:pic>
        <p:nvPicPr>
          <p:cNvPr id="3" name="object 3"/>
          <p:cNvPicPr/>
          <p:nvPr/>
        </p:nvPicPr>
        <p:blipFill>
          <a:blip r:embed="rId2" cstate="print"/>
          <a:stretch>
            <a:fillRect/>
          </a:stretch>
        </p:blipFill>
        <p:spPr>
          <a:xfrm>
            <a:off x="11423904" y="86868"/>
            <a:ext cx="673607" cy="1028699"/>
          </a:xfrm>
          <a:prstGeom prst="rect">
            <a:avLst/>
          </a:prstGeom>
        </p:spPr>
      </p:pic>
      <p:grpSp>
        <p:nvGrpSpPr>
          <p:cNvPr id="4" name="object 4"/>
          <p:cNvGrpSpPr/>
          <p:nvPr/>
        </p:nvGrpSpPr>
        <p:grpSpPr>
          <a:xfrm>
            <a:off x="16764" y="1474017"/>
            <a:ext cx="8568055" cy="5228590"/>
            <a:chOff x="16764" y="1474017"/>
            <a:chExt cx="8568055" cy="5228590"/>
          </a:xfrm>
        </p:grpSpPr>
        <p:pic>
          <p:nvPicPr>
            <p:cNvPr id="5" name="object 5"/>
            <p:cNvPicPr/>
            <p:nvPr/>
          </p:nvPicPr>
          <p:blipFill>
            <a:blip r:embed="rId3" cstate="print"/>
            <a:stretch>
              <a:fillRect/>
            </a:stretch>
          </p:blipFill>
          <p:spPr>
            <a:xfrm>
              <a:off x="16764" y="1474017"/>
              <a:ext cx="5775634" cy="5228224"/>
            </a:xfrm>
            <a:prstGeom prst="rect">
              <a:avLst/>
            </a:prstGeom>
          </p:spPr>
        </p:pic>
        <p:pic>
          <p:nvPicPr>
            <p:cNvPr id="6" name="object 6"/>
            <p:cNvPicPr/>
            <p:nvPr/>
          </p:nvPicPr>
          <p:blipFill>
            <a:blip r:embed="rId4" cstate="print"/>
            <a:stretch>
              <a:fillRect/>
            </a:stretch>
          </p:blipFill>
          <p:spPr>
            <a:xfrm>
              <a:off x="5727192" y="4107180"/>
              <a:ext cx="2857499" cy="2275331"/>
            </a:xfrm>
            <a:prstGeom prst="rect">
              <a:avLst/>
            </a:prstGeom>
          </p:spPr>
        </p:pic>
      </p:grpSp>
      <p:sp>
        <p:nvSpPr>
          <p:cNvPr id="7" name="object 7"/>
          <p:cNvSpPr txBox="1"/>
          <p:nvPr/>
        </p:nvSpPr>
        <p:spPr>
          <a:xfrm>
            <a:off x="5691115" y="6323179"/>
            <a:ext cx="3044190" cy="427990"/>
          </a:xfrm>
          <a:prstGeom prst="rect">
            <a:avLst/>
          </a:prstGeom>
        </p:spPr>
        <p:txBody>
          <a:bodyPr vert="horz" wrap="square" lIns="0" tIns="59690" rIns="0" bIns="0" rtlCol="0">
            <a:spAutoFit/>
          </a:bodyPr>
          <a:lstStyle/>
          <a:p>
            <a:pPr marL="699135">
              <a:lnSpc>
                <a:spcPct val="100000"/>
              </a:lnSpc>
              <a:spcBef>
                <a:spcPts val="470"/>
              </a:spcBef>
            </a:pPr>
            <a:r>
              <a:rPr sz="1200" b="0" spc="-5" dirty="0">
                <a:latin typeface="BIZ UDP明朝 Medium"/>
                <a:cs typeface="BIZ UDP明朝 Medium"/>
              </a:rPr>
              <a:t>粉末魚肥「うみからだいち」</a:t>
            </a:r>
            <a:endParaRPr sz="1200">
              <a:latin typeface="BIZ UDP明朝 Medium"/>
              <a:cs typeface="BIZ UDP明朝 Medium"/>
            </a:endParaRPr>
          </a:p>
          <a:p>
            <a:pPr marL="12700">
              <a:lnSpc>
                <a:spcPct val="100000"/>
              </a:lnSpc>
              <a:spcBef>
                <a:spcPts val="280"/>
              </a:spcBef>
            </a:pPr>
            <a:r>
              <a:rPr sz="900" b="0" spc="-10" dirty="0">
                <a:latin typeface="BIZ UDP明朝 Medium"/>
                <a:cs typeface="BIZ UDP明朝 Medium"/>
              </a:rPr>
              <a:t>https:</a:t>
            </a:r>
            <a:r>
              <a:rPr sz="900" b="0" spc="-10" dirty="0">
                <a:latin typeface="BIZ UDP明朝 Medium"/>
                <a:cs typeface="BIZ UDP明朝 Medium"/>
                <a:hlinkClick r:id="rId5"/>
              </a:rPr>
              <a:t>//w</a:t>
            </a:r>
            <a:r>
              <a:rPr sz="900" b="0" spc="-10" dirty="0">
                <a:latin typeface="BIZ UDP明朝 Medium"/>
                <a:cs typeface="BIZ UDP明朝 Medium"/>
              </a:rPr>
              <a:t>ww</a:t>
            </a:r>
            <a:r>
              <a:rPr sz="900" b="0" spc="-10" dirty="0">
                <a:latin typeface="BIZ UDP明朝 Medium"/>
                <a:cs typeface="BIZ UDP明朝 Medium"/>
                <a:hlinkClick r:id="rId5"/>
              </a:rPr>
              <a:t>.apsp.or.jp/casestudy/umikaradaichi/</a:t>
            </a:r>
            <a:endParaRPr sz="900">
              <a:latin typeface="BIZ UDP明朝 Medium"/>
              <a:cs typeface="BIZ UDP明朝 Medium"/>
            </a:endParaRPr>
          </a:p>
        </p:txBody>
      </p:sp>
      <p:pic>
        <p:nvPicPr>
          <p:cNvPr id="8" name="object 8"/>
          <p:cNvPicPr/>
          <p:nvPr/>
        </p:nvPicPr>
        <p:blipFill>
          <a:blip r:embed="rId6" cstate="print"/>
          <a:stretch>
            <a:fillRect/>
          </a:stretch>
        </p:blipFill>
        <p:spPr>
          <a:xfrm>
            <a:off x="8676131" y="4457700"/>
            <a:ext cx="3421379" cy="1924811"/>
          </a:xfrm>
          <a:prstGeom prst="rect">
            <a:avLst/>
          </a:prstGeom>
        </p:spPr>
      </p:pic>
      <p:pic>
        <p:nvPicPr>
          <p:cNvPr id="9" name="object 9"/>
          <p:cNvPicPr/>
          <p:nvPr/>
        </p:nvPicPr>
        <p:blipFill>
          <a:blip r:embed="rId7" cstate="print"/>
          <a:stretch>
            <a:fillRect/>
          </a:stretch>
        </p:blipFill>
        <p:spPr>
          <a:xfrm>
            <a:off x="6330696" y="1402080"/>
            <a:ext cx="5020054" cy="2827019"/>
          </a:xfrm>
          <a:prstGeom prst="rect">
            <a:avLst/>
          </a:prstGeom>
        </p:spPr>
      </p:pic>
      <p:pic>
        <p:nvPicPr>
          <p:cNvPr id="10" name="object 10"/>
          <p:cNvPicPr/>
          <p:nvPr/>
        </p:nvPicPr>
        <p:blipFill>
          <a:blip r:embed="rId8" cstate="print"/>
          <a:stretch>
            <a:fillRect/>
          </a:stretch>
        </p:blipFill>
        <p:spPr>
          <a:xfrm>
            <a:off x="867156" y="105156"/>
            <a:ext cx="1606295" cy="1155191"/>
          </a:xfrm>
          <a:prstGeom prst="rect">
            <a:avLst/>
          </a:prstGeom>
        </p:spPr>
      </p:pic>
      <p:grpSp>
        <p:nvGrpSpPr>
          <p:cNvPr id="11" name="object 11"/>
          <p:cNvGrpSpPr/>
          <p:nvPr/>
        </p:nvGrpSpPr>
        <p:grpSpPr>
          <a:xfrm>
            <a:off x="4664963" y="85343"/>
            <a:ext cx="1704339" cy="1198245"/>
            <a:chOff x="4664963" y="85343"/>
            <a:chExt cx="1704339" cy="1198245"/>
          </a:xfrm>
        </p:grpSpPr>
        <p:pic>
          <p:nvPicPr>
            <p:cNvPr id="12" name="object 12"/>
            <p:cNvPicPr/>
            <p:nvPr/>
          </p:nvPicPr>
          <p:blipFill>
            <a:blip r:embed="rId9" cstate="print"/>
            <a:stretch>
              <a:fillRect/>
            </a:stretch>
          </p:blipFill>
          <p:spPr>
            <a:xfrm>
              <a:off x="4664963" y="85343"/>
              <a:ext cx="1703831" cy="1197863"/>
            </a:xfrm>
            <a:prstGeom prst="rect">
              <a:avLst/>
            </a:prstGeom>
          </p:spPr>
        </p:pic>
        <p:pic>
          <p:nvPicPr>
            <p:cNvPr id="13" name="object 13"/>
            <p:cNvPicPr/>
            <p:nvPr/>
          </p:nvPicPr>
          <p:blipFill>
            <a:blip r:embed="rId10" cstate="print"/>
            <a:stretch>
              <a:fillRect/>
            </a:stretch>
          </p:blipFill>
          <p:spPr>
            <a:xfrm>
              <a:off x="4672584" y="94500"/>
              <a:ext cx="1652015" cy="1146035"/>
            </a:xfrm>
            <a:prstGeom prst="rect">
              <a:avLst/>
            </a:prstGeom>
          </p:spPr>
        </p:pic>
      </p:grpSp>
      <p:sp>
        <p:nvSpPr>
          <p:cNvPr id="14" name="object 14"/>
          <p:cNvSpPr txBox="1">
            <a:spLocks noGrp="1"/>
          </p:cNvSpPr>
          <p:nvPr>
            <p:ph type="title"/>
          </p:nvPr>
        </p:nvSpPr>
        <p:spPr>
          <a:xfrm>
            <a:off x="1249362" y="337478"/>
            <a:ext cx="9692640" cy="57404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385723"/>
                </a:solidFill>
              </a:rPr>
              <a:t>魚肥</a:t>
            </a:r>
            <a:r>
              <a:rPr sz="3200" spc="-15" dirty="0"/>
              <a:t>・・・江戸時代は 「</a:t>
            </a:r>
            <a:r>
              <a:rPr sz="3600" dirty="0">
                <a:solidFill>
                  <a:srgbClr val="FFC000"/>
                </a:solidFill>
              </a:rPr>
              <a:t>金肥</a:t>
            </a:r>
            <a:r>
              <a:rPr sz="3200" spc="-20" dirty="0"/>
              <a:t>」 と呼ばれ高値で取引された</a:t>
            </a:r>
            <a:endParaRPr sz="3200"/>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02628" y="3858704"/>
            <a:ext cx="9810115" cy="2900680"/>
            <a:chOff x="202628" y="3858704"/>
            <a:chExt cx="9810115" cy="2900680"/>
          </a:xfrm>
        </p:grpSpPr>
        <p:sp>
          <p:nvSpPr>
            <p:cNvPr id="3" name="object 3"/>
            <p:cNvSpPr/>
            <p:nvPr/>
          </p:nvSpPr>
          <p:spPr>
            <a:xfrm>
              <a:off x="215645" y="4171948"/>
              <a:ext cx="9784080" cy="2574290"/>
            </a:xfrm>
            <a:custGeom>
              <a:avLst/>
              <a:gdLst/>
              <a:ahLst/>
              <a:cxnLst/>
              <a:rect l="l" t="t" r="r" b="b"/>
              <a:pathLst>
                <a:path w="9784080" h="2574290">
                  <a:moveTo>
                    <a:pt x="0" y="132803"/>
                  </a:moveTo>
                  <a:lnTo>
                    <a:pt x="7226" y="90817"/>
                  </a:lnTo>
                  <a:lnTo>
                    <a:pt x="27368" y="54368"/>
                  </a:lnTo>
                  <a:lnTo>
                    <a:pt x="58077" y="25615"/>
                  </a:lnTo>
                  <a:lnTo>
                    <a:pt x="97015" y="6769"/>
                  </a:lnTo>
                  <a:lnTo>
                    <a:pt x="141859" y="0"/>
                  </a:lnTo>
                  <a:lnTo>
                    <a:pt x="9642221" y="0"/>
                  </a:lnTo>
                  <a:lnTo>
                    <a:pt x="9687064" y="6769"/>
                  </a:lnTo>
                  <a:lnTo>
                    <a:pt x="9726002" y="25615"/>
                  </a:lnTo>
                  <a:lnTo>
                    <a:pt x="9756711" y="54368"/>
                  </a:lnTo>
                  <a:lnTo>
                    <a:pt x="9776853" y="90817"/>
                  </a:lnTo>
                  <a:lnTo>
                    <a:pt x="9784080" y="132803"/>
                  </a:lnTo>
                  <a:lnTo>
                    <a:pt x="9784080" y="2440990"/>
                  </a:lnTo>
                  <a:lnTo>
                    <a:pt x="9776853" y="2482976"/>
                  </a:lnTo>
                  <a:lnTo>
                    <a:pt x="9756711" y="2519425"/>
                  </a:lnTo>
                  <a:lnTo>
                    <a:pt x="9726002" y="2548178"/>
                  </a:lnTo>
                  <a:lnTo>
                    <a:pt x="9687064" y="2567025"/>
                  </a:lnTo>
                  <a:lnTo>
                    <a:pt x="9642221" y="2573794"/>
                  </a:lnTo>
                  <a:lnTo>
                    <a:pt x="141859" y="2573794"/>
                  </a:lnTo>
                  <a:lnTo>
                    <a:pt x="97015" y="2567025"/>
                  </a:lnTo>
                  <a:lnTo>
                    <a:pt x="58077" y="2548178"/>
                  </a:lnTo>
                  <a:lnTo>
                    <a:pt x="27368" y="2519425"/>
                  </a:lnTo>
                  <a:lnTo>
                    <a:pt x="7226" y="2482976"/>
                  </a:lnTo>
                  <a:lnTo>
                    <a:pt x="0" y="2440990"/>
                  </a:lnTo>
                  <a:lnTo>
                    <a:pt x="0" y="132803"/>
                  </a:lnTo>
                  <a:close/>
                </a:path>
              </a:pathLst>
            </a:custGeom>
            <a:ln w="25908">
              <a:solidFill>
                <a:srgbClr val="333399"/>
              </a:solidFill>
            </a:ln>
          </p:spPr>
          <p:txBody>
            <a:bodyPr wrap="square" lIns="0" tIns="0" rIns="0" bIns="0" rtlCol="0"/>
            <a:lstStyle/>
            <a:p>
              <a:endParaRPr/>
            </a:p>
          </p:txBody>
        </p:sp>
        <p:sp>
          <p:nvSpPr>
            <p:cNvPr id="4" name="object 4"/>
            <p:cNvSpPr/>
            <p:nvPr/>
          </p:nvSpPr>
          <p:spPr>
            <a:xfrm>
              <a:off x="1708407" y="3870959"/>
              <a:ext cx="1639570" cy="247015"/>
            </a:xfrm>
            <a:custGeom>
              <a:avLst/>
              <a:gdLst/>
              <a:ahLst/>
              <a:cxnLst/>
              <a:rect l="l" t="t" r="r" b="b"/>
              <a:pathLst>
                <a:path w="1639570" h="247014">
                  <a:moveTo>
                    <a:pt x="1516024" y="0"/>
                  </a:moveTo>
                  <a:lnTo>
                    <a:pt x="0" y="0"/>
                  </a:lnTo>
                  <a:lnTo>
                    <a:pt x="123405" y="123380"/>
                  </a:lnTo>
                  <a:lnTo>
                    <a:pt x="0" y="246761"/>
                  </a:lnTo>
                  <a:lnTo>
                    <a:pt x="1516024" y="246761"/>
                  </a:lnTo>
                  <a:lnTo>
                    <a:pt x="1639442" y="123380"/>
                  </a:lnTo>
                  <a:lnTo>
                    <a:pt x="1516024" y="0"/>
                  </a:lnTo>
                  <a:close/>
                </a:path>
              </a:pathLst>
            </a:custGeom>
            <a:solidFill>
              <a:srgbClr val="006FC0"/>
            </a:solidFill>
          </p:spPr>
          <p:txBody>
            <a:bodyPr wrap="square" lIns="0" tIns="0" rIns="0" bIns="0" rtlCol="0"/>
            <a:lstStyle/>
            <a:p>
              <a:endParaRPr/>
            </a:p>
          </p:txBody>
        </p:sp>
        <p:sp>
          <p:nvSpPr>
            <p:cNvPr id="5" name="object 5"/>
            <p:cNvSpPr/>
            <p:nvPr/>
          </p:nvSpPr>
          <p:spPr>
            <a:xfrm>
              <a:off x="1709165" y="3871721"/>
              <a:ext cx="1639570" cy="247015"/>
            </a:xfrm>
            <a:custGeom>
              <a:avLst/>
              <a:gdLst/>
              <a:ahLst/>
              <a:cxnLst/>
              <a:rect l="l" t="t" r="r" b="b"/>
              <a:pathLst>
                <a:path w="1639570" h="247014">
                  <a:moveTo>
                    <a:pt x="0" y="0"/>
                  </a:moveTo>
                  <a:lnTo>
                    <a:pt x="1516024" y="0"/>
                  </a:lnTo>
                  <a:lnTo>
                    <a:pt x="1639443" y="123380"/>
                  </a:lnTo>
                  <a:lnTo>
                    <a:pt x="1516024" y="246761"/>
                  </a:lnTo>
                  <a:lnTo>
                    <a:pt x="0" y="246761"/>
                  </a:lnTo>
                  <a:lnTo>
                    <a:pt x="123418" y="123380"/>
                  </a:lnTo>
                  <a:lnTo>
                    <a:pt x="0" y="0"/>
                  </a:lnTo>
                  <a:close/>
                </a:path>
              </a:pathLst>
            </a:custGeom>
            <a:ln w="25908">
              <a:solidFill>
                <a:srgbClr val="6B6BCF"/>
              </a:solidFill>
            </a:ln>
          </p:spPr>
          <p:txBody>
            <a:bodyPr wrap="square" lIns="0" tIns="0" rIns="0" bIns="0" rtlCol="0"/>
            <a:lstStyle/>
            <a:p>
              <a:endParaRPr/>
            </a:p>
          </p:txBody>
        </p:sp>
      </p:grpSp>
      <p:sp>
        <p:nvSpPr>
          <p:cNvPr id="6" name="object 6"/>
          <p:cNvSpPr txBox="1"/>
          <p:nvPr/>
        </p:nvSpPr>
        <p:spPr>
          <a:xfrm>
            <a:off x="2023546" y="3856440"/>
            <a:ext cx="1007110"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BDD7EE"/>
                </a:solidFill>
                <a:latin typeface="UD デジタル 教科書体 NK-R"/>
                <a:cs typeface="UD デジタル 教科書体 NK-R"/>
              </a:rPr>
              <a:t>給餌・清掃等</a:t>
            </a:r>
            <a:endParaRPr sz="1400">
              <a:latin typeface="UD デジタル 教科書体 NK-R"/>
              <a:cs typeface="UD デジタル 教科書体 NK-R"/>
            </a:endParaRPr>
          </a:p>
        </p:txBody>
      </p:sp>
      <p:grpSp>
        <p:nvGrpSpPr>
          <p:cNvPr id="7" name="object 7"/>
          <p:cNvGrpSpPr/>
          <p:nvPr/>
        </p:nvGrpSpPr>
        <p:grpSpPr>
          <a:xfrm>
            <a:off x="211772" y="3857180"/>
            <a:ext cx="1551305" cy="277495"/>
            <a:chOff x="211772" y="3857180"/>
            <a:chExt cx="1551305" cy="277495"/>
          </a:xfrm>
        </p:grpSpPr>
        <p:sp>
          <p:nvSpPr>
            <p:cNvPr id="8" name="object 8"/>
            <p:cNvSpPr/>
            <p:nvPr/>
          </p:nvSpPr>
          <p:spPr>
            <a:xfrm>
              <a:off x="224034" y="3869435"/>
              <a:ext cx="1525270" cy="251460"/>
            </a:xfrm>
            <a:custGeom>
              <a:avLst/>
              <a:gdLst/>
              <a:ahLst/>
              <a:cxnLst/>
              <a:rect l="l" t="t" r="r" b="b"/>
              <a:pathLst>
                <a:path w="1525270" h="251460">
                  <a:moveTo>
                    <a:pt x="1399438" y="0"/>
                  </a:moveTo>
                  <a:lnTo>
                    <a:pt x="0" y="0"/>
                  </a:lnTo>
                  <a:lnTo>
                    <a:pt x="125691" y="125730"/>
                  </a:lnTo>
                  <a:lnTo>
                    <a:pt x="0" y="251460"/>
                  </a:lnTo>
                  <a:lnTo>
                    <a:pt x="1399438" y="251460"/>
                  </a:lnTo>
                  <a:lnTo>
                    <a:pt x="1525142" y="125730"/>
                  </a:lnTo>
                  <a:lnTo>
                    <a:pt x="1399438" y="0"/>
                  </a:lnTo>
                  <a:close/>
                </a:path>
              </a:pathLst>
            </a:custGeom>
            <a:solidFill>
              <a:srgbClr val="006FC0"/>
            </a:solidFill>
          </p:spPr>
          <p:txBody>
            <a:bodyPr wrap="square" lIns="0" tIns="0" rIns="0" bIns="0" rtlCol="0"/>
            <a:lstStyle/>
            <a:p>
              <a:endParaRPr/>
            </a:p>
          </p:txBody>
        </p:sp>
        <p:sp>
          <p:nvSpPr>
            <p:cNvPr id="9" name="object 9"/>
            <p:cNvSpPr/>
            <p:nvPr/>
          </p:nvSpPr>
          <p:spPr>
            <a:xfrm>
              <a:off x="224789" y="3870197"/>
              <a:ext cx="1525270" cy="251460"/>
            </a:xfrm>
            <a:custGeom>
              <a:avLst/>
              <a:gdLst/>
              <a:ahLst/>
              <a:cxnLst/>
              <a:rect l="l" t="t" r="r" b="b"/>
              <a:pathLst>
                <a:path w="1525270" h="251460">
                  <a:moveTo>
                    <a:pt x="0" y="0"/>
                  </a:moveTo>
                  <a:lnTo>
                    <a:pt x="1399438" y="0"/>
                  </a:lnTo>
                  <a:lnTo>
                    <a:pt x="1525143" y="125730"/>
                  </a:lnTo>
                  <a:lnTo>
                    <a:pt x="1399438" y="251460"/>
                  </a:lnTo>
                  <a:lnTo>
                    <a:pt x="0" y="251460"/>
                  </a:lnTo>
                  <a:lnTo>
                    <a:pt x="125691" y="125730"/>
                  </a:lnTo>
                  <a:lnTo>
                    <a:pt x="0" y="0"/>
                  </a:lnTo>
                  <a:close/>
                </a:path>
              </a:pathLst>
            </a:custGeom>
            <a:ln w="25907">
              <a:solidFill>
                <a:srgbClr val="6B6BCF"/>
              </a:solidFill>
            </a:ln>
          </p:spPr>
          <p:txBody>
            <a:bodyPr wrap="square" lIns="0" tIns="0" rIns="0" bIns="0" rtlCol="0"/>
            <a:lstStyle/>
            <a:p>
              <a:endParaRPr/>
            </a:p>
          </p:txBody>
        </p:sp>
      </p:grpSp>
      <p:sp>
        <p:nvSpPr>
          <p:cNvPr id="10" name="object 10"/>
          <p:cNvSpPr txBox="1"/>
          <p:nvPr/>
        </p:nvSpPr>
        <p:spPr>
          <a:xfrm>
            <a:off x="794593" y="3835600"/>
            <a:ext cx="382270" cy="239395"/>
          </a:xfrm>
          <a:prstGeom prst="rect">
            <a:avLst/>
          </a:prstGeom>
        </p:spPr>
        <p:txBody>
          <a:bodyPr vert="horz" wrap="square" lIns="0" tIns="12700" rIns="0" bIns="0" rtlCol="0">
            <a:spAutoFit/>
          </a:bodyPr>
          <a:lstStyle/>
          <a:p>
            <a:pPr marL="12700">
              <a:lnSpc>
                <a:spcPct val="100000"/>
              </a:lnSpc>
              <a:spcBef>
                <a:spcPts val="100"/>
              </a:spcBef>
            </a:pPr>
            <a:r>
              <a:rPr sz="1400" spc="-25" dirty="0">
                <a:solidFill>
                  <a:srgbClr val="BDD7EE"/>
                </a:solidFill>
                <a:latin typeface="UD デジタル 教科書体 NK-R"/>
                <a:cs typeface="UD デジタル 教科書体 NK-R"/>
              </a:rPr>
              <a:t>施設</a:t>
            </a:r>
            <a:endParaRPr sz="1400">
              <a:latin typeface="UD デジタル 教科書体 NK-R"/>
              <a:cs typeface="UD デジタル 教科書体 NK-R"/>
            </a:endParaRPr>
          </a:p>
        </p:txBody>
      </p:sp>
      <p:sp>
        <p:nvSpPr>
          <p:cNvPr id="11" name="object 11"/>
          <p:cNvSpPr txBox="1"/>
          <p:nvPr/>
        </p:nvSpPr>
        <p:spPr>
          <a:xfrm>
            <a:off x="376471" y="5862152"/>
            <a:ext cx="1327150" cy="467995"/>
          </a:xfrm>
          <a:prstGeom prst="rect">
            <a:avLst/>
          </a:prstGeom>
        </p:spPr>
        <p:txBody>
          <a:bodyPr vert="horz" wrap="square" lIns="0" tIns="12065" rIns="0" bIns="0" rtlCol="0">
            <a:spAutoFit/>
          </a:bodyPr>
          <a:lstStyle/>
          <a:p>
            <a:pPr marL="12700" marR="5080">
              <a:lnSpc>
                <a:spcPct val="100000"/>
              </a:lnSpc>
              <a:spcBef>
                <a:spcPts val="95"/>
              </a:spcBef>
            </a:pPr>
            <a:r>
              <a:rPr sz="1000" dirty="0">
                <a:latin typeface="UD デジタル 教科書体 NK-R"/>
                <a:cs typeface="UD デジタル 教科書体 NK-R"/>
              </a:rPr>
              <a:t>遠</a:t>
            </a:r>
            <a:r>
              <a:rPr sz="1000" spc="-10" dirty="0">
                <a:latin typeface="UD デジタル 教科書体 NK-R"/>
                <a:cs typeface="UD デジタル 教科書体 NK-R"/>
              </a:rPr>
              <a:t>隔操作</a:t>
            </a:r>
            <a:r>
              <a:rPr sz="900" spc="-20" dirty="0">
                <a:latin typeface="UD デジタル 教科書体 NK-R"/>
                <a:cs typeface="UD デジタル 教科書体 NK-R"/>
              </a:rPr>
              <a:t>によって</a:t>
            </a:r>
            <a:r>
              <a:rPr sz="1000" spc="-10" dirty="0">
                <a:latin typeface="UD デジタル 教科書体 NK-R"/>
                <a:cs typeface="UD デジタル 教科書体 NK-R"/>
              </a:rPr>
              <a:t>生</a:t>
            </a:r>
            <a:r>
              <a:rPr sz="1000" dirty="0">
                <a:latin typeface="UD デジタル 教科書体 NK-R"/>
                <a:cs typeface="UD デジタル 教科書体 NK-R"/>
              </a:rPr>
              <a:t>簀</a:t>
            </a:r>
            <a:r>
              <a:rPr sz="1000" spc="-45" dirty="0">
                <a:latin typeface="UD デジタル 教科書体 NK-R"/>
                <a:cs typeface="UD デジタル 教科書体 NK-R"/>
              </a:rPr>
              <a:t> の</a:t>
            </a:r>
            <a:r>
              <a:rPr sz="1000" spc="-10" dirty="0">
                <a:latin typeface="UD デジタル 教科書体 NK-R"/>
                <a:cs typeface="UD デジタル 教科書体 NK-R"/>
              </a:rPr>
              <a:t>浮沈操作</a:t>
            </a:r>
            <a:r>
              <a:rPr sz="900" spc="-25" dirty="0">
                <a:latin typeface="UD デジタル 教科書体 NK-R"/>
                <a:cs typeface="UD デジタル 教科書体 NK-R"/>
              </a:rPr>
              <a:t>が可能であ り、</a:t>
            </a:r>
            <a:r>
              <a:rPr sz="900" spc="-20" dirty="0">
                <a:latin typeface="UD デジタル 教科書体 NK-R"/>
                <a:cs typeface="UD デジタル 教科書体 NK-R"/>
              </a:rPr>
              <a:t>台風や赤潮等を回 避</a:t>
            </a:r>
            <a:endParaRPr sz="900">
              <a:latin typeface="UD デジタル 教科書体 NK-R"/>
              <a:cs typeface="UD デジタル 教科書体 NK-R"/>
            </a:endParaRPr>
          </a:p>
        </p:txBody>
      </p:sp>
      <p:grpSp>
        <p:nvGrpSpPr>
          <p:cNvPr id="12" name="object 12"/>
          <p:cNvGrpSpPr/>
          <p:nvPr/>
        </p:nvGrpSpPr>
        <p:grpSpPr>
          <a:xfrm>
            <a:off x="3297872" y="3858704"/>
            <a:ext cx="3427729" cy="276225"/>
            <a:chOff x="3297872" y="3858704"/>
            <a:chExt cx="3427729" cy="276225"/>
          </a:xfrm>
        </p:grpSpPr>
        <p:sp>
          <p:nvSpPr>
            <p:cNvPr id="13" name="object 13"/>
            <p:cNvSpPr/>
            <p:nvPr/>
          </p:nvSpPr>
          <p:spPr>
            <a:xfrm>
              <a:off x="3310132" y="3870959"/>
              <a:ext cx="3401695" cy="250190"/>
            </a:xfrm>
            <a:custGeom>
              <a:avLst/>
              <a:gdLst/>
              <a:ahLst/>
              <a:cxnLst/>
              <a:rect l="l" t="t" r="r" b="b"/>
              <a:pathLst>
                <a:path w="3401695" h="250189">
                  <a:moveTo>
                    <a:pt x="3276473" y="0"/>
                  </a:moveTo>
                  <a:lnTo>
                    <a:pt x="0" y="0"/>
                  </a:lnTo>
                  <a:lnTo>
                    <a:pt x="124955" y="124841"/>
                  </a:lnTo>
                  <a:lnTo>
                    <a:pt x="0" y="249682"/>
                  </a:lnTo>
                  <a:lnTo>
                    <a:pt x="3276473" y="249682"/>
                  </a:lnTo>
                  <a:lnTo>
                    <a:pt x="3401441" y="124841"/>
                  </a:lnTo>
                  <a:lnTo>
                    <a:pt x="3276473" y="0"/>
                  </a:lnTo>
                  <a:close/>
                </a:path>
              </a:pathLst>
            </a:custGeom>
            <a:solidFill>
              <a:srgbClr val="006FC0"/>
            </a:solidFill>
          </p:spPr>
          <p:txBody>
            <a:bodyPr wrap="square" lIns="0" tIns="0" rIns="0" bIns="0" rtlCol="0"/>
            <a:lstStyle/>
            <a:p>
              <a:endParaRPr/>
            </a:p>
          </p:txBody>
        </p:sp>
        <p:sp>
          <p:nvSpPr>
            <p:cNvPr id="14" name="object 14"/>
            <p:cNvSpPr/>
            <p:nvPr/>
          </p:nvSpPr>
          <p:spPr>
            <a:xfrm>
              <a:off x="3310889" y="3871721"/>
              <a:ext cx="3401695" cy="250190"/>
            </a:xfrm>
            <a:custGeom>
              <a:avLst/>
              <a:gdLst/>
              <a:ahLst/>
              <a:cxnLst/>
              <a:rect l="l" t="t" r="r" b="b"/>
              <a:pathLst>
                <a:path w="3401695" h="250189">
                  <a:moveTo>
                    <a:pt x="0" y="0"/>
                  </a:moveTo>
                  <a:lnTo>
                    <a:pt x="3276473" y="0"/>
                  </a:lnTo>
                  <a:lnTo>
                    <a:pt x="3401441" y="124841"/>
                  </a:lnTo>
                  <a:lnTo>
                    <a:pt x="3276473" y="249682"/>
                  </a:lnTo>
                  <a:lnTo>
                    <a:pt x="0" y="249682"/>
                  </a:lnTo>
                  <a:lnTo>
                    <a:pt x="124968" y="124841"/>
                  </a:lnTo>
                  <a:lnTo>
                    <a:pt x="0" y="0"/>
                  </a:lnTo>
                  <a:close/>
                </a:path>
              </a:pathLst>
            </a:custGeom>
            <a:ln w="25908">
              <a:solidFill>
                <a:srgbClr val="6B6BCF"/>
              </a:solidFill>
            </a:ln>
          </p:spPr>
          <p:txBody>
            <a:bodyPr wrap="square" lIns="0" tIns="0" rIns="0" bIns="0" rtlCol="0"/>
            <a:lstStyle/>
            <a:p>
              <a:endParaRPr/>
            </a:p>
          </p:txBody>
        </p:sp>
      </p:grpSp>
      <p:sp>
        <p:nvSpPr>
          <p:cNvPr id="15" name="object 15"/>
          <p:cNvSpPr txBox="1"/>
          <p:nvPr/>
        </p:nvSpPr>
        <p:spPr>
          <a:xfrm>
            <a:off x="4386381" y="3858524"/>
            <a:ext cx="1249680" cy="239395"/>
          </a:xfrm>
          <a:prstGeom prst="rect">
            <a:avLst/>
          </a:prstGeom>
        </p:spPr>
        <p:txBody>
          <a:bodyPr vert="horz" wrap="square" lIns="0" tIns="12700" rIns="0" bIns="0" rtlCol="0">
            <a:spAutoFit/>
          </a:bodyPr>
          <a:lstStyle/>
          <a:p>
            <a:pPr marL="12700">
              <a:lnSpc>
                <a:spcPct val="100000"/>
              </a:lnSpc>
              <a:spcBef>
                <a:spcPts val="100"/>
              </a:spcBef>
            </a:pPr>
            <a:r>
              <a:rPr sz="1400" spc="-15" dirty="0">
                <a:solidFill>
                  <a:srgbClr val="BDD7EE"/>
                </a:solidFill>
                <a:latin typeface="UD デジタル 教科書体 NK-R"/>
                <a:cs typeface="UD デジタル 教科書体 NK-R"/>
              </a:rPr>
              <a:t>成長・コスト管理</a:t>
            </a:r>
            <a:endParaRPr sz="1400">
              <a:latin typeface="UD デジタル 教科書体 NK-R"/>
              <a:cs typeface="UD デジタル 教科書体 NK-R"/>
            </a:endParaRPr>
          </a:p>
        </p:txBody>
      </p:sp>
      <p:sp>
        <p:nvSpPr>
          <p:cNvPr id="16" name="object 16"/>
          <p:cNvSpPr/>
          <p:nvPr/>
        </p:nvSpPr>
        <p:spPr>
          <a:xfrm>
            <a:off x="8301225" y="3857244"/>
            <a:ext cx="1656714" cy="259079"/>
          </a:xfrm>
          <a:custGeom>
            <a:avLst/>
            <a:gdLst/>
            <a:ahLst/>
            <a:cxnLst/>
            <a:rect l="l" t="t" r="r" b="b"/>
            <a:pathLst>
              <a:path w="1656715" h="259079">
                <a:moveTo>
                  <a:pt x="1526933" y="0"/>
                </a:moveTo>
                <a:lnTo>
                  <a:pt x="0" y="0"/>
                </a:lnTo>
                <a:lnTo>
                  <a:pt x="129527" y="129539"/>
                </a:lnTo>
                <a:lnTo>
                  <a:pt x="0" y="259079"/>
                </a:lnTo>
                <a:lnTo>
                  <a:pt x="1526933" y="259079"/>
                </a:lnTo>
                <a:lnTo>
                  <a:pt x="1656461" y="129539"/>
                </a:lnTo>
                <a:lnTo>
                  <a:pt x="1526933" y="0"/>
                </a:lnTo>
                <a:close/>
              </a:path>
            </a:pathLst>
          </a:custGeom>
          <a:solidFill>
            <a:srgbClr val="006FC0"/>
          </a:solidFill>
        </p:spPr>
        <p:txBody>
          <a:bodyPr wrap="square" lIns="0" tIns="0" rIns="0" bIns="0" rtlCol="0"/>
          <a:lstStyle/>
          <a:p>
            <a:endParaRPr/>
          </a:p>
        </p:txBody>
      </p:sp>
      <p:sp>
        <p:nvSpPr>
          <p:cNvPr id="17" name="object 17"/>
          <p:cNvSpPr txBox="1"/>
          <p:nvPr/>
        </p:nvSpPr>
        <p:spPr>
          <a:xfrm>
            <a:off x="8628815" y="3828806"/>
            <a:ext cx="999490" cy="239395"/>
          </a:xfrm>
          <a:prstGeom prst="rect">
            <a:avLst/>
          </a:prstGeom>
        </p:spPr>
        <p:txBody>
          <a:bodyPr vert="horz" wrap="square" lIns="0" tIns="12700" rIns="0" bIns="0" rtlCol="0">
            <a:spAutoFit/>
          </a:bodyPr>
          <a:lstStyle/>
          <a:p>
            <a:pPr marL="12700">
              <a:lnSpc>
                <a:spcPct val="100000"/>
              </a:lnSpc>
              <a:spcBef>
                <a:spcPts val="100"/>
              </a:spcBef>
            </a:pPr>
            <a:r>
              <a:rPr sz="1400" spc="-15" dirty="0">
                <a:solidFill>
                  <a:srgbClr val="BDD7EE"/>
                </a:solidFill>
                <a:latin typeface="UD デジタル 教科書体 NK-R"/>
                <a:cs typeface="UD デジタル 教科書体 NK-R"/>
              </a:rPr>
              <a:t>水揚げ・出荷</a:t>
            </a:r>
            <a:endParaRPr sz="1400">
              <a:latin typeface="UD デジタル 教科書体 NK-R"/>
              <a:cs typeface="UD デジタル 教科書体 NK-R"/>
            </a:endParaRPr>
          </a:p>
        </p:txBody>
      </p:sp>
      <p:grpSp>
        <p:nvGrpSpPr>
          <p:cNvPr id="18" name="object 18"/>
          <p:cNvGrpSpPr/>
          <p:nvPr/>
        </p:nvGrpSpPr>
        <p:grpSpPr>
          <a:xfrm>
            <a:off x="6661340" y="3844988"/>
            <a:ext cx="3310254" cy="289560"/>
            <a:chOff x="6661340" y="3844988"/>
            <a:chExt cx="3310254" cy="289560"/>
          </a:xfrm>
        </p:grpSpPr>
        <p:sp>
          <p:nvSpPr>
            <p:cNvPr id="19" name="object 19"/>
            <p:cNvSpPr/>
            <p:nvPr/>
          </p:nvSpPr>
          <p:spPr>
            <a:xfrm>
              <a:off x="8301990" y="3858006"/>
              <a:ext cx="1656714" cy="259079"/>
            </a:xfrm>
            <a:custGeom>
              <a:avLst/>
              <a:gdLst/>
              <a:ahLst/>
              <a:cxnLst/>
              <a:rect l="l" t="t" r="r" b="b"/>
              <a:pathLst>
                <a:path w="1656715" h="259079">
                  <a:moveTo>
                    <a:pt x="0" y="0"/>
                  </a:moveTo>
                  <a:lnTo>
                    <a:pt x="1526933" y="0"/>
                  </a:lnTo>
                  <a:lnTo>
                    <a:pt x="1656461" y="129540"/>
                  </a:lnTo>
                  <a:lnTo>
                    <a:pt x="1526933" y="259080"/>
                  </a:lnTo>
                  <a:lnTo>
                    <a:pt x="0" y="259080"/>
                  </a:lnTo>
                  <a:lnTo>
                    <a:pt x="129527" y="129540"/>
                  </a:lnTo>
                  <a:lnTo>
                    <a:pt x="0" y="0"/>
                  </a:lnTo>
                  <a:close/>
                </a:path>
              </a:pathLst>
            </a:custGeom>
            <a:ln w="25908">
              <a:solidFill>
                <a:srgbClr val="6B6BCF"/>
              </a:solidFill>
            </a:ln>
          </p:spPr>
          <p:txBody>
            <a:bodyPr wrap="square" lIns="0" tIns="0" rIns="0" bIns="0" rtlCol="0"/>
            <a:lstStyle/>
            <a:p>
              <a:endParaRPr/>
            </a:p>
          </p:txBody>
        </p:sp>
        <p:sp>
          <p:nvSpPr>
            <p:cNvPr id="20" name="object 20"/>
            <p:cNvSpPr/>
            <p:nvPr/>
          </p:nvSpPr>
          <p:spPr>
            <a:xfrm>
              <a:off x="6673596" y="3867912"/>
              <a:ext cx="1657985" cy="252729"/>
            </a:xfrm>
            <a:custGeom>
              <a:avLst/>
              <a:gdLst/>
              <a:ahLst/>
              <a:cxnLst/>
              <a:rect l="l" t="t" r="r" b="b"/>
              <a:pathLst>
                <a:path w="1657984" h="252729">
                  <a:moveTo>
                    <a:pt x="1531150" y="0"/>
                  </a:moveTo>
                  <a:lnTo>
                    <a:pt x="0" y="0"/>
                  </a:lnTo>
                  <a:lnTo>
                    <a:pt x="126453" y="126301"/>
                  </a:lnTo>
                  <a:lnTo>
                    <a:pt x="0" y="252603"/>
                  </a:lnTo>
                  <a:lnTo>
                    <a:pt x="1531150" y="252603"/>
                  </a:lnTo>
                  <a:lnTo>
                    <a:pt x="1657603" y="126301"/>
                  </a:lnTo>
                  <a:lnTo>
                    <a:pt x="1531150" y="0"/>
                  </a:lnTo>
                  <a:close/>
                </a:path>
              </a:pathLst>
            </a:custGeom>
            <a:solidFill>
              <a:srgbClr val="006FC0"/>
            </a:solidFill>
          </p:spPr>
          <p:txBody>
            <a:bodyPr wrap="square" lIns="0" tIns="0" rIns="0" bIns="0" rtlCol="0"/>
            <a:lstStyle/>
            <a:p>
              <a:endParaRPr/>
            </a:p>
          </p:txBody>
        </p:sp>
        <p:sp>
          <p:nvSpPr>
            <p:cNvPr id="21" name="object 21"/>
            <p:cNvSpPr/>
            <p:nvPr/>
          </p:nvSpPr>
          <p:spPr>
            <a:xfrm>
              <a:off x="6674358" y="3868674"/>
              <a:ext cx="1657985" cy="252729"/>
            </a:xfrm>
            <a:custGeom>
              <a:avLst/>
              <a:gdLst/>
              <a:ahLst/>
              <a:cxnLst/>
              <a:rect l="l" t="t" r="r" b="b"/>
              <a:pathLst>
                <a:path w="1657984" h="252729">
                  <a:moveTo>
                    <a:pt x="0" y="0"/>
                  </a:moveTo>
                  <a:lnTo>
                    <a:pt x="1531150" y="0"/>
                  </a:lnTo>
                  <a:lnTo>
                    <a:pt x="1657604" y="126301"/>
                  </a:lnTo>
                  <a:lnTo>
                    <a:pt x="1531150" y="252603"/>
                  </a:lnTo>
                  <a:lnTo>
                    <a:pt x="0" y="252603"/>
                  </a:lnTo>
                  <a:lnTo>
                    <a:pt x="126453" y="126301"/>
                  </a:lnTo>
                  <a:lnTo>
                    <a:pt x="0" y="0"/>
                  </a:lnTo>
                  <a:close/>
                </a:path>
              </a:pathLst>
            </a:custGeom>
            <a:ln w="25908">
              <a:solidFill>
                <a:srgbClr val="6B6BCF"/>
              </a:solidFill>
            </a:ln>
          </p:spPr>
          <p:txBody>
            <a:bodyPr wrap="square" lIns="0" tIns="0" rIns="0" bIns="0" rtlCol="0"/>
            <a:lstStyle/>
            <a:p>
              <a:endParaRPr/>
            </a:p>
          </p:txBody>
        </p:sp>
      </p:grpSp>
      <p:sp>
        <p:nvSpPr>
          <p:cNvPr id="22" name="object 22"/>
          <p:cNvSpPr txBox="1"/>
          <p:nvPr/>
        </p:nvSpPr>
        <p:spPr>
          <a:xfrm>
            <a:off x="7092370" y="3856440"/>
            <a:ext cx="80327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BDD7EE"/>
                </a:solidFill>
                <a:latin typeface="UD デジタル 教科書体 NK-R"/>
                <a:cs typeface="UD デジタル 教科書体 NK-R"/>
              </a:rPr>
              <a:t>リスク管理</a:t>
            </a:r>
            <a:endParaRPr sz="1400">
              <a:latin typeface="UD デジタル 教科書体 NK-R"/>
              <a:cs typeface="UD デジタル 教科書体 NK-R"/>
            </a:endParaRPr>
          </a:p>
        </p:txBody>
      </p:sp>
      <p:grpSp>
        <p:nvGrpSpPr>
          <p:cNvPr id="23" name="object 23"/>
          <p:cNvGrpSpPr/>
          <p:nvPr/>
        </p:nvGrpSpPr>
        <p:grpSpPr>
          <a:xfrm>
            <a:off x="267970" y="4047744"/>
            <a:ext cx="9662795" cy="2449195"/>
            <a:chOff x="267970" y="4047744"/>
            <a:chExt cx="9662795" cy="2449195"/>
          </a:xfrm>
        </p:grpSpPr>
        <p:pic>
          <p:nvPicPr>
            <p:cNvPr id="24" name="object 24"/>
            <p:cNvPicPr/>
            <p:nvPr/>
          </p:nvPicPr>
          <p:blipFill>
            <a:blip r:embed="rId2" cstate="print"/>
            <a:stretch>
              <a:fillRect/>
            </a:stretch>
          </p:blipFill>
          <p:spPr>
            <a:xfrm>
              <a:off x="2677668" y="6400800"/>
              <a:ext cx="59435" cy="96011"/>
            </a:xfrm>
            <a:prstGeom prst="rect">
              <a:avLst/>
            </a:prstGeom>
          </p:spPr>
        </p:pic>
        <p:pic>
          <p:nvPicPr>
            <p:cNvPr id="25" name="object 25"/>
            <p:cNvPicPr/>
            <p:nvPr/>
          </p:nvPicPr>
          <p:blipFill>
            <a:blip r:embed="rId3" cstate="print"/>
            <a:stretch>
              <a:fillRect/>
            </a:stretch>
          </p:blipFill>
          <p:spPr>
            <a:xfrm>
              <a:off x="280416" y="4267200"/>
              <a:ext cx="1487423" cy="1142999"/>
            </a:xfrm>
            <a:prstGeom prst="rect">
              <a:avLst/>
            </a:prstGeom>
          </p:spPr>
        </p:pic>
        <p:sp>
          <p:nvSpPr>
            <p:cNvPr id="26" name="object 26"/>
            <p:cNvSpPr/>
            <p:nvPr/>
          </p:nvSpPr>
          <p:spPr>
            <a:xfrm>
              <a:off x="274320" y="4261104"/>
              <a:ext cx="1499870" cy="1155065"/>
            </a:xfrm>
            <a:custGeom>
              <a:avLst/>
              <a:gdLst/>
              <a:ahLst/>
              <a:cxnLst/>
              <a:rect l="l" t="t" r="r" b="b"/>
              <a:pathLst>
                <a:path w="1499870" h="1155064">
                  <a:moveTo>
                    <a:pt x="0" y="1154684"/>
                  </a:moveTo>
                  <a:lnTo>
                    <a:pt x="1499362" y="1154684"/>
                  </a:lnTo>
                  <a:lnTo>
                    <a:pt x="1499362" y="0"/>
                  </a:lnTo>
                  <a:lnTo>
                    <a:pt x="0" y="0"/>
                  </a:lnTo>
                  <a:lnTo>
                    <a:pt x="0" y="1154684"/>
                  </a:lnTo>
                  <a:close/>
                </a:path>
              </a:pathLst>
            </a:custGeom>
            <a:ln w="12192">
              <a:solidFill>
                <a:srgbClr val="000000"/>
              </a:solidFill>
            </a:ln>
          </p:spPr>
          <p:txBody>
            <a:bodyPr wrap="square" lIns="0" tIns="0" rIns="0" bIns="0" rtlCol="0"/>
            <a:lstStyle/>
            <a:p>
              <a:endParaRPr/>
            </a:p>
          </p:txBody>
        </p:sp>
        <p:pic>
          <p:nvPicPr>
            <p:cNvPr id="27" name="object 27"/>
            <p:cNvPicPr/>
            <p:nvPr/>
          </p:nvPicPr>
          <p:blipFill>
            <a:blip r:embed="rId4" cstate="print"/>
            <a:stretch>
              <a:fillRect/>
            </a:stretch>
          </p:blipFill>
          <p:spPr>
            <a:xfrm>
              <a:off x="1109472" y="4267200"/>
              <a:ext cx="650747" cy="515111"/>
            </a:xfrm>
            <a:prstGeom prst="rect">
              <a:avLst/>
            </a:prstGeom>
          </p:spPr>
        </p:pic>
        <p:sp>
          <p:nvSpPr>
            <p:cNvPr id="28" name="object 28"/>
            <p:cNvSpPr/>
            <p:nvPr/>
          </p:nvSpPr>
          <p:spPr>
            <a:xfrm>
              <a:off x="1103375" y="4261104"/>
              <a:ext cx="662940" cy="527050"/>
            </a:xfrm>
            <a:custGeom>
              <a:avLst/>
              <a:gdLst/>
              <a:ahLst/>
              <a:cxnLst/>
              <a:rect l="l" t="t" r="r" b="b"/>
              <a:pathLst>
                <a:path w="662939" h="527050">
                  <a:moveTo>
                    <a:pt x="0" y="526923"/>
                  </a:moveTo>
                  <a:lnTo>
                    <a:pt x="662939" y="526923"/>
                  </a:lnTo>
                  <a:lnTo>
                    <a:pt x="662939" y="0"/>
                  </a:lnTo>
                  <a:lnTo>
                    <a:pt x="0" y="0"/>
                  </a:lnTo>
                  <a:lnTo>
                    <a:pt x="0" y="526923"/>
                  </a:lnTo>
                  <a:close/>
                </a:path>
              </a:pathLst>
            </a:custGeom>
            <a:ln w="12192">
              <a:solidFill>
                <a:srgbClr val="000000"/>
              </a:solidFill>
            </a:ln>
          </p:spPr>
          <p:txBody>
            <a:bodyPr wrap="square" lIns="0" tIns="0" rIns="0" bIns="0" rtlCol="0"/>
            <a:lstStyle/>
            <a:p>
              <a:endParaRPr/>
            </a:p>
          </p:txBody>
        </p:sp>
        <p:pic>
          <p:nvPicPr>
            <p:cNvPr id="29" name="object 29"/>
            <p:cNvPicPr/>
            <p:nvPr/>
          </p:nvPicPr>
          <p:blipFill>
            <a:blip r:embed="rId5" cstate="print"/>
            <a:stretch>
              <a:fillRect/>
            </a:stretch>
          </p:blipFill>
          <p:spPr>
            <a:xfrm>
              <a:off x="4998720" y="4259579"/>
              <a:ext cx="1688591" cy="1153667"/>
            </a:xfrm>
            <a:prstGeom prst="rect">
              <a:avLst/>
            </a:prstGeom>
          </p:spPr>
        </p:pic>
        <p:sp>
          <p:nvSpPr>
            <p:cNvPr id="30" name="object 30"/>
            <p:cNvSpPr/>
            <p:nvPr/>
          </p:nvSpPr>
          <p:spPr>
            <a:xfrm>
              <a:off x="4969764" y="4253484"/>
              <a:ext cx="1723389" cy="1167130"/>
            </a:xfrm>
            <a:custGeom>
              <a:avLst/>
              <a:gdLst/>
              <a:ahLst/>
              <a:cxnLst/>
              <a:rect l="l" t="t" r="r" b="b"/>
              <a:pathLst>
                <a:path w="1723390" h="1167129">
                  <a:moveTo>
                    <a:pt x="0" y="1167002"/>
                  </a:moveTo>
                  <a:lnTo>
                    <a:pt x="1723263" y="1167002"/>
                  </a:lnTo>
                  <a:lnTo>
                    <a:pt x="1723263" y="0"/>
                  </a:lnTo>
                  <a:lnTo>
                    <a:pt x="0" y="0"/>
                  </a:lnTo>
                  <a:lnTo>
                    <a:pt x="0" y="1167002"/>
                  </a:lnTo>
                  <a:close/>
                </a:path>
              </a:pathLst>
            </a:custGeom>
            <a:ln w="12192">
              <a:solidFill>
                <a:srgbClr val="000000"/>
              </a:solidFill>
            </a:ln>
          </p:spPr>
          <p:txBody>
            <a:bodyPr wrap="square" lIns="0" tIns="0" rIns="0" bIns="0" rtlCol="0"/>
            <a:lstStyle/>
            <a:p>
              <a:endParaRPr/>
            </a:p>
          </p:txBody>
        </p:sp>
        <p:pic>
          <p:nvPicPr>
            <p:cNvPr id="31" name="object 31"/>
            <p:cNvPicPr/>
            <p:nvPr/>
          </p:nvPicPr>
          <p:blipFill>
            <a:blip r:embed="rId6" cstate="print"/>
            <a:stretch>
              <a:fillRect/>
            </a:stretch>
          </p:blipFill>
          <p:spPr>
            <a:xfrm>
              <a:off x="6793991" y="4261104"/>
              <a:ext cx="1502663" cy="1161287"/>
            </a:xfrm>
            <a:prstGeom prst="rect">
              <a:avLst/>
            </a:prstGeom>
          </p:spPr>
        </p:pic>
        <p:sp>
          <p:nvSpPr>
            <p:cNvPr id="32" name="object 32"/>
            <p:cNvSpPr/>
            <p:nvPr/>
          </p:nvSpPr>
          <p:spPr>
            <a:xfrm>
              <a:off x="6787896" y="4255008"/>
              <a:ext cx="1515110" cy="1173480"/>
            </a:xfrm>
            <a:custGeom>
              <a:avLst/>
              <a:gdLst/>
              <a:ahLst/>
              <a:cxnLst/>
              <a:rect l="l" t="t" r="r" b="b"/>
              <a:pathLst>
                <a:path w="1515109" h="1173479">
                  <a:moveTo>
                    <a:pt x="0" y="1173480"/>
                  </a:moveTo>
                  <a:lnTo>
                    <a:pt x="1514602" y="1173480"/>
                  </a:lnTo>
                  <a:lnTo>
                    <a:pt x="1514602" y="0"/>
                  </a:lnTo>
                  <a:lnTo>
                    <a:pt x="0" y="0"/>
                  </a:lnTo>
                  <a:lnTo>
                    <a:pt x="0" y="1173480"/>
                  </a:lnTo>
                  <a:close/>
                </a:path>
              </a:pathLst>
            </a:custGeom>
            <a:ln w="12192">
              <a:solidFill>
                <a:srgbClr val="000000"/>
              </a:solidFill>
            </a:ln>
          </p:spPr>
          <p:txBody>
            <a:bodyPr wrap="square" lIns="0" tIns="0" rIns="0" bIns="0" rtlCol="0"/>
            <a:lstStyle/>
            <a:p>
              <a:endParaRPr/>
            </a:p>
          </p:txBody>
        </p:sp>
        <p:pic>
          <p:nvPicPr>
            <p:cNvPr id="33" name="object 33"/>
            <p:cNvPicPr/>
            <p:nvPr/>
          </p:nvPicPr>
          <p:blipFill>
            <a:blip r:embed="rId7" cstate="print"/>
            <a:stretch>
              <a:fillRect/>
            </a:stretch>
          </p:blipFill>
          <p:spPr>
            <a:xfrm>
              <a:off x="6402323" y="4047744"/>
              <a:ext cx="377951" cy="490727"/>
            </a:xfrm>
            <a:prstGeom prst="rect">
              <a:avLst/>
            </a:prstGeom>
          </p:spPr>
        </p:pic>
        <p:pic>
          <p:nvPicPr>
            <p:cNvPr id="34" name="object 34"/>
            <p:cNvPicPr/>
            <p:nvPr/>
          </p:nvPicPr>
          <p:blipFill>
            <a:blip r:embed="rId8" cstate="print"/>
            <a:stretch>
              <a:fillRect/>
            </a:stretch>
          </p:blipFill>
          <p:spPr>
            <a:xfrm>
              <a:off x="1882139" y="4262627"/>
              <a:ext cx="1397507" cy="1146047"/>
            </a:xfrm>
            <a:prstGeom prst="rect">
              <a:avLst/>
            </a:prstGeom>
          </p:spPr>
        </p:pic>
        <p:sp>
          <p:nvSpPr>
            <p:cNvPr id="35" name="object 35"/>
            <p:cNvSpPr/>
            <p:nvPr/>
          </p:nvSpPr>
          <p:spPr>
            <a:xfrm>
              <a:off x="1876044" y="4256531"/>
              <a:ext cx="1423670" cy="1159510"/>
            </a:xfrm>
            <a:custGeom>
              <a:avLst/>
              <a:gdLst/>
              <a:ahLst/>
              <a:cxnLst/>
              <a:rect l="l" t="t" r="r" b="b"/>
              <a:pathLst>
                <a:path w="1423670" h="1159510">
                  <a:moveTo>
                    <a:pt x="0" y="1159383"/>
                  </a:moveTo>
                  <a:lnTo>
                    <a:pt x="1423161" y="1159383"/>
                  </a:lnTo>
                  <a:lnTo>
                    <a:pt x="1423161" y="0"/>
                  </a:lnTo>
                  <a:lnTo>
                    <a:pt x="0" y="0"/>
                  </a:lnTo>
                  <a:lnTo>
                    <a:pt x="0" y="1159383"/>
                  </a:lnTo>
                  <a:close/>
                </a:path>
              </a:pathLst>
            </a:custGeom>
            <a:ln w="12192">
              <a:solidFill>
                <a:srgbClr val="000000"/>
              </a:solidFill>
            </a:ln>
          </p:spPr>
          <p:txBody>
            <a:bodyPr wrap="square" lIns="0" tIns="0" rIns="0" bIns="0" rtlCol="0"/>
            <a:lstStyle/>
            <a:p>
              <a:endParaRPr/>
            </a:p>
          </p:txBody>
        </p:sp>
        <p:pic>
          <p:nvPicPr>
            <p:cNvPr id="36" name="object 36"/>
            <p:cNvPicPr/>
            <p:nvPr/>
          </p:nvPicPr>
          <p:blipFill>
            <a:blip r:embed="rId9" cstate="print"/>
            <a:stretch>
              <a:fillRect/>
            </a:stretch>
          </p:blipFill>
          <p:spPr>
            <a:xfrm>
              <a:off x="2778252" y="4732019"/>
              <a:ext cx="527303" cy="670559"/>
            </a:xfrm>
            <a:prstGeom prst="rect">
              <a:avLst/>
            </a:prstGeom>
          </p:spPr>
        </p:pic>
        <p:pic>
          <p:nvPicPr>
            <p:cNvPr id="37" name="object 37"/>
            <p:cNvPicPr/>
            <p:nvPr/>
          </p:nvPicPr>
          <p:blipFill>
            <a:blip r:embed="rId10" cstate="print"/>
            <a:stretch>
              <a:fillRect/>
            </a:stretch>
          </p:blipFill>
          <p:spPr>
            <a:xfrm>
              <a:off x="8388096" y="4238244"/>
              <a:ext cx="1542287" cy="1187195"/>
            </a:xfrm>
            <a:prstGeom prst="rect">
              <a:avLst/>
            </a:prstGeom>
          </p:spPr>
        </p:pic>
      </p:grpSp>
      <p:sp>
        <p:nvSpPr>
          <p:cNvPr id="38" name="object 38"/>
          <p:cNvSpPr txBox="1"/>
          <p:nvPr/>
        </p:nvSpPr>
        <p:spPr>
          <a:xfrm>
            <a:off x="8558203" y="5834136"/>
            <a:ext cx="1226820" cy="467995"/>
          </a:xfrm>
          <a:prstGeom prst="rect">
            <a:avLst/>
          </a:prstGeom>
        </p:spPr>
        <p:txBody>
          <a:bodyPr vert="horz" wrap="square" lIns="0" tIns="12065" rIns="0" bIns="0" rtlCol="0">
            <a:spAutoFit/>
          </a:bodyPr>
          <a:lstStyle/>
          <a:p>
            <a:pPr marL="12700" marR="5080" indent="-635" algn="just">
              <a:lnSpc>
                <a:spcPct val="100000"/>
              </a:lnSpc>
              <a:spcBef>
                <a:spcPts val="95"/>
              </a:spcBef>
            </a:pPr>
            <a:r>
              <a:rPr sz="900" spc="-20" dirty="0">
                <a:latin typeface="UD デジタル 教科書体 NK-R"/>
                <a:cs typeface="UD デジタル 教科書体 NK-R"/>
              </a:rPr>
              <a:t>出荷時の</a:t>
            </a:r>
            <a:r>
              <a:rPr sz="1000" dirty="0">
                <a:latin typeface="UD デジタル 教科書体 NK-R"/>
                <a:cs typeface="UD デジタル 教科書体 NK-R"/>
              </a:rPr>
              <a:t>養殖</a:t>
            </a:r>
            <a:r>
              <a:rPr sz="1000" spc="-10" dirty="0">
                <a:latin typeface="UD デジタル 教科書体 NK-R"/>
                <a:cs typeface="UD デジタル 教科書体 NK-R"/>
              </a:rPr>
              <a:t>魚の尾</a:t>
            </a:r>
            <a:r>
              <a:rPr sz="1000" spc="-50" dirty="0">
                <a:latin typeface="UD デジタル 教科書体 NK-R"/>
                <a:cs typeface="UD デジタル 教科書体 NK-R"/>
              </a:rPr>
              <a:t>数</a:t>
            </a:r>
            <a:r>
              <a:rPr sz="1000" spc="-20" dirty="0">
                <a:latin typeface="UD デジタル 教科書体 NK-R"/>
                <a:cs typeface="UD デジタル 教科書体 NK-R"/>
              </a:rPr>
              <a:t>及び重量</a:t>
            </a:r>
            <a:r>
              <a:rPr sz="900" dirty="0">
                <a:latin typeface="UD デジタル 教科書体 NK-R"/>
                <a:cs typeface="UD デジタル 教科書体 NK-R"/>
              </a:rPr>
              <a:t>をAI</a:t>
            </a:r>
            <a:r>
              <a:rPr sz="900" spc="-20" dirty="0">
                <a:latin typeface="UD デジタル 教科書体 NK-R"/>
                <a:cs typeface="UD デジタル 教科書体 NK-R"/>
              </a:rPr>
              <a:t>技術を活</a:t>
            </a:r>
            <a:r>
              <a:rPr sz="900" spc="-15" dirty="0">
                <a:latin typeface="UD デジタル 教科書体 NK-R"/>
                <a:cs typeface="UD デジタル 教科書体 NK-R"/>
              </a:rPr>
              <a:t>用して正確に把握</a:t>
            </a:r>
            <a:endParaRPr sz="900">
              <a:latin typeface="UD デジタル 教科書体 NK-R"/>
              <a:cs typeface="UD デジタル 教科書体 NK-R"/>
            </a:endParaRPr>
          </a:p>
        </p:txBody>
      </p:sp>
      <p:sp>
        <p:nvSpPr>
          <p:cNvPr id="39" name="object 39"/>
          <p:cNvSpPr txBox="1"/>
          <p:nvPr/>
        </p:nvSpPr>
        <p:spPr>
          <a:xfrm>
            <a:off x="474045" y="5419608"/>
            <a:ext cx="1077595" cy="346710"/>
          </a:xfrm>
          <a:prstGeom prst="rect">
            <a:avLst/>
          </a:prstGeom>
        </p:spPr>
        <p:txBody>
          <a:bodyPr vert="horz" wrap="square" lIns="0" tIns="12700" rIns="0" bIns="0" rtlCol="0">
            <a:spAutoFit/>
          </a:bodyPr>
          <a:lstStyle/>
          <a:p>
            <a:pPr marL="166370" indent="-154305">
              <a:lnSpc>
                <a:spcPct val="100000"/>
              </a:lnSpc>
              <a:spcBef>
                <a:spcPts val="100"/>
              </a:spcBef>
              <a:buClr>
                <a:srgbClr val="333399"/>
              </a:buClr>
              <a:buSzPct val="90909"/>
              <a:buChar char="●"/>
              <a:tabLst>
                <a:tab pos="167005" algn="l"/>
              </a:tabLst>
            </a:pPr>
            <a:r>
              <a:rPr sz="1100" spc="-10" dirty="0">
                <a:latin typeface="UD デジタル 教科書体 NK-R"/>
                <a:cs typeface="UD デジタル 教科書体 NK-R"/>
              </a:rPr>
              <a:t>浮沈式生簀等</a:t>
            </a:r>
            <a:endParaRPr sz="1100">
              <a:latin typeface="UD デジタル 教科書体 NK-R"/>
              <a:cs typeface="UD デジタル 教科書体 NK-R"/>
            </a:endParaRPr>
          </a:p>
          <a:p>
            <a:pPr marL="74930">
              <a:lnSpc>
                <a:spcPct val="100000"/>
              </a:lnSpc>
              <a:spcBef>
                <a:spcPts val="5"/>
              </a:spcBef>
            </a:pPr>
            <a:r>
              <a:rPr sz="1000" spc="-25" dirty="0">
                <a:latin typeface="UD デジタル 教科書体 NK-R"/>
                <a:cs typeface="UD デジタル 教科書体 NK-R"/>
              </a:rPr>
              <a:t>（</a:t>
            </a:r>
            <a:r>
              <a:rPr sz="1000" spc="-10" dirty="0">
                <a:latin typeface="UD デジタル 教科書体 NK-R"/>
                <a:cs typeface="UD デジタル 教科書体 NK-R"/>
              </a:rPr>
              <a:t>遠隔操作による</a:t>
            </a:r>
            <a:r>
              <a:rPr sz="1000" spc="-50" dirty="0">
                <a:latin typeface="UD デジタル 教科書体 NK-R"/>
                <a:cs typeface="UD デジタル 教科書体 NK-R"/>
              </a:rPr>
              <a:t>）</a:t>
            </a:r>
            <a:endParaRPr sz="1000">
              <a:latin typeface="UD デジタル 教科書体 NK-R"/>
              <a:cs typeface="UD デジタル 教科書体 NK-R"/>
            </a:endParaRPr>
          </a:p>
        </p:txBody>
      </p:sp>
      <p:sp>
        <p:nvSpPr>
          <p:cNvPr id="40" name="object 40"/>
          <p:cNvSpPr txBox="1"/>
          <p:nvPr/>
        </p:nvSpPr>
        <p:spPr>
          <a:xfrm>
            <a:off x="4908223" y="5409548"/>
            <a:ext cx="1697989" cy="385445"/>
          </a:xfrm>
          <a:prstGeom prst="rect">
            <a:avLst/>
          </a:prstGeom>
        </p:spPr>
        <p:txBody>
          <a:bodyPr vert="horz" wrap="square" lIns="0" tIns="24765" rIns="0" bIns="0" rtlCol="0">
            <a:spAutoFit/>
          </a:bodyPr>
          <a:lstStyle/>
          <a:p>
            <a:pPr marL="195580" indent="-153035">
              <a:lnSpc>
                <a:spcPct val="100000"/>
              </a:lnSpc>
              <a:spcBef>
                <a:spcPts val="195"/>
              </a:spcBef>
              <a:buClr>
                <a:srgbClr val="333399"/>
              </a:buClr>
              <a:buSzPct val="90909"/>
              <a:buChar char="●"/>
              <a:tabLst>
                <a:tab pos="195580" algn="l"/>
              </a:tabLst>
            </a:pPr>
            <a:r>
              <a:rPr sz="1100" spc="-5" dirty="0">
                <a:latin typeface="UD デジタル 教科書体 NK-R"/>
                <a:cs typeface="UD デジタル 教科書体 NK-R"/>
              </a:rPr>
              <a:t>成長曲線表示システム</a:t>
            </a:r>
            <a:endParaRPr sz="1100">
              <a:latin typeface="UD デジタル 教科書体 NK-R"/>
              <a:cs typeface="UD デジタル 教科書体 NK-R"/>
            </a:endParaRPr>
          </a:p>
          <a:p>
            <a:pPr marL="166370" indent="-154305">
              <a:lnSpc>
                <a:spcPct val="100000"/>
              </a:lnSpc>
              <a:spcBef>
                <a:spcPts val="95"/>
              </a:spcBef>
              <a:buClr>
                <a:srgbClr val="333399"/>
              </a:buClr>
              <a:buSzPct val="90909"/>
              <a:buChar char="●"/>
              <a:tabLst>
                <a:tab pos="167005" algn="l"/>
              </a:tabLst>
            </a:pPr>
            <a:r>
              <a:rPr sz="1100" spc="-20" dirty="0">
                <a:latin typeface="UD デジタル 教科書体 NK-R"/>
                <a:cs typeface="UD デジタル 教科書体 NK-R"/>
              </a:rPr>
              <a:t>給餌等コスト表示システム</a:t>
            </a:r>
            <a:endParaRPr sz="1100">
              <a:latin typeface="UD デジタル 教科書体 NK-R"/>
              <a:cs typeface="UD デジタル 教科書体 NK-R"/>
            </a:endParaRPr>
          </a:p>
        </p:txBody>
      </p:sp>
      <p:sp>
        <p:nvSpPr>
          <p:cNvPr id="41" name="object 41"/>
          <p:cNvSpPr txBox="1"/>
          <p:nvPr/>
        </p:nvSpPr>
        <p:spPr>
          <a:xfrm>
            <a:off x="3510677" y="5821942"/>
            <a:ext cx="3096895" cy="650240"/>
          </a:xfrm>
          <a:prstGeom prst="rect">
            <a:avLst/>
          </a:prstGeom>
        </p:spPr>
        <p:txBody>
          <a:bodyPr vert="horz" wrap="square" lIns="0" tIns="12065" rIns="0" bIns="0" rtlCol="0">
            <a:spAutoFit/>
          </a:bodyPr>
          <a:lstStyle/>
          <a:p>
            <a:pPr marL="12700" marR="5080">
              <a:lnSpc>
                <a:spcPct val="100000"/>
              </a:lnSpc>
              <a:spcBef>
                <a:spcPts val="95"/>
              </a:spcBef>
            </a:pPr>
            <a:r>
              <a:rPr sz="1000" dirty="0">
                <a:latin typeface="UD デジタル 教科書体 NK-R"/>
                <a:cs typeface="UD デジタル 教科書体 NK-R"/>
              </a:rPr>
              <a:t>養</a:t>
            </a:r>
            <a:r>
              <a:rPr sz="1000" spc="-10" dirty="0">
                <a:latin typeface="UD デジタル 教科書体 NK-R"/>
                <a:cs typeface="UD デジタル 教科書体 NK-R"/>
              </a:rPr>
              <a:t>殖魚の</a:t>
            </a:r>
            <a:r>
              <a:rPr sz="1000" spc="-25" dirty="0">
                <a:latin typeface="UD デジタル 教科書体 NK-R"/>
                <a:cs typeface="UD デジタル 教科書体 NK-R"/>
              </a:rPr>
              <a:t>成長管理</a:t>
            </a:r>
            <a:r>
              <a:rPr sz="900" spc="-20" dirty="0">
                <a:latin typeface="UD デジタル 教科書体 NK-R"/>
                <a:cs typeface="UD デジタル 教科書体 NK-R"/>
              </a:rPr>
              <a:t>により、適正な出荷・販売計画を策 定。餌代</a:t>
            </a:r>
            <a:r>
              <a:rPr sz="900" spc="-15" dirty="0">
                <a:latin typeface="UD デジタル 教科書体 NK-R"/>
                <a:cs typeface="UD デジタル 教科書体 NK-R"/>
              </a:rPr>
              <a:t>や人件費等の経費を可視化。</a:t>
            </a:r>
            <a:r>
              <a:rPr sz="1000" dirty="0">
                <a:latin typeface="UD デジタル 教科書体 NK-R"/>
                <a:cs typeface="UD デジタル 教科書体 NK-R"/>
              </a:rPr>
              <a:t>養殖経営</a:t>
            </a:r>
            <a:r>
              <a:rPr sz="1000" spc="-165" dirty="0">
                <a:latin typeface="UD デジタル 教科書体 NK-R"/>
                <a:cs typeface="UD デジタル 教科書体 NK-R"/>
              </a:rPr>
              <a:t>を</a:t>
            </a:r>
            <a:r>
              <a:rPr sz="1000" spc="-10" dirty="0">
                <a:latin typeface="UD デジタル 教科書体 NK-R"/>
                <a:cs typeface="UD デジタル 教科書体 NK-R"/>
              </a:rPr>
              <a:t>管</a:t>
            </a:r>
            <a:r>
              <a:rPr sz="1000" dirty="0">
                <a:latin typeface="UD デジタル 教科書体 NK-R"/>
                <a:cs typeface="UD デジタル 教科書体 NK-R"/>
              </a:rPr>
              <a:t>理</a:t>
            </a:r>
            <a:r>
              <a:rPr sz="1000" spc="-145" dirty="0">
                <a:latin typeface="UD デジタル 教科書体 NK-R"/>
                <a:cs typeface="UD デジタル 教科書体 NK-R"/>
              </a:rPr>
              <a:t> し、生</a:t>
            </a:r>
            <a:r>
              <a:rPr sz="1000" spc="-50" dirty="0">
                <a:latin typeface="UD デジタル 教科書体 NK-R"/>
                <a:cs typeface="UD デジタル 教科書体 NK-R"/>
              </a:rPr>
              <a:t>産性</a:t>
            </a:r>
            <a:r>
              <a:rPr sz="1000" spc="-55" dirty="0">
                <a:latin typeface="UD デジタル 教科書体 NK-R"/>
                <a:cs typeface="UD デジタル 教科書体 NK-R"/>
              </a:rPr>
              <a:t>を</a:t>
            </a:r>
            <a:r>
              <a:rPr sz="1000" spc="-60" dirty="0">
                <a:latin typeface="UD デジタル 教科書体 NK-R"/>
                <a:cs typeface="UD デジタル 教科書体 NK-R"/>
              </a:rPr>
              <a:t>約</a:t>
            </a:r>
            <a:r>
              <a:rPr sz="1050" spc="-50" dirty="0">
                <a:latin typeface="UD デジタル 教科書体 NK-R"/>
                <a:cs typeface="UD デジタル 教科書体 NK-R"/>
              </a:rPr>
              <a:t>５</a:t>
            </a:r>
            <a:endParaRPr sz="1050">
              <a:latin typeface="UD デジタル 教科書体 NK-R"/>
              <a:cs typeface="UD デジタル 教科書体 NK-R"/>
            </a:endParaRPr>
          </a:p>
          <a:p>
            <a:pPr marL="12700" marR="43180" indent="-635">
              <a:lnSpc>
                <a:spcPts val="1210"/>
              </a:lnSpc>
              <a:spcBef>
                <a:spcPts val="80"/>
              </a:spcBef>
            </a:pPr>
            <a:r>
              <a:rPr sz="1000" b="1" spc="-200" dirty="0">
                <a:latin typeface="UD デジタル 教科書体 NK-R"/>
                <a:cs typeface="UD デジタル 教科書体 NK-R"/>
              </a:rPr>
              <a:t>%</a:t>
            </a:r>
            <a:r>
              <a:rPr sz="1000" spc="-120" dirty="0">
                <a:latin typeface="UD デジタル 教科書体 NK-R"/>
                <a:cs typeface="UD デジタル 教科書体 NK-R"/>
              </a:rPr>
              <a:t>向上</a:t>
            </a:r>
            <a:r>
              <a:rPr sz="1000" spc="-55" dirty="0">
                <a:latin typeface="UD デジタル 教科書体 NK-R"/>
                <a:cs typeface="UD デジタル 教科書体 NK-R"/>
              </a:rPr>
              <a:t>。ホタテの</a:t>
            </a:r>
            <a:r>
              <a:rPr sz="1050" spc="-65" dirty="0">
                <a:latin typeface="UD デジタル 教科書体 NK-R"/>
                <a:cs typeface="UD デジタル 教科書体 NK-R"/>
              </a:rPr>
              <a:t>生育状況等を遠隔 で監視、</a:t>
            </a:r>
            <a:r>
              <a:rPr sz="1000" spc="-10" dirty="0">
                <a:latin typeface="UD デジタル 教科書体 NK-R"/>
                <a:cs typeface="UD デジタル 教科書体 NK-R"/>
              </a:rPr>
              <a:t>幹縄</a:t>
            </a:r>
            <a:r>
              <a:rPr sz="1000" spc="-35" dirty="0">
                <a:latin typeface="UD デジタル 教科書体 NK-R"/>
                <a:cs typeface="UD デジタル 教科書体 NK-R"/>
              </a:rPr>
              <a:t>の深</a:t>
            </a:r>
            <a:r>
              <a:rPr sz="1000" spc="-10" dirty="0">
                <a:latin typeface="UD デジタル 教科書体 NK-R"/>
                <a:cs typeface="UD デジタル 教科書体 NK-R"/>
              </a:rPr>
              <a:t>度</a:t>
            </a:r>
            <a:r>
              <a:rPr sz="1000" spc="-50" dirty="0">
                <a:latin typeface="UD デジタル 教科書体 NK-R"/>
                <a:cs typeface="UD デジタル 教科書体 NK-R"/>
              </a:rPr>
              <a:t>調</a:t>
            </a:r>
            <a:r>
              <a:rPr sz="1000" spc="-10" dirty="0">
                <a:latin typeface="UD デジタル 教科書体 NK-R"/>
                <a:cs typeface="UD デジタル 教科書体 NK-R"/>
              </a:rPr>
              <a:t>整</a:t>
            </a:r>
            <a:r>
              <a:rPr sz="1000" spc="-25" dirty="0">
                <a:latin typeface="UD デジタル 教科書体 NK-R"/>
                <a:cs typeface="UD デジタル 教科書体 NK-R"/>
              </a:rPr>
              <a:t>により</a:t>
            </a:r>
            <a:r>
              <a:rPr sz="1000" spc="-10" dirty="0">
                <a:latin typeface="UD デジタル 教科書体 NK-R"/>
                <a:cs typeface="UD デジタル 教科書体 NK-R"/>
              </a:rPr>
              <a:t>最適環境</a:t>
            </a:r>
            <a:r>
              <a:rPr sz="1000" spc="-35" dirty="0">
                <a:latin typeface="UD デジタル 教科書体 NK-R"/>
                <a:cs typeface="UD デジタル 教科書体 NK-R"/>
              </a:rPr>
              <a:t>で生育</a:t>
            </a:r>
            <a:endParaRPr sz="1000">
              <a:latin typeface="UD デジタル 教科書体 NK-R"/>
              <a:cs typeface="UD デジタル 教科書体 NK-R"/>
            </a:endParaRPr>
          </a:p>
        </p:txBody>
      </p:sp>
      <p:sp>
        <p:nvSpPr>
          <p:cNvPr id="42" name="object 42"/>
          <p:cNvSpPr txBox="1"/>
          <p:nvPr/>
        </p:nvSpPr>
        <p:spPr>
          <a:xfrm>
            <a:off x="6907013" y="5418084"/>
            <a:ext cx="1273810" cy="1055370"/>
          </a:xfrm>
          <a:prstGeom prst="rect">
            <a:avLst/>
          </a:prstGeom>
        </p:spPr>
        <p:txBody>
          <a:bodyPr vert="horz" wrap="square" lIns="0" tIns="12700" rIns="0" bIns="0" rtlCol="0">
            <a:spAutoFit/>
          </a:bodyPr>
          <a:lstStyle/>
          <a:p>
            <a:pPr marL="208915" indent="-154940">
              <a:lnSpc>
                <a:spcPct val="100000"/>
              </a:lnSpc>
              <a:spcBef>
                <a:spcPts val="100"/>
              </a:spcBef>
              <a:buClr>
                <a:srgbClr val="00AF50"/>
              </a:buClr>
              <a:buSzPct val="90909"/>
              <a:buChar char="●"/>
              <a:tabLst>
                <a:tab pos="209550" algn="l"/>
              </a:tabLst>
            </a:pPr>
            <a:r>
              <a:rPr sz="1100" spc="-10" dirty="0">
                <a:latin typeface="UD デジタル 教科書体 NK-R"/>
                <a:cs typeface="UD デジタル 教科書体 NK-R"/>
              </a:rPr>
              <a:t>赤潮予測等表示</a:t>
            </a:r>
            <a:endParaRPr sz="1100">
              <a:latin typeface="UD デジタル 教科書体 NK-R"/>
              <a:cs typeface="UD デジタル 教科書体 NK-R"/>
            </a:endParaRPr>
          </a:p>
          <a:p>
            <a:pPr marL="262255">
              <a:lnSpc>
                <a:spcPct val="100000"/>
              </a:lnSpc>
              <a:spcBef>
                <a:spcPts val="5"/>
              </a:spcBef>
            </a:pPr>
            <a:r>
              <a:rPr sz="1000" spc="-25" dirty="0">
                <a:latin typeface="UD デジタル 教科書体 NK-R"/>
                <a:cs typeface="UD デジタル 教科書体 NK-R"/>
              </a:rPr>
              <a:t>（</a:t>
            </a:r>
            <a:r>
              <a:rPr sz="1000" spc="-10" dirty="0">
                <a:latin typeface="UD デジタル 教科書体 NK-R"/>
                <a:cs typeface="UD デジタル 教科書体 NK-R"/>
              </a:rPr>
              <a:t>衛星の利</a:t>
            </a:r>
            <a:r>
              <a:rPr sz="1000" dirty="0">
                <a:latin typeface="UD デジタル 教科書体 NK-R"/>
                <a:cs typeface="UD デジタル 教科書体 NK-R"/>
              </a:rPr>
              <a:t>用</a:t>
            </a:r>
            <a:r>
              <a:rPr sz="1000" spc="-50" dirty="0">
                <a:latin typeface="UD デジタル 教科書体 NK-R"/>
                <a:cs typeface="UD デジタル 教科書体 NK-R"/>
              </a:rPr>
              <a:t>）</a:t>
            </a:r>
            <a:endParaRPr sz="1000">
              <a:latin typeface="UD デジタル 教科書体 NK-R"/>
              <a:cs typeface="UD デジタル 教科書体 NK-R"/>
            </a:endParaRPr>
          </a:p>
          <a:p>
            <a:pPr marL="12700" marR="5080" algn="just">
              <a:lnSpc>
                <a:spcPct val="99000"/>
              </a:lnSpc>
              <a:spcBef>
                <a:spcPts val="944"/>
              </a:spcBef>
            </a:pPr>
            <a:r>
              <a:rPr sz="1000" dirty="0">
                <a:latin typeface="UD デジタル 教科書体 NK-R"/>
                <a:cs typeface="UD デジタル 教科書体 NK-R"/>
              </a:rPr>
              <a:t>赤潮等</a:t>
            </a:r>
            <a:r>
              <a:rPr sz="1000" spc="-10" dirty="0">
                <a:latin typeface="UD デジタル 教科書体 NK-R"/>
                <a:cs typeface="UD デジタル 教科書体 NK-R"/>
              </a:rPr>
              <a:t>の発生情</a:t>
            </a:r>
            <a:r>
              <a:rPr sz="1000" dirty="0">
                <a:latin typeface="UD デジタル 教科書体 NK-R"/>
                <a:cs typeface="UD デジタル 教科書体 NK-R"/>
              </a:rPr>
              <a:t>報</a:t>
            </a:r>
            <a:r>
              <a:rPr sz="900" spc="-25" dirty="0">
                <a:latin typeface="UD デジタル 教科書体 NK-R"/>
                <a:cs typeface="UD デジタル 教科書体 NK-R"/>
              </a:rPr>
              <a:t>を衛</a:t>
            </a:r>
            <a:r>
              <a:rPr sz="900" spc="-15" dirty="0">
                <a:latin typeface="UD デジタル 教科書体 NK-R"/>
                <a:cs typeface="UD デジタル 教科書体 NK-R"/>
              </a:rPr>
              <a:t>星情報や</a:t>
            </a:r>
            <a:r>
              <a:rPr sz="900" spc="60" dirty="0">
                <a:latin typeface="UD デジタル 教科書体 NK-R"/>
                <a:cs typeface="UD デジタル 教科書体 NK-R"/>
              </a:rPr>
              <a:t>ICT</a:t>
            </a:r>
            <a:r>
              <a:rPr sz="900" spc="-30" dirty="0">
                <a:latin typeface="UD デジタル 教科書体 NK-R"/>
                <a:cs typeface="UD デジタル 教科書体 NK-R"/>
              </a:rPr>
              <a:t>ブイ情報か</a:t>
            </a:r>
            <a:r>
              <a:rPr sz="900" spc="-20" dirty="0">
                <a:latin typeface="UD デジタル 教科書体 NK-R"/>
                <a:cs typeface="UD デジタル 教科書体 NK-R"/>
              </a:rPr>
              <a:t>ら分析、養殖業者の</a:t>
            </a:r>
            <a:r>
              <a:rPr sz="1000" spc="-95" dirty="0">
                <a:latin typeface="UD デジタル 教科書体 NK-R"/>
                <a:cs typeface="UD デジタル 教科書体 NK-R"/>
              </a:rPr>
              <a:t>スマホ</a:t>
            </a:r>
            <a:r>
              <a:rPr sz="1000" spc="-35" dirty="0">
                <a:latin typeface="UD デジタル 教科書体 NK-R"/>
                <a:cs typeface="UD デジタル 教科書体 NK-R"/>
              </a:rPr>
              <a:t>等に表示</a:t>
            </a:r>
            <a:endParaRPr sz="1000">
              <a:latin typeface="UD デジタル 教科書体 NK-R"/>
              <a:cs typeface="UD デジタル 教科書体 NK-R"/>
            </a:endParaRPr>
          </a:p>
        </p:txBody>
      </p:sp>
      <p:sp>
        <p:nvSpPr>
          <p:cNvPr id="43" name="object 43"/>
          <p:cNvSpPr txBox="1"/>
          <p:nvPr/>
        </p:nvSpPr>
        <p:spPr>
          <a:xfrm>
            <a:off x="8417997" y="5428117"/>
            <a:ext cx="1397635" cy="193675"/>
          </a:xfrm>
          <a:prstGeom prst="rect">
            <a:avLst/>
          </a:prstGeom>
        </p:spPr>
        <p:txBody>
          <a:bodyPr vert="horz" wrap="square" lIns="0" tIns="12700" rIns="0" bIns="0" rtlCol="0">
            <a:spAutoFit/>
          </a:bodyPr>
          <a:lstStyle/>
          <a:p>
            <a:pPr marL="166370" indent="-154305">
              <a:lnSpc>
                <a:spcPct val="100000"/>
              </a:lnSpc>
              <a:spcBef>
                <a:spcPts val="100"/>
              </a:spcBef>
              <a:buClr>
                <a:srgbClr val="FF0000"/>
              </a:buClr>
              <a:buSzPct val="90909"/>
              <a:buChar char="●"/>
              <a:tabLst>
                <a:tab pos="167005" algn="l"/>
              </a:tabLst>
            </a:pPr>
            <a:r>
              <a:rPr sz="1100" spc="-20" dirty="0">
                <a:latin typeface="UD デジタル 教科書体 NK-R"/>
                <a:cs typeface="UD デジタル 教科書体 NK-R"/>
              </a:rPr>
              <a:t>尾数カウントシステム</a:t>
            </a:r>
            <a:endParaRPr sz="1100">
              <a:latin typeface="UD デジタル 教科書体 NK-R"/>
              <a:cs typeface="UD デジタル 教科書体 NK-R"/>
            </a:endParaRPr>
          </a:p>
        </p:txBody>
      </p:sp>
      <p:sp>
        <p:nvSpPr>
          <p:cNvPr id="44" name="object 44"/>
          <p:cNvSpPr txBox="1"/>
          <p:nvPr/>
        </p:nvSpPr>
        <p:spPr>
          <a:xfrm>
            <a:off x="3466520" y="5442468"/>
            <a:ext cx="1239520" cy="193675"/>
          </a:xfrm>
          <a:prstGeom prst="rect">
            <a:avLst/>
          </a:prstGeom>
        </p:spPr>
        <p:txBody>
          <a:bodyPr vert="horz" wrap="square" lIns="0" tIns="12700" rIns="0" bIns="0" rtlCol="0">
            <a:spAutoFit/>
          </a:bodyPr>
          <a:lstStyle/>
          <a:p>
            <a:pPr marL="166370" indent="-154305">
              <a:lnSpc>
                <a:spcPct val="100000"/>
              </a:lnSpc>
              <a:spcBef>
                <a:spcPts val="100"/>
              </a:spcBef>
              <a:buClr>
                <a:srgbClr val="00AF50"/>
              </a:buClr>
              <a:buSzPct val="90909"/>
              <a:buChar char="●"/>
              <a:tabLst>
                <a:tab pos="167005" algn="l"/>
              </a:tabLst>
            </a:pPr>
            <a:r>
              <a:rPr sz="1100" spc="-15" dirty="0">
                <a:latin typeface="UD デジタル 教科書体 NK-R"/>
                <a:cs typeface="UD デジタル 教科書体 NK-R"/>
              </a:rPr>
              <a:t>生育状況モニター</a:t>
            </a:r>
            <a:endParaRPr sz="1100">
              <a:latin typeface="UD デジタル 教科書体 NK-R"/>
              <a:cs typeface="UD デジタル 教科書体 NK-R"/>
            </a:endParaRPr>
          </a:p>
        </p:txBody>
      </p:sp>
      <p:grpSp>
        <p:nvGrpSpPr>
          <p:cNvPr id="45" name="object 45"/>
          <p:cNvGrpSpPr/>
          <p:nvPr/>
        </p:nvGrpSpPr>
        <p:grpSpPr>
          <a:xfrm>
            <a:off x="3387852" y="4250435"/>
            <a:ext cx="6487795" cy="1189990"/>
            <a:chOff x="3387852" y="4250435"/>
            <a:chExt cx="6487795" cy="1189990"/>
          </a:xfrm>
        </p:grpSpPr>
        <p:pic>
          <p:nvPicPr>
            <p:cNvPr id="46" name="object 46"/>
            <p:cNvPicPr/>
            <p:nvPr/>
          </p:nvPicPr>
          <p:blipFill>
            <a:blip r:embed="rId11" cstate="print"/>
            <a:stretch>
              <a:fillRect/>
            </a:stretch>
          </p:blipFill>
          <p:spPr>
            <a:xfrm>
              <a:off x="3400044" y="4262627"/>
              <a:ext cx="1481327" cy="1165859"/>
            </a:xfrm>
            <a:prstGeom prst="rect">
              <a:avLst/>
            </a:prstGeom>
          </p:spPr>
        </p:pic>
        <p:sp>
          <p:nvSpPr>
            <p:cNvPr id="47" name="object 47"/>
            <p:cNvSpPr/>
            <p:nvPr/>
          </p:nvSpPr>
          <p:spPr>
            <a:xfrm>
              <a:off x="3393948" y="4256531"/>
              <a:ext cx="1493520" cy="1177925"/>
            </a:xfrm>
            <a:custGeom>
              <a:avLst/>
              <a:gdLst/>
              <a:ahLst/>
              <a:cxnLst/>
              <a:rect l="l" t="t" r="r" b="b"/>
              <a:pathLst>
                <a:path w="1493520" h="1177925">
                  <a:moveTo>
                    <a:pt x="0" y="1177544"/>
                  </a:moveTo>
                  <a:lnTo>
                    <a:pt x="1493520" y="1177544"/>
                  </a:lnTo>
                  <a:lnTo>
                    <a:pt x="1493520" y="0"/>
                  </a:lnTo>
                  <a:lnTo>
                    <a:pt x="0" y="0"/>
                  </a:lnTo>
                  <a:lnTo>
                    <a:pt x="0" y="1177544"/>
                  </a:lnTo>
                  <a:close/>
                </a:path>
              </a:pathLst>
            </a:custGeom>
            <a:ln w="12192">
              <a:solidFill>
                <a:srgbClr val="000000"/>
              </a:solidFill>
            </a:ln>
          </p:spPr>
          <p:txBody>
            <a:bodyPr wrap="square" lIns="0" tIns="0" rIns="0" bIns="0" rtlCol="0"/>
            <a:lstStyle/>
            <a:p>
              <a:endParaRPr/>
            </a:p>
          </p:txBody>
        </p:sp>
        <p:pic>
          <p:nvPicPr>
            <p:cNvPr id="48" name="object 48"/>
            <p:cNvPicPr/>
            <p:nvPr/>
          </p:nvPicPr>
          <p:blipFill>
            <a:blip r:embed="rId12" cstate="print"/>
            <a:stretch>
              <a:fillRect/>
            </a:stretch>
          </p:blipFill>
          <p:spPr>
            <a:xfrm>
              <a:off x="8439912" y="4306823"/>
              <a:ext cx="1431035" cy="1019555"/>
            </a:xfrm>
            <a:prstGeom prst="rect">
              <a:avLst/>
            </a:prstGeom>
          </p:spPr>
        </p:pic>
        <p:sp>
          <p:nvSpPr>
            <p:cNvPr id="49" name="object 49"/>
            <p:cNvSpPr/>
            <p:nvPr/>
          </p:nvSpPr>
          <p:spPr>
            <a:xfrm>
              <a:off x="8979411" y="4524755"/>
              <a:ext cx="580390" cy="382270"/>
            </a:xfrm>
            <a:custGeom>
              <a:avLst/>
              <a:gdLst/>
              <a:ahLst/>
              <a:cxnLst/>
              <a:rect l="l" t="t" r="r" b="b"/>
              <a:pathLst>
                <a:path w="580390" h="382270">
                  <a:moveTo>
                    <a:pt x="69926" y="0"/>
                  </a:moveTo>
                  <a:lnTo>
                    <a:pt x="580262" y="218732"/>
                  </a:lnTo>
                  <a:lnTo>
                    <a:pt x="510324" y="382016"/>
                  </a:lnTo>
                  <a:lnTo>
                    <a:pt x="0" y="163283"/>
                  </a:lnTo>
                  <a:lnTo>
                    <a:pt x="69926" y="0"/>
                  </a:lnTo>
                </a:path>
              </a:pathLst>
            </a:custGeom>
            <a:ln w="3175">
              <a:solidFill>
                <a:srgbClr val="FF0000"/>
              </a:solidFill>
            </a:ln>
          </p:spPr>
          <p:txBody>
            <a:bodyPr wrap="square" lIns="0" tIns="0" rIns="0" bIns="0" rtlCol="0"/>
            <a:lstStyle/>
            <a:p>
              <a:endParaRPr/>
            </a:p>
          </p:txBody>
        </p:sp>
        <p:sp>
          <p:nvSpPr>
            <p:cNvPr id="50" name="object 50"/>
            <p:cNvSpPr/>
            <p:nvPr/>
          </p:nvSpPr>
          <p:spPr>
            <a:xfrm>
              <a:off x="8595355" y="4613147"/>
              <a:ext cx="573405" cy="312420"/>
            </a:xfrm>
            <a:custGeom>
              <a:avLst/>
              <a:gdLst/>
              <a:ahLst/>
              <a:cxnLst/>
              <a:rect l="l" t="t" r="r" b="b"/>
              <a:pathLst>
                <a:path w="573404" h="312420">
                  <a:moveTo>
                    <a:pt x="45262" y="0"/>
                  </a:moveTo>
                  <a:lnTo>
                    <a:pt x="573023" y="171030"/>
                  </a:lnTo>
                  <a:lnTo>
                    <a:pt x="527773" y="311912"/>
                  </a:lnTo>
                  <a:lnTo>
                    <a:pt x="0" y="140754"/>
                  </a:lnTo>
                  <a:lnTo>
                    <a:pt x="45262" y="0"/>
                  </a:lnTo>
                  <a:close/>
                </a:path>
              </a:pathLst>
            </a:custGeom>
            <a:ln w="3175">
              <a:solidFill>
                <a:srgbClr val="FF0000"/>
              </a:solidFill>
            </a:ln>
          </p:spPr>
          <p:txBody>
            <a:bodyPr wrap="square" lIns="0" tIns="0" rIns="0" bIns="0" rtlCol="0"/>
            <a:lstStyle/>
            <a:p>
              <a:endParaRPr/>
            </a:p>
          </p:txBody>
        </p:sp>
        <p:sp>
          <p:nvSpPr>
            <p:cNvPr id="51" name="object 51"/>
            <p:cNvSpPr/>
            <p:nvPr/>
          </p:nvSpPr>
          <p:spPr>
            <a:xfrm>
              <a:off x="8446009" y="4760975"/>
              <a:ext cx="553085" cy="370205"/>
            </a:xfrm>
            <a:custGeom>
              <a:avLst/>
              <a:gdLst/>
              <a:ahLst/>
              <a:cxnLst/>
              <a:rect l="l" t="t" r="r" b="b"/>
              <a:pathLst>
                <a:path w="553084" h="370204">
                  <a:moveTo>
                    <a:pt x="69989" y="0"/>
                  </a:moveTo>
                  <a:lnTo>
                    <a:pt x="553084" y="206857"/>
                  </a:lnTo>
                  <a:lnTo>
                    <a:pt x="482968" y="370078"/>
                  </a:lnTo>
                  <a:lnTo>
                    <a:pt x="0" y="163220"/>
                  </a:lnTo>
                  <a:lnTo>
                    <a:pt x="69989" y="0"/>
                  </a:lnTo>
                </a:path>
              </a:pathLst>
            </a:custGeom>
            <a:ln w="3175">
              <a:solidFill>
                <a:srgbClr val="FF0000"/>
              </a:solidFill>
            </a:ln>
          </p:spPr>
          <p:txBody>
            <a:bodyPr wrap="square" lIns="0" tIns="0" rIns="0" bIns="0" rtlCol="0"/>
            <a:lstStyle/>
            <a:p>
              <a:endParaRPr/>
            </a:p>
          </p:txBody>
        </p:sp>
        <p:sp>
          <p:nvSpPr>
            <p:cNvPr id="52" name="object 52"/>
            <p:cNvSpPr/>
            <p:nvPr/>
          </p:nvSpPr>
          <p:spPr>
            <a:xfrm>
              <a:off x="9261348" y="4418075"/>
              <a:ext cx="612775" cy="367665"/>
            </a:xfrm>
            <a:custGeom>
              <a:avLst/>
              <a:gdLst/>
              <a:ahLst/>
              <a:cxnLst/>
              <a:rect l="l" t="t" r="r" b="b"/>
              <a:pathLst>
                <a:path w="612775" h="367664">
                  <a:moveTo>
                    <a:pt x="59042" y="0"/>
                  </a:moveTo>
                  <a:lnTo>
                    <a:pt x="612521" y="214782"/>
                  </a:lnTo>
                  <a:lnTo>
                    <a:pt x="553478" y="367284"/>
                  </a:lnTo>
                  <a:lnTo>
                    <a:pt x="0" y="152628"/>
                  </a:lnTo>
                  <a:lnTo>
                    <a:pt x="59042" y="0"/>
                  </a:lnTo>
                  <a:close/>
                </a:path>
              </a:pathLst>
            </a:custGeom>
            <a:ln w="3175">
              <a:solidFill>
                <a:srgbClr val="FF0000"/>
              </a:solidFill>
            </a:ln>
          </p:spPr>
          <p:txBody>
            <a:bodyPr wrap="square" lIns="0" tIns="0" rIns="0" bIns="0" rtlCol="0"/>
            <a:lstStyle/>
            <a:p>
              <a:endParaRPr/>
            </a:p>
          </p:txBody>
        </p:sp>
      </p:grpSp>
      <p:sp>
        <p:nvSpPr>
          <p:cNvPr id="53" name="object 53"/>
          <p:cNvSpPr txBox="1"/>
          <p:nvPr/>
        </p:nvSpPr>
        <p:spPr>
          <a:xfrm>
            <a:off x="6011347" y="6551938"/>
            <a:ext cx="3462020" cy="147955"/>
          </a:xfrm>
          <a:prstGeom prst="rect">
            <a:avLst/>
          </a:prstGeom>
        </p:spPr>
        <p:txBody>
          <a:bodyPr vert="horz" wrap="square" lIns="0" tIns="12700" rIns="0" bIns="0" rtlCol="0">
            <a:spAutoFit/>
          </a:bodyPr>
          <a:lstStyle/>
          <a:p>
            <a:pPr marL="128270" indent="-116205">
              <a:lnSpc>
                <a:spcPct val="100000"/>
              </a:lnSpc>
              <a:spcBef>
                <a:spcPts val="100"/>
              </a:spcBef>
              <a:buSzPct val="87500"/>
              <a:buFont typeface=""/>
              <a:buChar char="●"/>
              <a:tabLst>
                <a:tab pos="128905" algn="l"/>
              </a:tabLst>
            </a:pPr>
            <a:r>
              <a:rPr sz="800" spc="-10" dirty="0">
                <a:solidFill>
                  <a:srgbClr val="0C449F"/>
                </a:solidFill>
                <a:latin typeface="UD デジタル 教科書体 NK-R"/>
                <a:cs typeface="UD デジタル 教科書体 NK-R"/>
              </a:rPr>
              <a:t>2019年頃までに市販化 </a:t>
            </a:r>
            <a:r>
              <a:rPr sz="800" spc="-10" dirty="0">
                <a:solidFill>
                  <a:srgbClr val="00AF50"/>
                </a:solidFill>
                <a:latin typeface="UD デジタル 教科書体 NK-R"/>
                <a:cs typeface="UD デジタル 教科書体 NK-R"/>
              </a:rPr>
              <a:t>●2022</a:t>
            </a:r>
            <a:r>
              <a:rPr sz="800" spc="-5" dirty="0">
                <a:solidFill>
                  <a:srgbClr val="00AF50"/>
                </a:solidFill>
                <a:latin typeface="UD デジタル 教科書体 NK-R"/>
                <a:cs typeface="UD デジタル 教科書体 NK-R"/>
              </a:rPr>
              <a:t>年頃まで市販化 </a:t>
            </a:r>
            <a:r>
              <a:rPr sz="800" spc="-10" dirty="0">
                <a:solidFill>
                  <a:srgbClr val="FF0000"/>
                </a:solidFill>
                <a:latin typeface="UD デジタル 教科書体 NK-R"/>
                <a:cs typeface="UD デジタル 教科書体 NK-R"/>
              </a:rPr>
              <a:t>●2025</a:t>
            </a:r>
            <a:r>
              <a:rPr sz="800" spc="-20" dirty="0">
                <a:solidFill>
                  <a:srgbClr val="FF0000"/>
                </a:solidFill>
                <a:latin typeface="UD デジタル 教科書体 NK-R"/>
                <a:cs typeface="UD デジタル 教科書体 NK-R"/>
              </a:rPr>
              <a:t>年頃までに市販化</a:t>
            </a:r>
            <a:endParaRPr sz="800">
              <a:latin typeface="UD デジタル 教科書体 NK-R"/>
              <a:cs typeface="UD デジタル 教科書体 NK-R"/>
            </a:endParaRPr>
          </a:p>
        </p:txBody>
      </p:sp>
      <p:sp>
        <p:nvSpPr>
          <p:cNvPr id="54" name="object 54"/>
          <p:cNvSpPr txBox="1"/>
          <p:nvPr/>
        </p:nvSpPr>
        <p:spPr>
          <a:xfrm>
            <a:off x="1965761" y="5417830"/>
            <a:ext cx="1363980" cy="1043305"/>
          </a:xfrm>
          <a:prstGeom prst="rect">
            <a:avLst/>
          </a:prstGeom>
        </p:spPr>
        <p:txBody>
          <a:bodyPr vert="horz" wrap="square" lIns="0" tIns="12700" rIns="0" bIns="0" rtlCol="0">
            <a:spAutoFit/>
          </a:bodyPr>
          <a:lstStyle/>
          <a:p>
            <a:pPr marL="353695" indent="-154305">
              <a:lnSpc>
                <a:spcPct val="100000"/>
              </a:lnSpc>
              <a:spcBef>
                <a:spcPts val="100"/>
              </a:spcBef>
              <a:buClr>
                <a:srgbClr val="333399"/>
              </a:buClr>
              <a:buSzPct val="90909"/>
              <a:buChar char="●"/>
              <a:tabLst>
                <a:tab pos="354330" algn="l"/>
              </a:tabLst>
            </a:pPr>
            <a:r>
              <a:rPr sz="1100" spc="-10" dirty="0">
                <a:latin typeface="UD デジタル 教科書体 NK-R"/>
                <a:cs typeface="UD デジタル 教科書体 NK-R"/>
              </a:rPr>
              <a:t>自動給餌機</a:t>
            </a:r>
            <a:endParaRPr sz="1100">
              <a:latin typeface="UD デジタル 教科書体 NK-R"/>
              <a:cs typeface="UD デジタル 教科書体 NK-R"/>
            </a:endParaRPr>
          </a:p>
          <a:p>
            <a:pPr marL="166370" indent="-154305">
              <a:lnSpc>
                <a:spcPct val="100000"/>
              </a:lnSpc>
              <a:buClr>
                <a:srgbClr val="333399"/>
              </a:buClr>
              <a:buSzPct val="90909"/>
              <a:buChar char="●"/>
              <a:tabLst>
                <a:tab pos="167005" algn="l"/>
              </a:tabLst>
            </a:pPr>
            <a:r>
              <a:rPr sz="1100" spc="-15" dirty="0">
                <a:latin typeface="UD デジタル 教科書体 NK-R"/>
                <a:cs typeface="UD デジタル 教科書体 NK-R"/>
              </a:rPr>
              <a:t>自動網掃除ロボット</a:t>
            </a:r>
            <a:endParaRPr sz="1100">
              <a:latin typeface="UD デジタル 教科書体 NK-R"/>
              <a:cs typeface="UD デジタル 教科書体 NK-R"/>
            </a:endParaRPr>
          </a:p>
          <a:p>
            <a:pPr marL="48895" marR="5080">
              <a:lnSpc>
                <a:spcPct val="100000"/>
              </a:lnSpc>
              <a:spcBef>
                <a:spcPts val="509"/>
              </a:spcBef>
            </a:pPr>
            <a:r>
              <a:rPr sz="900" spc="-25" dirty="0">
                <a:latin typeface="UD デジタル 教科書体 NK-R"/>
                <a:cs typeface="UD デジタル 教科書体 NK-R"/>
              </a:rPr>
              <a:t>スマホで養殖魚の</a:t>
            </a:r>
            <a:r>
              <a:rPr sz="1000" dirty="0">
                <a:latin typeface="UD デジタル 教科書体 NK-R"/>
                <a:cs typeface="UD デジタル 教科書体 NK-R"/>
              </a:rPr>
              <a:t>摂餌</a:t>
            </a:r>
            <a:r>
              <a:rPr sz="1000" spc="-50" dirty="0">
                <a:latin typeface="UD デジタル 教科書体 NK-R"/>
                <a:cs typeface="UD デジタル 教科書体 NK-R"/>
              </a:rPr>
              <a:t>状</a:t>
            </a:r>
            <a:r>
              <a:rPr sz="1000" dirty="0">
                <a:latin typeface="UD デジタル 教科書体 NK-R"/>
                <a:cs typeface="UD デジタル 教科書体 NK-R"/>
              </a:rPr>
              <a:t>況</a:t>
            </a:r>
            <a:r>
              <a:rPr sz="900" dirty="0">
                <a:latin typeface="UD デジタル 教科書体 NK-R"/>
                <a:cs typeface="UD デジタル 教科書体 NK-R"/>
              </a:rPr>
              <a:t>を確認しながら、</a:t>
            </a:r>
            <a:r>
              <a:rPr sz="1000" dirty="0">
                <a:latin typeface="UD デジタル 教科書体 NK-R"/>
                <a:cs typeface="UD デジタル 教科書体 NK-R"/>
              </a:rPr>
              <a:t>遠隔</a:t>
            </a:r>
            <a:r>
              <a:rPr sz="1000" spc="-50" dirty="0">
                <a:latin typeface="UD デジタル 教科書体 NK-R"/>
                <a:cs typeface="UD デジタル 教科書体 NK-R"/>
              </a:rPr>
              <a:t>給</a:t>
            </a:r>
            <a:r>
              <a:rPr sz="1000" spc="-10" dirty="0">
                <a:latin typeface="UD デジタル 教科書体 NK-R"/>
                <a:cs typeface="UD デジタル 教科書体 NK-R"/>
              </a:rPr>
              <a:t>餌</a:t>
            </a:r>
            <a:r>
              <a:rPr sz="900" spc="-5" dirty="0">
                <a:latin typeface="UD デジタル 教科書体 NK-R"/>
                <a:cs typeface="UD デジタル 教科書体 NK-R"/>
              </a:rPr>
              <a:t>が可能。</a:t>
            </a:r>
            <a:r>
              <a:rPr sz="1000" spc="-10" dirty="0">
                <a:latin typeface="UD デジタル 教科書体 NK-R"/>
                <a:cs typeface="UD デジタル 教科書体 NK-R"/>
              </a:rPr>
              <a:t>作業</a:t>
            </a:r>
            <a:r>
              <a:rPr sz="1000" spc="-35" dirty="0">
                <a:latin typeface="UD デジタル 教科書体 NK-R"/>
                <a:cs typeface="UD デジタル 教科書体 NK-R"/>
              </a:rPr>
              <a:t>時間を約</a:t>
            </a:r>
            <a:r>
              <a:rPr sz="1000" spc="-50" dirty="0">
                <a:latin typeface="UD デジタル 教科書体 NK-R"/>
                <a:cs typeface="UD デジタル 教科書体 NK-R"/>
              </a:rPr>
              <a:t> </a:t>
            </a:r>
            <a:r>
              <a:rPr sz="1050" spc="-75" dirty="0">
                <a:latin typeface="UD デジタル 教科書体 NK-R"/>
                <a:cs typeface="UD デジタル 教科書体 NK-R"/>
              </a:rPr>
              <a:t>15</a:t>
            </a:r>
            <a:r>
              <a:rPr sz="1000" spc="-25" dirty="0">
                <a:latin typeface="UD デジタル 教科書体 NK-R"/>
                <a:cs typeface="UD デジタル 教科書体 NK-R"/>
              </a:rPr>
              <a:t>短</a:t>
            </a:r>
            <a:r>
              <a:rPr sz="1000" spc="-50" dirty="0">
                <a:latin typeface="UD デジタル 教科書体 NK-R"/>
                <a:cs typeface="UD デジタル 教科書体 NK-R"/>
              </a:rPr>
              <a:t>縮</a:t>
            </a:r>
            <a:endParaRPr sz="1000">
              <a:latin typeface="UD デジタル 教科書体 NK-R"/>
              <a:cs typeface="UD デジタル 教科書体 NK-R"/>
            </a:endParaRPr>
          </a:p>
        </p:txBody>
      </p:sp>
      <p:sp>
        <p:nvSpPr>
          <p:cNvPr id="55" name="object 55"/>
          <p:cNvSpPr/>
          <p:nvPr/>
        </p:nvSpPr>
        <p:spPr>
          <a:xfrm>
            <a:off x="160781" y="1130040"/>
            <a:ext cx="9784080" cy="2584450"/>
          </a:xfrm>
          <a:custGeom>
            <a:avLst/>
            <a:gdLst/>
            <a:ahLst/>
            <a:cxnLst/>
            <a:rect l="l" t="t" r="r" b="b"/>
            <a:pathLst>
              <a:path w="9784080" h="2584450">
                <a:moveTo>
                  <a:pt x="0" y="133324"/>
                </a:moveTo>
                <a:lnTo>
                  <a:pt x="7238" y="91211"/>
                </a:lnTo>
                <a:lnTo>
                  <a:pt x="27406" y="54609"/>
                </a:lnTo>
                <a:lnTo>
                  <a:pt x="58153" y="25742"/>
                </a:lnTo>
                <a:lnTo>
                  <a:pt x="97129" y="6807"/>
                </a:lnTo>
                <a:lnTo>
                  <a:pt x="142024" y="0"/>
                </a:lnTo>
                <a:lnTo>
                  <a:pt x="9642094" y="0"/>
                </a:lnTo>
                <a:lnTo>
                  <a:pt x="9686950" y="6807"/>
                </a:lnTo>
                <a:lnTo>
                  <a:pt x="9725926" y="25742"/>
                </a:lnTo>
                <a:lnTo>
                  <a:pt x="9756673" y="54609"/>
                </a:lnTo>
                <a:lnTo>
                  <a:pt x="9776828" y="91211"/>
                </a:lnTo>
                <a:lnTo>
                  <a:pt x="9784080" y="133324"/>
                </a:lnTo>
                <a:lnTo>
                  <a:pt x="9784080" y="2450998"/>
                </a:lnTo>
                <a:lnTo>
                  <a:pt x="9776828" y="2493149"/>
                </a:lnTo>
                <a:lnTo>
                  <a:pt x="9756673" y="2529751"/>
                </a:lnTo>
                <a:lnTo>
                  <a:pt x="9725926" y="2558618"/>
                </a:lnTo>
                <a:lnTo>
                  <a:pt x="9686950" y="2577553"/>
                </a:lnTo>
                <a:lnTo>
                  <a:pt x="9642094" y="2584348"/>
                </a:lnTo>
                <a:lnTo>
                  <a:pt x="142024" y="2584348"/>
                </a:lnTo>
                <a:lnTo>
                  <a:pt x="97129" y="2577553"/>
                </a:lnTo>
                <a:lnTo>
                  <a:pt x="58153" y="2558618"/>
                </a:lnTo>
                <a:lnTo>
                  <a:pt x="27406" y="2529751"/>
                </a:lnTo>
                <a:lnTo>
                  <a:pt x="7238" y="2493149"/>
                </a:lnTo>
                <a:lnTo>
                  <a:pt x="0" y="2450998"/>
                </a:lnTo>
                <a:lnTo>
                  <a:pt x="0" y="133324"/>
                </a:lnTo>
                <a:close/>
              </a:path>
            </a:pathLst>
          </a:custGeom>
          <a:ln w="25908">
            <a:solidFill>
              <a:srgbClr val="333399"/>
            </a:solidFill>
          </a:ln>
        </p:spPr>
        <p:txBody>
          <a:bodyPr wrap="square" lIns="0" tIns="0" rIns="0" bIns="0" rtlCol="0"/>
          <a:lstStyle/>
          <a:p>
            <a:endParaRPr/>
          </a:p>
        </p:txBody>
      </p:sp>
      <p:sp>
        <p:nvSpPr>
          <p:cNvPr id="56" name="object 56"/>
          <p:cNvSpPr txBox="1"/>
          <p:nvPr/>
        </p:nvSpPr>
        <p:spPr>
          <a:xfrm>
            <a:off x="3434325" y="2413712"/>
            <a:ext cx="1233170" cy="193675"/>
          </a:xfrm>
          <a:prstGeom prst="rect">
            <a:avLst/>
          </a:prstGeom>
        </p:spPr>
        <p:txBody>
          <a:bodyPr vert="horz" wrap="square" lIns="0" tIns="13335" rIns="0" bIns="0" rtlCol="0">
            <a:spAutoFit/>
          </a:bodyPr>
          <a:lstStyle/>
          <a:p>
            <a:pPr marL="166370" indent="-154305">
              <a:lnSpc>
                <a:spcPct val="100000"/>
              </a:lnSpc>
              <a:spcBef>
                <a:spcPts val="105"/>
              </a:spcBef>
              <a:buClr>
                <a:srgbClr val="FF0000"/>
              </a:buClr>
              <a:buSzPct val="90909"/>
              <a:buChar char="●"/>
              <a:tabLst>
                <a:tab pos="167005" algn="l"/>
              </a:tabLst>
            </a:pPr>
            <a:r>
              <a:rPr sz="1100" spc="-10" dirty="0">
                <a:latin typeface="UD デジタル 教科書体 NK-R"/>
                <a:cs typeface="UD デジタル 教科書体 NK-R"/>
              </a:rPr>
              <a:t>漁場予測システム</a:t>
            </a:r>
            <a:endParaRPr sz="1100">
              <a:latin typeface="UD デジタル 教科書体 NK-R"/>
              <a:cs typeface="UD デジタル 教科書体 NK-R"/>
            </a:endParaRPr>
          </a:p>
        </p:txBody>
      </p:sp>
      <p:sp>
        <p:nvSpPr>
          <p:cNvPr id="57" name="object 57"/>
          <p:cNvSpPr txBox="1"/>
          <p:nvPr/>
        </p:nvSpPr>
        <p:spPr>
          <a:xfrm>
            <a:off x="7943842" y="2369262"/>
            <a:ext cx="897255" cy="361950"/>
          </a:xfrm>
          <a:prstGeom prst="rect">
            <a:avLst/>
          </a:prstGeom>
        </p:spPr>
        <p:txBody>
          <a:bodyPr vert="horz" wrap="square" lIns="0" tIns="13335" rIns="0" bIns="0" rtlCol="0">
            <a:spAutoFit/>
          </a:bodyPr>
          <a:lstStyle/>
          <a:p>
            <a:pPr marL="12700" marR="5080">
              <a:lnSpc>
                <a:spcPct val="100000"/>
              </a:lnSpc>
              <a:spcBef>
                <a:spcPts val="105"/>
              </a:spcBef>
              <a:buClr>
                <a:srgbClr val="333399"/>
              </a:buClr>
              <a:buSzPct val="90909"/>
              <a:buChar char="●"/>
              <a:tabLst>
                <a:tab pos="175895" algn="l"/>
              </a:tabLst>
            </a:pPr>
            <a:r>
              <a:rPr sz="1100" spc="-30" dirty="0">
                <a:latin typeface="UD デジタル 教科書体 NK-R"/>
                <a:cs typeface="UD デジタル 教科書体 NK-R"/>
              </a:rPr>
              <a:t>漁業用 スマ</a:t>
            </a:r>
            <a:r>
              <a:rPr sz="1100" spc="-15" dirty="0">
                <a:latin typeface="UD デジタル 教科書体 NK-R"/>
                <a:cs typeface="UD デジタル 教科書体 NK-R"/>
              </a:rPr>
              <a:t>ートスーツ</a:t>
            </a:r>
            <a:endParaRPr sz="1100">
              <a:latin typeface="UD デジタル 教科書体 NK-R"/>
              <a:cs typeface="UD デジタル 教科書体 NK-R"/>
            </a:endParaRPr>
          </a:p>
        </p:txBody>
      </p:sp>
      <p:sp>
        <p:nvSpPr>
          <p:cNvPr id="58" name="object 58"/>
          <p:cNvSpPr txBox="1"/>
          <p:nvPr/>
        </p:nvSpPr>
        <p:spPr>
          <a:xfrm>
            <a:off x="199482" y="2403425"/>
            <a:ext cx="1437005" cy="361315"/>
          </a:xfrm>
          <a:prstGeom prst="rect">
            <a:avLst/>
          </a:prstGeom>
        </p:spPr>
        <p:txBody>
          <a:bodyPr vert="horz" wrap="square" lIns="0" tIns="13335" rIns="0" bIns="0" rtlCol="0">
            <a:spAutoFit/>
          </a:bodyPr>
          <a:lstStyle/>
          <a:p>
            <a:pPr marL="422275" indent="-154305">
              <a:lnSpc>
                <a:spcPct val="100000"/>
              </a:lnSpc>
              <a:spcBef>
                <a:spcPts val="105"/>
              </a:spcBef>
              <a:buClr>
                <a:srgbClr val="0C449F"/>
              </a:buClr>
              <a:buSzPct val="90909"/>
              <a:buChar char="●"/>
              <a:tabLst>
                <a:tab pos="422909" algn="l"/>
              </a:tabLst>
            </a:pPr>
            <a:r>
              <a:rPr sz="1100" spc="-20" dirty="0">
                <a:latin typeface="UD デジタル 教科書体 NK-R"/>
                <a:cs typeface="UD デジタル 教科書体 NK-R"/>
              </a:rPr>
              <a:t>省エネ型船型</a:t>
            </a:r>
            <a:endParaRPr sz="1100">
              <a:latin typeface="UD デジタル 教科書体 NK-R"/>
              <a:cs typeface="UD デジタル 教科書体 NK-R"/>
            </a:endParaRPr>
          </a:p>
          <a:p>
            <a:pPr marL="166370" indent="-154305">
              <a:lnSpc>
                <a:spcPct val="100000"/>
              </a:lnSpc>
              <a:buClr>
                <a:srgbClr val="00AF50"/>
              </a:buClr>
              <a:buSzPct val="90909"/>
              <a:buChar char="●"/>
              <a:tabLst>
                <a:tab pos="167005" algn="l"/>
              </a:tabLst>
            </a:pPr>
            <a:r>
              <a:rPr sz="1100" spc="-25" dirty="0">
                <a:latin typeface="UD デジタル 教科書体 NK-R"/>
                <a:cs typeface="UD デジタル 教科書体 NK-R"/>
              </a:rPr>
              <a:t>エンジン管理システム</a:t>
            </a:r>
            <a:endParaRPr sz="1100">
              <a:latin typeface="UD デジタル 教科書体 NK-R"/>
              <a:cs typeface="UD デジタル 教科書体 NK-R"/>
            </a:endParaRPr>
          </a:p>
        </p:txBody>
      </p:sp>
      <p:sp>
        <p:nvSpPr>
          <p:cNvPr id="59" name="object 59"/>
          <p:cNvSpPr txBox="1"/>
          <p:nvPr/>
        </p:nvSpPr>
        <p:spPr>
          <a:xfrm>
            <a:off x="274158" y="2739618"/>
            <a:ext cx="3089275" cy="657860"/>
          </a:xfrm>
          <a:prstGeom prst="rect">
            <a:avLst/>
          </a:prstGeom>
        </p:spPr>
        <p:txBody>
          <a:bodyPr vert="horz" wrap="square" lIns="0" tIns="88265" rIns="0" bIns="0" rtlCol="0">
            <a:spAutoFit/>
          </a:bodyPr>
          <a:lstStyle/>
          <a:p>
            <a:pPr marL="12700">
              <a:lnSpc>
                <a:spcPct val="100000"/>
              </a:lnSpc>
              <a:spcBef>
                <a:spcPts val="695"/>
              </a:spcBef>
            </a:pPr>
            <a:r>
              <a:rPr sz="1050" spc="-40" dirty="0">
                <a:latin typeface="UD デジタル 教科書体 NK-R"/>
                <a:cs typeface="UD デジタル 教科書体 NK-R"/>
              </a:rPr>
              <a:t>省エネ船型等の導入により燃料消費量を約</a:t>
            </a:r>
            <a:r>
              <a:rPr sz="1050" b="1" spc="-25" dirty="0">
                <a:latin typeface="UD デジタル 教科書体 NK-R"/>
                <a:cs typeface="UD デジタル 教科書体 NK-R"/>
              </a:rPr>
              <a:t>10%</a:t>
            </a:r>
            <a:r>
              <a:rPr sz="1050" spc="-25" dirty="0">
                <a:latin typeface="UD デジタル 教科書体 NK-R"/>
                <a:cs typeface="UD デジタル 教科書体 NK-R"/>
              </a:rPr>
              <a:t>削減</a:t>
            </a:r>
            <a:endParaRPr sz="1050">
              <a:latin typeface="UD デジタル 教科書体 NK-R"/>
              <a:cs typeface="UD デジタル 教科書体 NK-R"/>
            </a:endParaRPr>
          </a:p>
          <a:p>
            <a:pPr marL="12700" marR="5080">
              <a:lnSpc>
                <a:spcPct val="100000"/>
              </a:lnSpc>
              <a:spcBef>
                <a:spcPts val="600"/>
              </a:spcBef>
            </a:pPr>
            <a:r>
              <a:rPr sz="1050" spc="-50" dirty="0">
                <a:latin typeface="UD デジタル 教科書体 NK-R"/>
                <a:cs typeface="UD デジタル 教科書体 NK-R"/>
              </a:rPr>
              <a:t>出港前に漁場付近を航行する大型船舶等から気象海象</a:t>
            </a:r>
            <a:r>
              <a:rPr sz="1050" spc="-10" dirty="0">
                <a:latin typeface="UD デジタル 教科書体 NK-R"/>
                <a:cs typeface="UD デジタル 教科書体 NK-R"/>
              </a:rPr>
              <a:t>情報等を取得し出港判断</a:t>
            </a:r>
            <a:endParaRPr sz="1050">
              <a:latin typeface="UD デジタル 教科書体 NK-R"/>
              <a:cs typeface="UD デジタル 教科書体 NK-R"/>
            </a:endParaRPr>
          </a:p>
        </p:txBody>
      </p:sp>
      <p:sp>
        <p:nvSpPr>
          <p:cNvPr id="60" name="object 60"/>
          <p:cNvSpPr txBox="1"/>
          <p:nvPr/>
        </p:nvSpPr>
        <p:spPr>
          <a:xfrm>
            <a:off x="4892031" y="2384554"/>
            <a:ext cx="1270000" cy="193675"/>
          </a:xfrm>
          <a:prstGeom prst="rect">
            <a:avLst/>
          </a:prstGeom>
        </p:spPr>
        <p:txBody>
          <a:bodyPr vert="horz" wrap="square" lIns="0" tIns="13335" rIns="0" bIns="0" rtlCol="0">
            <a:spAutoFit/>
          </a:bodyPr>
          <a:lstStyle/>
          <a:p>
            <a:pPr marL="178435" indent="-166370">
              <a:lnSpc>
                <a:spcPct val="100000"/>
              </a:lnSpc>
              <a:spcBef>
                <a:spcPts val="105"/>
              </a:spcBef>
              <a:buClr>
                <a:srgbClr val="00AF50"/>
              </a:buClr>
              <a:buSzPct val="90909"/>
              <a:buChar char="●"/>
              <a:tabLst>
                <a:tab pos="179070" algn="l"/>
              </a:tabLst>
            </a:pPr>
            <a:r>
              <a:rPr sz="1100" spc="-15" dirty="0">
                <a:latin typeface="UD デジタル 教科書体 NK-R"/>
                <a:cs typeface="UD デジタル 教科書体 NK-R"/>
              </a:rPr>
              <a:t>魚群探知機データ</a:t>
            </a:r>
            <a:endParaRPr sz="1100">
              <a:latin typeface="UD デジタル 教科書体 NK-R"/>
              <a:cs typeface="UD デジタル 教科書体 NK-R"/>
            </a:endParaRPr>
          </a:p>
        </p:txBody>
      </p:sp>
      <p:sp>
        <p:nvSpPr>
          <p:cNvPr id="61" name="object 61"/>
          <p:cNvSpPr txBox="1"/>
          <p:nvPr/>
        </p:nvSpPr>
        <p:spPr>
          <a:xfrm>
            <a:off x="6370311" y="2384554"/>
            <a:ext cx="1329055" cy="188595"/>
          </a:xfrm>
          <a:prstGeom prst="rect">
            <a:avLst/>
          </a:prstGeom>
        </p:spPr>
        <p:txBody>
          <a:bodyPr vert="horz" wrap="square" lIns="0" tIns="14604" rIns="0" bIns="0" rtlCol="0">
            <a:spAutoFit/>
          </a:bodyPr>
          <a:lstStyle/>
          <a:p>
            <a:pPr marL="148590" indent="-136525">
              <a:lnSpc>
                <a:spcPct val="100000"/>
              </a:lnSpc>
              <a:spcBef>
                <a:spcPts val="114"/>
              </a:spcBef>
              <a:buClr>
                <a:srgbClr val="00AF50"/>
              </a:buClr>
              <a:buSzPct val="90476"/>
              <a:buChar char="●"/>
              <a:tabLst>
                <a:tab pos="149225" algn="l"/>
              </a:tabLst>
            </a:pPr>
            <a:r>
              <a:rPr sz="1050" dirty="0">
                <a:latin typeface="UD デジタル 教科書体 NK-R"/>
                <a:cs typeface="UD デジタル 教科書体 NK-R"/>
              </a:rPr>
              <a:t>漁具</a:t>
            </a:r>
            <a:r>
              <a:rPr sz="1050" spc="-5" dirty="0">
                <a:latin typeface="UD デジタル 教科書体 NK-R"/>
                <a:cs typeface="UD デジタル 教科書体 NK-R"/>
              </a:rPr>
              <a:t>の動きを可</a:t>
            </a:r>
            <a:r>
              <a:rPr sz="1050" spc="-10" dirty="0">
                <a:latin typeface="UD デジタル 教科書体 NK-R"/>
                <a:cs typeface="UD デジタル 教科書体 NK-R"/>
              </a:rPr>
              <a:t>視</a:t>
            </a:r>
            <a:r>
              <a:rPr sz="1050" spc="-50" dirty="0">
                <a:latin typeface="UD デジタル 教科書体 NK-R"/>
                <a:cs typeface="UD デジタル 教科書体 NK-R"/>
              </a:rPr>
              <a:t>化</a:t>
            </a:r>
            <a:endParaRPr sz="1050">
              <a:latin typeface="UD デジタル 教科書体 NK-R"/>
              <a:cs typeface="UD デジタル 教科書体 NK-R"/>
            </a:endParaRPr>
          </a:p>
        </p:txBody>
      </p:sp>
      <p:sp>
        <p:nvSpPr>
          <p:cNvPr id="62" name="object 62"/>
          <p:cNvSpPr txBox="1"/>
          <p:nvPr/>
        </p:nvSpPr>
        <p:spPr>
          <a:xfrm>
            <a:off x="7982450" y="2811857"/>
            <a:ext cx="1868170" cy="635000"/>
          </a:xfrm>
          <a:prstGeom prst="rect">
            <a:avLst/>
          </a:prstGeom>
        </p:spPr>
        <p:txBody>
          <a:bodyPr vert="horz" wrap="square" lIns="0" tIns="12065" rIns="0" bIns="0" rtlCol="0">
            <a:spAutoFit/>
          </a:bodyPr>
          <a:lstStyle/>
          <a:p>
            <a:pPr marL="12700" marR="5080">
              <a:lnSpc>
                <a:spcPct val="100000"/>
              </a:lnSpc>
              <a:spcBef>
                <a:spcPts val="95"/>
              </a:spcBef>
            </a:pPr>
            <a:r>
              <a:rPr sz="1000" dirty="0">
                <a:latin typeface="UD デジタル 教科書体 NK-R"/>
                <a:cs typeface="UD デジタル 教科書体 NK-R"/>
              </a:rPr>
              <a:t>漁</a:t>
            </a:r>
            <a:r>
              <a:rPr sz="1000" spc="-35" dirty="0">
                <a:latin typeface="UD デジタル 教科書体 NK-R"/>
                <a:cs typeface="UD デジタル 教科書体 NK-R"/>
              </a:rPr>
              <a:t>業用</a:t>
            </a:r>
            <a:r>
              <a:rPr sz="1000" spc="-145" dirty="0">
                <a:latin typeface="UD デジタル 教科書体 NK-R"/>
                <a:cs typeface="UD デジタル 教科書体 NK-R"/>
              </a:rPr>
              <a:t>スマートスーツ</a:t>
            </a:r>
            <a:r>
              <a:rPr sz="1000" spc="-25" dirty="0">
                <a:latin typeface="UD デジタル 教科書体 NK-R"/>
                <a:cs typeface="UD デジタル 教科書体 NK-R"/>
              </a:rPr>
              <a:t>利用により船</a:t>
            </a:r>
            <a:r>
              <a:rPr sz="1000" spc="-50" dirty="0">
                <a:latin typeface="UD デジタル 教科書体 NK-R"/>
                <a:cs typeface="UD デジタル 教科書体 NK-R"/>
              </a:rPr>
              <a:t>上</a:t>
            </a:r>
            <a:r>
              <a:rPr sz="1000" spc="-10" dirty="0">
                <a:latin typeface="UD デジタル 教科書体 NK-R"/>
                <a:cs typeface="UD デジタル 教科書体 NK-R"/>
              </a:rPr>
              <a:t>作業</a:t>
            </a:r>
            <a:r>
              <a:rPr sz="1000" spc="-20" dirty="0">
                <a:latin typeface="UD デジタル 教科書体 NK-R"/>
                <a:cs typeface="UD デジタル 教科書体 NK-R"/>
              </a:rPr>
              <a:t>を</a:t>
            </a:r>
            <a:r>
              <a:rPr sz="1000" spc="-10" dirty="0">
                <a:latin typeface="UD デジタル 教科書体 NK-R"/>
                <a:cs typeface="UD デジタル 教科書体 NK-R"/>
              </a:rPr>
              <a:t>軽減</a:t>
            </a:r>
            <a:r>
              <a:rPr sz="1000" spc="-50" dirty="0">
                <a:latin typeface="UD デジタル 教科書体 NK-R"/>
                <a:cs typeface="UD デジタル 教科書体 NK-R"/>
              </a:rPr>
              <a:t>化</a:t>
            </a:r>
            <a:endParaRPr sz="1000">
              <a:latin typeface="UD デジタル 教科書体 NK-R"/>
              <a:cs typeface="UD デジタル 教科書体 NK-R"/>
            </a:endParaRPr>
          </a:p>
          <a:p>
            <a:pPr marL="12700" marR="50165">
              <a:lnSpc>
                <a:spcPct val="100000"/>
              </a:lnSpc>
            </a:pPr>
            <a:r>
              <a:rPr sz="1000" spc="-25" dirty="0">
                <a:latin typeface="UD デジタル 教科書体 NK-R"/>
                <a:cs typeface="UD デジタル 教科書体 NK-R"/>
              </a:rPr>
              <a:t>小型漁船に多</a:t>
            </a:r>
            <a:r>
              <a:rPr sz="1000" spc="-30" dirty="0">
                <a:latin typeface="UD デジタル 教科書体 NK-R"/>
                <a:cs typeface="UD デジタル 教科書体 NK-R"/>
              </a:rPr>
              <a:t>い</a:t>
            </a:r>
            <a:r>
              <a:rPr sz="1000" dirty="0">
                <a:latin typeface="UD デジタル 教科書体 NK-R"/>
                <a:cs typeface="UD デジタル 教科書体 NK-R"/>
              </a:rPr>
              <a:t>衝突、</a:t>
            </a:r>
            <a:r>
              <a:rPr sz="1000" spc="-10" dirty="0">
                <a:latin typeface="UD デジタル 教科書体 NK-R"/>
                <a:cs typeface="UD デジタル 教科書体 NK-R"/>
              </a:rPr>
              <a:t>乗揚</a:t>
            </a:r>
            <a:r>
              <a:rPr sz="1000" dirty="0">
                <a:latin typeface="UD デジタル 教科書体 NK-R"/>
                <a:cs typeface="UD デジタル 教科書体 NK-R"/>
              </a:rPr>
              <a:t>事故</a:t>
            </a:r>
            <a:r>
              <a:rPr sz="1000" spc="-50" dirty="0">
                <a:latin typeface="UD デジタル 教科書体 NK-R"/>
                <a:cs typeface="UD デジタル 教科書体 NK-R"/>
              </a:rPr>
              <a:t>を</a:t>
            </a:r>
            <a:r>
              <a:rPr sz="1000" spc="-10" dirty="0">
                <a:latin typeface="UD デジタル 教科書体 NK-R"/>
                <a:cs typeface="UD デジタル 教科書体 NK-R"/>
              </a:rPr>
              <a:t>防</a:t>
            </a:r>
            <a:r>
              <a:rPr sz="1000" spc="-50" dirty="0">
                <a:latin typeface="UD デジタル 教科書体 NK-R"/>
                <a:cs typeface="UD デジタル 教科書体 NK-R"/>
              </a:rPr>
              <a:t>止</a:t>
            </a:r>
            <a:endParaRPr sz="1000">
              <a:latin typeface="UD デジタル 教科書体 NK-R"/>
              <a:cs typeface="UD デジタル 教科書体 NK-R"/>
            </a:endParaRPr>
          </a:p>
        </p:txBody>
      </p:sp>
      <p:sp>
        <p:nvSpPr>
          <p:cNvPr id="63" name="object 63"/>
          <p:cNvSpPr txBox="1"/>
          <p:nvPr/>
        </p:nvSpPr>
        <p:spPr>
          <a:xfrm>
            <a:off x="3571738" y="2833234"/>
            <a:ext cx="4245610" cy="639445"/>
          </a:xfrm>
          <a:prstGeom prst="rect">
            <a:avLst/>
          </a:prstGeom>
        </p:spPr>
        <p:txBody>
          <a:bodyPr vert="horz" wrap="square" lIns="0" tIns="12065" rIns="0" bIns="0" rtlCol="0">
            <a:spAutoFit/>
          </a:bodyPr>
          <a:lstStyle/>
          <a:p>
            <a:pPr marL="12700">
              <a:lnSpc>
                <a:spcPct val="100000"/>
              </a:lnSpc>
              <a:spcBef>
                <a:spcPts val="95"/>
              </a:spcBef>
            </a:pPr>
            <a:r>
              <a:rPr sz="1000" spc="-345" dirty="0">
                <a:latin typeface="UD デジタル 教科書体 NK-R"/>
                <a:cs typeface="UD デジタル 教科書体 NK-R"/>
              </a:rPr>
              <a:t>７</a:t>
            </a:r>
            <a:r>
              <a:rPr sz="1000" dirty="0">
                <a:latin typeface="UD デジタル 教科書体 NK-R"/>
                <a:cs typeface="UD デジタル 教科書体 NK-R"/>
              </a:rPr>
              <a:t>日先</a:t>
            </a:r>
            <a:r>
              <a:rPr sz="1000" spc="-130" dirty="0">
                <a:latin typeface="UD デジタル 教科書体 NK-R"/>
                <a:cs typeface="UD デジタル 教科書体 NK-R"/>
              </a:rPr>
              <a:t>まで</a:t>
            </a:r>
            <a:r>
              <a:rPr sz="1000" spc="-10" dirty="0">
                <a:latin typeface="UD デジタル 教科書体 NK-R"/>
                <a:cs typeface="UD デジタル 教科書体 NK-R"/>
              </a:rPr>
              <a:t>の漁場</a:t>
            </a:r>
            <a:r>
              <a:rPr sz="1000" spc="-20" dirty="0">
                <a:latin typeface="UD デジタル 教科書体 NK-R"/>
                <a:cs typeface="UD デジタル 教科書体 NK-R"/>
              </a:rPr>
              <a:t>を</a:t>
            </a:r>
            <a:r>
              <a:rPr sz="1000" spc="-10" dirty="0">
                <a:latin typeface="UD デジタル 教科書体 NK-R"/>
                <a:cs typeface="UD デジタル 教科書体 NK-R"/>
              </a:rPr>
              <a:t>予測し</a:t>
            </a:r>
            <a:r>
              <a:rPr sz="1000" dirty="0">
                <a:latin typeface="UD デジタル 教科書体 NK-R"/>
                <a:cs typeface="UD デジタル 教科書体 NK-R"/>
              </a:rPr>
              <a:t>、経</a:t>
            </a:r>
            <a:r>
              <a:rPr sz="1000" spc="-10" dirty="0">
                <a:latin typeface="UD デジタル 教科書体 NK-R"/>
                <a:cs typeface="UD デジタル 教科書体 NK-R"/>
              </a:rPr>
              <a:t>験の</a:t>
            </a:r>
            <a:r>
              <a:rPr sz="1000" spc="-45" dirty="0">
                <a:latin typeface="UD デジタル 教科書体 NK-R"/>
                <a:cs typeface="UD デジタル 教科書体 NK-R"/>
              </a:rPr>
              <a:t>少ない漁業者でも漁場へ直行</a:t>
            </a:r>
            <a:r>
              <a:rPr sz="1000" spc="-25" dirty="0">
                <a:latin typeface="UD デジタル 教科書体 NK-R"/>
                <a:cs typeface="UD デジタル 教科書体 NK-R"/>
              </a:rPr>
              <a:t>可</a:t>
            </a:r>
            <a:r>
              <a:rPr sz="1000" spc="-50" dirty="0">
                <a:latin typeface="UD デジタル 教科書体 NK-R"/>
                <a:cs typeface="UD デジタル 教科書体 NK-R"/>
              </a:rPr>
              <a:t>能</a:t>
            </a:r>
            <a:endParaRPr sz="1000">
              <a:latin typeface="UD デジタル 教科書体 NK-R"/>
              <a:cs typeface="UD デジタル 教科書体 NK-R"/>
            </a:endParaRPr>
          </a:p>
          <a:p>
            <a:pPr marL="12700">
              <a:lnSpc>
                <a:spcPct val="100000"/>
              </a:lnSpc>
              <a:spcBef>
                <a:spcPts val="35"/>
              </a:spcBef>
            </a:pPr>
            <a:r>
              <a:rPr sz="1000" dirty="0">
                <a:latin typeface="UD デジタル 教科書体 NK-R"/>
                <a:cs typeface="UD デジタル 教科書体 NK-R"/>
              </a:rPr>
              <a:t>経</a:t>
            </a:r>
            <a:r>
              <a:rPr sz="1000" spc="-35" dirty="0">
                <a:latin typeface="UD デジタル 教科書体 NK-R"/>
                <a:cs typeface="UD デジタル 教科書体 NK-R"/>
              </a:rPr>
              <a:t>験豊</a:t>
            </a:r>
            <a:r>
              <a:rPr sz="1000" spc="-30" dirty="0">
                <a:latin typeface="UD デジタル 教科書体 NK-R"/>
                <a:cs typeface="UD デジタル 教科書体 NK-R"/>
              </a:rPr>
              <a:t>かな漁業者はデ</a:t>
            </a:r>
            <a:r>
              <a:rPr sz="1000" spc="-20" dirty="0">
                <a:latin typeface="UD デジタル 教科書体 NK-R"/>
                <a:cs typeface="UD デジタル 教科書体 NK-R"/>
              </a:rPr>
              <a:t>ータを</a:t>
            </a:r>
            <a:r>
              <a:rPr sz="1000" spc="-10" dirty="0">
                <a:latin typeface="UD デジタル 教科書体 NK-R"/>
                <a:cs typeface="UD デジタル 教科書体 NK-R"/>
              </a:rPr>
              <a:t>活用し更なる操業</a:t>
            </a:r>
            <a:r>
              <a:rPr sz="1000" spc="-20" dirty="0">
                <a:latin typeface="UD デジタル 教科書体 NK-R"/>
                <a:cs typeface="UD デジタル 教科書体 NK-R"/>
              </a:rPr>
              <a:t>を</a:t>
            </a:r>
            <a:r>
              <a:rPr sz="1000" spc="-10" dirty="0">
                <a:latin typeface="UD デジタル 教科書体 NK-R"/>
                <a:cs typeface="UD デジタル 教科書体 NK-R"/>
              </a:rPr>
              <a:t>効率化</a:t>
            </a:r>
            <a:r>
              <a:rPr sz="1000" dirty="0">
                <a:latin typeface="UD デジタル 教科書体 NK-R"/>
                <a:cs typeface="UD デジタル 教科書体 NK-R"/>
              </a:rPr>
              <a:t>。</a:t>
            </a:r>
            <a:r>
              <a:rPr sz="1000" spc="-10" dirty="0">
                <a:latin typeface="UD デジタル 教科書体 NK-R"/>
                <a:cs typeface="UD デジタル 教科書体 NK-R"/>
              </a:rPr>
              <a:t>漁場予測によ</a:t>
            </a:r>
            <a:r>
              <a:rPr sz="1000" spc="-50" dirty="0">
                <a:latin typeface="UD デジタル 教科書体 NK-R"/>
                <a:cs typeface="UD デジタル 教科書体 NK-R"/>
              </a:rPr>
              <a:t>り</a:t>
            </a:r>
            <a:endParaRPr sz="1000">
              <a:latin typeface="UD デジタル 教科書体 NK-R"/>
              <a:cs typeface="UD デジタル 教科書体 NK-R"/>
            </a:endParaRPr>
          </a:p>
          <a:p>
            <a:pPr marL="12700" marR="5080" indent="-635">
              <a:lnSpc>
                <a:spcPct val="100000"/>
              </a:lnSpc>
            </a:pPr>
            <a:r>
              <a:rPr sz="1000" spc="-10" dirty="0">
                <a:latin typeface="UD デジタル 教科書体 NK-R"/>
                <a:cs typeface="UD デジタル 教科書体 NK-R"/>
              </a:rPr>
              <a:t>約</a:t>
            </a:r>
            <a:r>
              <a:rPr sz="1000" b="1" spc="-10" dirty="0">
                <a:latin typeface="UD デジタル 教科書体 NK-R"/>
                <a:cs typeface="UD デジタル 教科書体 NK-R"/>
              </a:rPr>
              <a:t>10%</a:t>
            </a:r>
            <a:r>
              <a:rPr sz="1000" spc="-5" dirty="0">
                <a:latin typeface="UD デジタル 教科書体 NK-R"/>
                <a:cs typeface="UD デジタル 教科書体 NK-R"/>
              </a:rPr>
              <a:t>の燃</a:t>
            </a:r>
            <a:r>
              <a:rPr sz="1000" spc="-10" dirty="0">
                <a:latin typeface="UD デジタル 教科書体 NK-R"/>
                <a:cs typeface="UD デジタル 教科書体 NK-R"/>
              </a:rPr>
              <a:t>料消費</a:t>
            </a:r>
            <a:r>
              <a:rPr sz="1000" spc="-110" dirty="0">
                <a:latin typeface="UD デジタル 教科書体 NK-R"/>
                <a:cs typeface="UD デジタル 教科書体 NK-R"/>
              </a:rPr>
              <a:t>量、作業</a:t>
            </a:r>
            <a:r>
              <a:rPr sz="1000" spc="-10" dirty="0">
                <a:latin typeface="UD デジタル 教科書体 NK-R"/>
                <a:cs typeface="UD デジタル 教科書体 NK-R"/>
              </a:rPr>
              <a:t>時間</a:t>
            </a:r>
            <a:r>
              <a:rPr sz="1000" spc="-45" dirty="0">
                <a:latin typeface="UD デジタル 教科書体 NK-R"/>
                <a:cs typeface="UD デジタル 教科書体 NK-R"/>
              </a:rPr>
              <a:t>を削減。魚</a:t>
            </a:r>
            <a:r>
              <a:rPr sz="1000" spc="-10" dirty="0">
                <a:latin typeface="UD デジタル 教科書体 NK-R"/>
                <a:cs typeface="UD デジタル 教科書体 NK-R"/>
              </a:rPr>
              <a:t>群探知機</a:t>
            </a:r>
            <a:r>
              <a:rPr sz="1000" spc="-125" dirty="0">
                <a:latin typeface="UD デジタル 教科書体 NK-R"/>
                <a:cs typeface="UD デジタル 教科書体 NK-R"/>
              </a:rPr>
              <a:t>データ</a:t>
            </a:r>
            <a:r>
              <a:rPr sz="1000" spc="-10" dirty="0">
                <a:latin typeface="UD デジタル 教科書体 NK-R"/>
                <a:cs typeface="UD デジタル 教科書体 NK-R"/>
              </a:rPr>
              <a:t>の利</a:t>
            </a:r>
            <a:r>
              <a:rPr sz="1000" spc="-25" dirty="0">
                <a:latin typeface="UD デジタル 教科書体 NK-R"/>
                <a:cs typeface="UD デジタル 教科書体 NK-R"/>
              </a:rPr>
              <a:t>用により漁</a:t>
            </a:r>
            <a:r>
              <a:rPr sz="1000" spc="-10" dirty="0">
                <a:latin typeface="UD デジタル 教科書体 NK-R"/>
                <a:cs typeface="UD デジタル 教科書体 NK-R"/>
              </a:rPr>
              <a:t>場予</a:t>
            </a:r>
            <a:r>
              <a:rPr sz="1000" spc="-50" dirty="0">
                <a:latin typeface="UD デジタル 教科書体 NK-R"/>
                <a:cs typeface="UD デジタル 教科書体 NK-R"/>
              </a:rPr>
              <a:t>測</a:t>
            </a:r>
            <a:r>
              <a:rPr sz="1000" spc="-10" dirty="0">
                <a:latin typeface="UD デジタル 教科書体 NK-R"/>
                <a:cs typeface="UD デジタル 教科書体 NK-R"/>
              </a:rPr>
              <a:t>の精度</a:t>
            </a:r>
            <a:r>
              <a:rPr sz="1000" spc="-20" dirty="0">
                <a:latin typeface="UD デジタル 教科書体 NK-R"/>
                <a:cs typeface="UD デジタル 教科書体 NK-R"/>
              </a:rPr>
              <a:t>を</a:t>
            </a:r>
            <a:r>
              <a:rPr sz="1000" spc="-10" dirty="0">
                <a:latin typeface="UD デジタル 教科書体 NK-R"/>
                <a:cs typeface="UD デジタル 教科書体 NK-R"/>
              </a:rPr>
              <a:t>向上</a:t>
            </a:r>
            <a:r>
              <a:rPr sz="1000" dirty="0">
                <a:latin typeface="UD デジタル 教科書体 NK-R"/>
                <a:cs typeface="UD デジタル 教科書体 NK-R"/>
              </a:rPr>
              <a:t>、資源管理</a:t>
            </a:r>
            <a:r>
              <a:rPr sz="1000" spc="-155" dirty="0">
                <a:latin typeface="UD デジタル 教科書体 NK-R"/>
                <a:cs typeface="UD デジタル 教科書体 NK-R"/>
              </a:rPr>
              <a:t>にも</a:t>
            </a:r>
            <a:r>
              <a:rPr sz="1000" spc="-10" dirty="0">
                <a:latin typeface="UD デジタル 教科書体 NK-R"/>
                <a:cs typeface="UD デジタル 教科書体 NK-R"/>
              </a:rPr>
              <a:t>利</a:t>
            </a:r>
            <a:r>
              <a:rPr sz="1000" spc="-50" dirty="0">
                <a:latin typeface="UD デジタル 教科書体 NK-R"/>
                <a:cs typeface="UD デジタル 教科書体 NK-R"/>
              </a:rPr>
              <a:t>用</a:t>
            </a:r>
            <a:endParaRPr sz="1000">
              <a:latin typeface="UD デジタル 教科書体 NK-R"/>
              <a:cs typeface="UD デジタル 教科書体 NK-R"/>
            </a:endParaRPr>
          </a:p>
        </p:txBody>
      </p:sp>
      <p:sp>
        <p:nvSpPr>
          <p:cNvPr id="64" name="object 64"/>
          <p:cNvSpPr txBox="1"/>
          <p:nvPr/>
        </p:nvSpPr>
        <p:spPr>
          <a:xfrm>
            <a:off x="5891013" y="3528112"/>
            <a:ext cx="3462020" cy="147955"/>
          </a:xfrm>
          <a:prstGeom prst="rect">
            <a:avLst/>
          </a:prstGeom>
        </p:spPr>
        <p:txBody>
          <a:bodyPr vert="horz" wrap="square" lIns="0" tIns="13335" rIns="0" bIns="0" rtlCol="0">
            <a:spAutoFit/>
          </a:bodyPr>
          <a:lstStyle/>
          <a:p>
            <a:pPr marL="128270" indent="-116205">
              <a:lnSpc>
                <a:spcPct val="100000"/>
              </a:lnSpc>
              <a:spcBef>
                <a:spcPts val="105"/>
              </a:spcBef>
              <a:buSzPct val="87500"/>
              <a:buFont typeface=""/>
              <a:buChar char="●"/>
              <a:tabLst>
                <a:tab pos="128905" algn="l"/>
              </a:tabLst>
            </a:pPr>
            <a:r>
              <a:rPr sz="800" spc="-10" dirty="0">
                <a:solidFill>
                  <a:srgbClr val="0C449F"/>
                </a:solidFill>
                <a:latin typeface="UD デジタル 教科書体 NK-R"/>
                <a:cs typeface="UD デジタル 教科書体 NK-R"/>
              </a:rPr>
              <a:t>2019年頃までに市販化 </a:t>
            </a:r>
            <a:r>
              <a:rPr sz="800" spc="-10" dirty="0">
                <a:solidFill>
                  <a:srgbClr val="00AF50"/>
                </a:solidFill>
                <a:latin typeface="UD デジタル 教科書体 NK-R"/>
                <a:cs typeface="UD デジタル 教科書体 NK-R"/>
              </a:rPr>
              <a:t>●2022年頃まで市販化 </a:t>
            </a:r>
            <a:r>
              <a:rPr sz="800" spc="-10" dirty="0">
                <a:solidFill>
                  <a:srgbClr val="FF0000"/>
                </a:solidFill>
                <a:latin typeface="UD デジタル 教科書体 NK-R"/>
                <a:cs typeface="UD デジタル 教科書体 NK-R"/>
              </a:rPr>
              <a:t>●2025</a:t>
            </a:r>
            <a:r>
              <a:rPr sz="800" spc="-20" dirty="0">
                <a:solidFill>
                  <a:srgbClr val="FF0000"/>
                </a:solidFill>
                <a:latin typeface="UD デジタル 教科書体 NK-R"/>
                <a:cs typeface="UD デジタル 教科書体 NK-R"/>
              </a:rPr>
              <a:t>年頃までに市販化</a:t>
            </a:r>
            <a:endParaRPr sz="800">
              <a:latin typeface="UD デジタル 教科書体 NK-R"/>
              <a:cs typeface="UD デジタル 教科書体 NK-R"/>
            </a:endParaRPr>
          </a:p>
        </p:txBody>
      </p:sp>
      <p:grpSp>
        <p:nvGrpSpPr>
          <p:cNvPr id="65" name="object 65"/>
          <p:cNvGrpSpPr/>
          <p:nvPr/>
        </p:nvGrpSpPr>
        <p:grpSpPr>
          <a:xfrm>
            <a:off x="158432" y="806132"/>
            <a:ext cx="9644380" cy="1588135"/>
            <a:chOff x="158432" y="806132"/>
            <a:chExt cx="9644380" cy="1588135"/>
          </a:xfrm>
        </p:grpSpPr>
        <p:pic>
          <p:nvPicPr>
            <p:cNvPr id="66" name="object 66"/>
            <p:cNvPicPr/>
            <p:nvPr/>
          </p:nvPicPr>
          <p:blipFill>
            <a:blip r:embed="rId13" cstate="print"/>
            <a:stretch>
              <a:fillRect/>
            </a:stretch>
          </p:blipFill>
          <p:spPr>
            <a:xfrm>
              <a:off x="3456431" y="1222248"/>
              <a:ext cx="1335023" cy="1162811"/>
            </a:xfrm>
            <a:prstGeom prst="rect">
              <a:avLst/>
            </a:prstGeom>
          </p:spPr>
        </p:pic>
        <p:sp>
          <p:nvSpPr>
            <p:cNvPr id="67" name="object 67"/>
            <p:cNvSpPr/>
            <p:nvPr/>
          </p:nvSpPr>
          <p:spPr>
            <a:xfrm>
              <a:off x="3451860" y="1217675"/>
              <a:ext cx="1344295" cy="1172210"/>
            </a:xfrm>
            <a:custGeom>
              <a:avLst/>
              <a:gdLst/>
              <a:ahLst/>
              <a:cxnLst/>
              <a:rect l="l" t="t" r="r" b="b"/>
              <a:pathLst>
                <a:path w="1344295" h="1172210">
                  <a:moveTo>
                    <a:pt x="0" y="1171702"/>
                  </a:moveTo>
                  <a:lnTo>
                    <a:pt x="1344040" y="1171702"/>
                  </a:lnTo>
                  <a:lnTo>
                    <a:pt x="1344040" y="0"/>
                  </a:lnTo>
                  <a:lnTo>
                    <a:pt x="0" y="0"/>
                  </a:lnTo>
                  <a:lnTo>
                    <a:pt x="0" y="1171702"/>
                  </a:lnTo>
                  <a:close/>
                </a:path>
              </a:pathLst>
            </a:custGeom>
            <a:ln w="9144">
              <a:solidFill>
                <a:srgbClr val="000000"/>
              </a:solidFill>
            </a:ln>
          </p:spPr>
          <p:txBody>
            <a:bodyPr wrap="square" lIns="0" tIns="0" rIns="0" bIns="0" rtlCol="0"/>
            <a:lstStyle/>
            <a:p>
              <a:endParaRPr/>
            </a:p>
          </p:txBody>
        </p:sp>
        <p:pic>
          <p:nvPicPr>
            <p:cNvPr id="68" name="object 68"/>
            <p:cNvPicPr/>
            <p:nvPr/>
          </p:nvPicPr>
          <p:blipFill>
            <a:blip r:embed="rId14" cstate="print"/>
            <a:stretch>
              <a:fillRect/>
            </a:stretch>
          </p:blipFill>
          <p:spPr>
            <a:xfrm>
              <a:off x="6345935" y="1216152"/>
              <a:ext cx="1504187" cy="1147571"/>
            </a:xfrm>
            <a:prstGeom prst="rect">
              <a:avLst/>
            </a:prstGeom>
          </p:spPr>
        </p:pic>
        <p:sp>
          <p:nvSpPr>
            <p:cNvPr id="69" name="object 69"/>
            <p:cNvSpPr/>
            <p:nvPr/>
          </p:nvSpPr>
          <p:spPr>
            <a:xfrm>
              <a:off x="6344411" y="1214627"/>
              <a:ext cx="1507490" cy="1150620"/>
            </a:xfrm>
            <a:custGeom>
              <a:avLst/>
              <a:gdLst/>
              <a:ahLst/>
              <a:cxnLst/>
              <a:rect l="l" t="t" r="r" b="b"/>
              <a:pathLst>
                <a:path w="1507490" h="1150620">
                  <a:moveTo>
                    <a:pt x="0" y="1150620"/>
                  </a:moveTo>
                  <a:lnTo>
                    <a:pt x="1506982" y="1150620"/>
                  </a:lnTo>
                  <a:lnTo>
                    <a:pt x="1506982" y="0"/>
                  </a:lnTo>
                  <a:lnTo>
                    <a:pt x="0" y="0"/>
                  </a:lnTo>
                  <a:lnTo>
                    <a:pt x="0" y="1150620"/>
                  </a:lnTo>
                  <a:close/>
                </a:path>
              </a:pathLst>
            </a:custGeom>
            <a:ln w="3175">
              <a:solidFill>
                <a:srgbClr val="000000"/>
              </a:solidFill>
            </a:ln>
          </p:spPr>
          <p:txBody>
            <a:bodyPr wrap="square" lIns="0" tIns="0" rIns="0" bIns="0" rtlCol="0"/>
            <a:lstStyle/>
            <a:p>
              <a:endParaRPr/>
            </a:p>
          </p:txBody>
        </p:sp>
        <p:pic>
          <p:nvPicPr>
            <p:cNvPr id="70" name="object 70"/>
            <p:cNvPicPr/>
            <p:nvPr/>
          </p:nvPicPr>
          <p:blipFill>
            <a:blip r:embed="rId15" cstate="print"/>
            <a:stretch>
              <a:fillRect/>
            </a:stretch>
          </p:blipFill>
          <p:spPr>
            <a:xfrm>
              <a:off x="7987284" y="1222247"/>
              <a:ext cx="851915" cy="1135379"/>
            </a:xfrm>
            <a:prstGeom prst="rect">
              <a:avLst/>
            </a:prstGeom>
          </p:spPr>
        </p:pic>
        <p:sp>
          <p:nvSpPr>
            <p:cNvPr id="71" name="object 71"/>
            <p:cNvSpPr/>
            <p:nvPr/>
          </p:nvSpPr>
          <p:spPr>
            <a:xfrm>
              <a:off x="7982712" y="1217675"/>
              <a:ext cx="882650" cy="1144270"/>
            </a:xfrm>
            <a:custGeom>
              <a:avLst/>
              <a:gdLst/>
              <a:ahLst/>
              <a:cxnLst/>
              <a:rect l="l" t="t" r="r" b="b"/>
              <a:pathLst>
                <a:path w="882650" h="1144270">
                  <a:moveTo>
                    <a:pt x="0" y="1144143"/>
                  </a:moveTo>
                  <a:lnTo>
                    <a:pt x="882142" y="1144143"/>
                  </a:lnTo>
                  <a:lnTo>
                    <a:pt x="882142" y="0"/>
                  </a:lnTo>
                  <a:lnTo>
                    <a:pt x="0" y="0"/>
                  </a:lnTo>
                  <a:lnTo>
                    <a:pt x="0" y="1144143"/>
                  </a:lnTo>
                  <a:close/>
                </a:path>
              </a:pathLst>
            </a:custGeom>
            <a:ln w="9144">
              <a:solidFill>
                <a:srgbClr val="000000"/>
              </a:solidFill>
            </a:ln>
          </p:spPr>
          <p:txBody>
            <a:bodyPr wrap="square" lIns="0" tIns="0" rIns="0" bIns="0" rtlCol="0"/>
            <a:lstStyle/>
            <a:p>
              <a:endParaRPr/>
            </a:p>
          </p:txBody>
        </p:sp>
        <p:pic>
          <p:nvPicPr>
            <p:cNvPr id="72" name="object 72"/>
            <p:cNvPicPr/>
            <p:nvPr/>
          </p:nvPicPr>
          <p:blipFill>
            <a:blip r:embed="rId16" cstate="print"/>
            <a:stretch>
              <a:fillRect/>
            </a:stretch>
          </p:blipFill>
          <p:spPr>
            <a:xfrm>
              <a:off x="8919972" y="1213103"/>
              <a:ext cx="873251" cy="1132331"/>
            </a:xfrm>
            <a:prstGeom prst="rect">
              <a:avLst/>
            </a:prstGeom>
          </p:spPr>
        </p:pic>
        <p:sp>
          <p:nvSpPr>
            <p:cNvPr id="73" name="object 73"/>
            <p:cNvSpPr/>
            <p:nvPr/>
          </p:nvSpPr>
          <p:spPr>
            <a:xfrm>
              <a:off x="8915400" y="1208531"/>
              <a:ext cx="882650" cy="1141730"/>
            </a:xfrm>
            <a:custGeom>
              <a:avLst/>
              <a:gdLst/>
              <a:ahLst/>
              <a:cxnLst/>
              <a:rect l="l" t="t" r="r" b="b"/>
              <a:pathLst>
                <a:path w="882650" h="1141730">
                  <a:moveTo>
                    <a:pt x="0" y="1141222"/>
                  </a:moveTo>
                  <a:lnTo>
                    <a:pt x="882142" y="1141222"/>
                  </a:lnTo>
                  <a:lnTo>
                    <a:pt x="882142" y="0"/>
                  </a:lnTo>
                  <a:lnTo>
                    <a:pt x="0" y="0"/>
                  </a:lnTo>
                  <a:lnTo>
                    <a:pt x="0" y="1141222"/>
                  </a:lnTo>
                  <a:close/>
                </a:path>
              </a:pathLst>
            </a:custGeom>
            <a:ln w="9143">
              <a:solidFill>
                <a:srgbClr val="000000"/>
              </a:solidFill>
            </a:ln>
          </p:spPr>
          <p:txBody>
            <a:bodyPr wrap="square" lIns="0" tIns="0" rIns="0" bIns="0" rtlCol="0"/>
            <a:lstStyle/>
            <a:p>
              <a:endParaRPr/>
            </a:p>
          </p:txBody>
        </p:sp>
        <p:sp>
          <p:nvSpPr>
            <p:cNvPr id="74" name="object 74"/>
            <p:cNvSpPr/>
            <p:nvPr/>
          </p:nvSpPr>
          <p:spPr>
            <a:xfrm>
              <a:off x="3389381" y="818387"/>
              <a:ext cx="2957830" cy="272415"/>
            </a:xfrm>
            <a:custGeom>
              <a:avLst/>
              <a:gdLst/>
              <a:ahLst/>
              <a:cxnLst/>
              <a:rect l="l" t="t" r="r" b="b"/>
              <a:pathLst>
                <a:path w="2957829" h="272415">
                  <a:moveTo>
                    <a:pt x="2822079" y="0"/>
                  </a:moveTo>
                  <a:lnTo>
                    <a:pt x="0" y="0"/>
                  </a:lnTo>
                  <a:lnTo>
                    <a:pt x="135610" y="136144"/>
                  </a:lnTo>
                  <a:lnTo>
                    <a:pt x="0" y="272288"/>
                  </a:lnTo>
                  <a:lnTo>
                    <a:pt x="2822079" y="272288"/>
                  </a:lnTo>
                  <a:lnTo>
                    <a:pt x="2957703" y="136144"/>
                  </a:lnTo>
                  <a:lnTo>
                    <a:pt x="2822079" y="0"/>
                  </a:lnTo>
                  <a:close/>
                </a:path>
              </a:pathLst>
            </a:custGeom>
            <a:solidFill>
              <a:srgbClr val="006FC0"/>
            </a:solidFill>
          </p:spPr>
          <p:txBody>
            <a:bodyPr wrap="square" lIns="0" tIns="0" rIns="0" bIns="0" rtlCol="0"/>
            <a:lstStyle/>
            <a:p>
              <a:endParaRPr/>
            </a:p>
          </p:txBody>
        </p:sp>
        <p:sp>
          <p:nvSpPr>
            <p:cNvPr id="75" name="object 75"/>
            <p:cNvSpPr/>
            <p:nvPr/>
          </p:nvSpPr>
          <p:spPr>
            <a:xfrm>
              <a:off x="3390137" y="819149"/>
              <a:ext cx="2957830" cy="272415"/>
            </a:xfrm>
            <a:custGeom>
              <a:avLst/>
              <a:gdLst/>
              <a:ahLst/>
              <a:cxnLst/>
              <a:rect l="l" t="t" r="r" b="b"/>
              <a:pathLst>
                <a:path w="2957829" h="272415">
                  <a:moveTo>
                    <a:pt x="0" y="0"/>
                  </a:moveTo>
                  <a:lnTo>
                    <a:pt x="2822079" y="0"/>
                  </a:lnTo>
                  <a:lnTo>
                    <a:pt x="2957703" y="136144"/>
                  </a:lnTo>
                  <a:lnTo>
                    <a:pt x="2822079" y="272288"/>
                  </a:lnTo>
                  <a:lnTo>
                    <a:pt x="0" y="272288"/>
                  </a:lnTo>
                  <a:lnTo>
                    <a:pt x="135623" y="136144"/>
                  </a:lnTo>
                  <a:lnTo>
                    <a:pt x="0" y="0"/>
                  </a:lnTo>
                  <a:close/>
                </a:path>
              </a:pathLst>
            </a:custGeom>
            <a:ln w="25907">
              <a:solidFill>
                <a:srgbClr val="6B6BCF"/>
              </a:solidFill>
            </a:ln>
          </p:spPr>
          <p:txBody>
            <a:bodyPr wrap="square" lIns="0" tIns="0" rIns="0" bIns="0" rtlCol="0"/>
            <a:lstStyle/>
            <a:p>
              <a:endParaRPr/>
            </a:p>
          </p:txBody>
        </p:sp>
        <p:sp>
          <p:nvSpPr>
            <p:cNvPr id="76" name="object 76"/>
            <p:cNvSpPr/>
            <p:nvPr/>
          </p:nvSpPr>
          <p:spPr>
            <a:xfrm>
              <a:off x="170688" y="829055"/>
              <a:ext cx="1680845" cy="251460"/>
            </a:xfrm>
            <a:custGeom>
              <a:avLst/>
              <a:gdLst/>
              <a:ahLst/>
              <a:cxnLst/>
              <a:rect l="l" t="t" r="r" b="b"/>
              <a:pathLst>
                <a:path w="1680845" h="251459">
                  <a:moveTo>
                    <a:pt x="1554772" y="0"/>
                  </a:moveTo>
                  <a:lnTo>
                    <a:pt x="0" y="0"/>
                  </a:lnTo>
                  <a:lnTo>
                    <a:pt x="125691" y="125730"/>
                  </a:lnTo>
                  <a:lnTo>
                    <a:pt x="0" y="251460"/>
                  </a:lnTo>
                  <a:lnTo>
                    <a:pt x="1554772" y="251460"/>
                  </a:lnTo>
                  <a:lnTo>
                    <a:pt x="1680464" y="125730"/>
                  </a:lnTo>
                  <a:lnTo>
                    <a:pt x="1554772" y="0"/>
                  </a:lnTo>
                  <a:close/>
                </a:path>
              </a:pathLst>
            </a:custGeom>
            <a:solidFill>
              <a:srgbClr val="006FC0"/>
            </a:solidFill>
          </p:spPr>
          <p:txBody>
            <a:bodyPr wrap="square" lIns="0" tIns="0" rIns="0" bIns="0" rtlCol="0"/>
            <a:lstStyle/>
            <a:p>
              <a:endParaRPr/>
            </a:p>
          </p:txBody>
        </p:sp>
        <p:sp>
          <p:nvSpPr>
            <p:cNvPr id="77" name="object 77"/>
            <p:cNvSpPr/>
            <p:nvPr/>
          </p:nvSpPr>
          <p:spPr>
            <a:xfrm>
              <a:off x="171450" y="829817"/>
              <a:ext cx="1680845" cy="251460"/>
            </a:xfrm>
            <a:custGeom>
              <a:avLst/>
              <a:gdLst/>
              <a:ahLst/>
              <a:cxnLst/>
              <a:rect l="l" t="t" r="r" b="b"/>
              <a:pathLst>
                <a:path w="1680845" h="251459">
                  <a:moveTo>
                    <a:pt x="0" y="0"/>
                  </a:moveTo>
                  <a:lnTo>
                    <a:pt x="1554772" y="0"/>
                  </a:lnTo>
                  <a:lnTo>
                    <a:pt x="1680464" y="125730"/>
                  </a:lnTo>
                  <a:lnTo>
                    <a:pt x="1554772" y="251460"/>
                  </a:lnTo>
                  <a:lnTo>
                    <a:pt x="0" y="251460"/>
                  </a:lnTo>
                  <a:lnTo>
                    <a:pt x="125691" y="125730"/>
                  </a:lnTo>
                  <a:lnTo>
                    <a:pt x="0" y="0"/>
                  </a:lnTo>
                  <a:close/>
                </a:path>
              </a:pathLst>
            </a:custGeom>
            <a:ln w="25907">
              <a:solidFill>
                <a:srgbClr val="6B6BCF"/>
              </a:solidFill>
            </a:ln>
          </p:spPr>
          <p:txBody>
            <a:bodyPr wrap="square" lIns="0" tIns="0" rIns="0" bIns="0" rtlCol="0"/>
            <a:lstStyle/>
            <a:p>
              <a:endParaRPr/>
            </a:p>
          </p:txBody>
        </p:sp>
      </p:grpSp>
      <p:sp>
        <p:nvSpPr>
          <p:cNvPr id="78" name="object 78"/>
          <p:cNvSpPr txBox="1"/>
          <p:nvPr/>
        </p:nvSpPr>
        <p:spPr>
          <a:xfrm>
            <a:off x="818226" y="818719"/>
            <a:ext cx="382270" cy="239395"/>
          </a:xfrm>
          <a:prstGeom prst="rect">
            <a:avLst/>
          </a:prstGeom>
        </p:spPr>
        <p:txBody>
          <a:bodyPr vert="horz" wrap="square" lIns="0" tIns="13335" rIns="0" bIns="0" rtlCol="0">
            <a:spAutoFit/>
          </a:bodyPr>
          <a:lstStyle/>
          <a:p>
            <a:pPr marL="12700">
              <a:lnSpc>
                <a:spcPct val="100000"/>
              </a:lnSpc>
              <a:spcBef>
                <a:spcPts val="105"/>
              </a:spcBef>
            </a:pPr>
            <a:r>
              <a:rPr sz="1400" spc="-25" dirty="0">
                <a:solidFill>
                  <a:srgbClr val="FFFFFF"/>
                </a:solidFill>
                <a:latin typeface="UD デジタル 教科書体 NK-R"/>
                <a:cs typeface="UD デジタル 教科書体 NK-R"/>
              </a:rPr>
              <a:t>漁船</a:t>
            </a:r>
            <a:endParaRPr sz="1400">
              <a:latin typeface="UD デジタル 教科書体 NK-R"/>
              <a:cs typeface="UD デジタル 教科書体 NK-R"/>
            </a:endParaRPr>
          </a:p>
        </p:txBody>
      </p:sp>
      <p:grpSp>
        <p:nvGrpSpPr>
          <p:cNvPr id="79" name="object 79"/>
          <p:cNvGrpSpPr/>
          <p:nvPr/>
        </p:nvGrpSpPr>
        <p:grpSpPr>
          <a:xfrm>
            <a:off x="1802828" y="807656"/>
            <a:ext cx="8120380" cy="307975"/>
            <a:chOff x="1802828" y="807656"/>
            <a:chExt cx="8120380" cy="307975"/>
          </a:xfrm>
        </p:grpSpPr>
        <p:sp>
          <p:nvSpPr>
            <p:cNvPr id="80" name="object 80"/>
            <p:cNvSpPr/>
            <p:nvPr/>
          </p:nvSpPr>
          <p:spPr>
            <a:xfrm>
              <a:off x="6291077" y="819912"/>
              <a:ext cx="1685289" cy="269875"/>
            </a:xfrm>
            <a:custGeom>
              <a:avLst/>
              <a:gdLst/>
              <a:ahLst/>
              <a:cxnLst/>
              <a:rect l="l" t="t" r="r" b="b"/>
              <a:pathLst>
                <a:path w="1685290" h="269875">
                  <a:moveTo>
                    <a:pt x="1551076" y="0"/>
                  </a:moveTo>
                  <a:lnTo>
                    <a:pt x="0" y="0"/>
                  </a:lnTo>
                  <a:lnTo>
                    <a:pt x="134073" y="134683"/>
                  </a:lnTo>
                  <a:lnTo>
                    <a:pt x="0" y="269367"/>
                  </a:lnTo>
                  <a:lnTo>
                    <a:pt x="1551076" y="269367"/>
                  </a:lnTo>
                  <a:lnTo>
                    <a:pt x="1685163" y="134683"/>
                  </a:lnTo>
                  <a:lnTo>
                    <a:pt x="1551076" y="0"/>
                  </a:lnTo>
                  <a:close/>
                </a:path>
              </a:pathLst>
            </a:custGeom>
            <a:solidFill>
              <a:srgbClr val="006FC0"/>
            </a:solidFill>
          </p:spPr>
          <p:txBody>
            <a:bodyPr wrap="square" lIns="0" tIns="0" rIns="0" bIns="0" rtlCol="0"/>
            <a:lstStyle/>
            <a:p>
              <a:endParaRPr/>
            </a:p>
          </p:txBody>
        </p:sp>
        <p:sp>
          <p:nvSpPr>
            <p:cNvPr id="81" name="object 81"/>
            <p:cNvSpPr/>
            <p:nvPr/>
          </p:nvSpPr>
          <p:spPr>
            <a:xfrm>
              <a:off x="6291833" y="820674"/>
              <a:ext cx="1685289" cy="269875"/>
            </a:xfrm>
            <a:custGeom>
              <a:avLst/>
              <a:gdLst/>
              <a:ahLst/>
              <a:cxnLst/>
              <a:rect l="l" t="t" r="r" b="b"/>
              <a:pathLst>
                <a:path w="1685290" h="269875">
                  <a:moveTo>
                    <a:pt x="0" y="0"/>
                  </a:moveTo>
                  <a:lnTo>
                    <a:pt x="1551076" y="0"/>
                  </a:lnTo>
                  <a:lnTo>
                    <a:pt x="1685163" y="134683"/>
                  </a:lnTo>
                  <a:lnTo>
                    <a:pt x="1551076" y="269367"/>
                  </a:lnTo>
                  <a:lnTo>
                    <a:pt x="0" y="269367"/>
                  </a:lnTo>
                  <a:lnTo>
                    <a:pt x="134086" y="134683"/>
                  </a:lnTo>
                  <a:lnTo>
                    <a:pt x="0" y="0"/>
                  </a:lnTo>
                  <a:close/>
                </a:path>
              </a:pathLst>
            </a:custGeom>
            <a:ln w="25908">
              <a:solidFill>
                <a:srgbClr val="6B6BCF"/>
              </a:solidFill>
            </a:ln>
          </p:spPr>
          <p:txBody>
            <a:bodyPr wrap="square" lIns="0" tIns="0" rIns="0" bIns="0" rtlCol="0"/>
            <a:lstStyle/>
            <a:p>
              <a:endParaRPr/>
            </a:p>
          </p:txBody>
        </p:sp>
        <p:sp>
          <p:nvSpPr>
            <p:cNvPr id="82" name="object 82"/>
            <p:cNvSpPr/>
            <p:nvPr/>
          </p:nvSpPr>
          <p:spPr>
            <a:xfrm>
              <a:off x="1815090" y="826008"/>
              <a:ext cx="1624330" cy="266700"/>
            </a:xfrm>
            <a:custGeom>
              <a:avLst/>
              <a:gdLst/>
              <a:ahLst/>
              <a:cxnLst/>
              <a:rect l="l" t="t" r="r" b="b"/>
              <a:pathLst>
                <a:path w="1624329" h="266700">
                  <a:moveTo>
                    <a:pt x="1490878" y="0"/>
                  </a:moveTo>
                  <a:lnTo>
                    <a:pt x="0" y="0"/>
                  </a:lnTo>
                  <a:lnTo>
                    <a:pt x="133311" y="133350"/>
                  </a:lnTo>
                  <a:lnTo>
                    <a:pt x="0" y="266700"/>
                  </a:lnTo>
                  <a:lnTo>
                    <a:pt x="1490878" y="266700"/>
                  </a:lnTo>
                  <a:lnTo>
                    <a:pt x="1624203" y="133350"/>
                  </a:lnTo>
                  <a:lnTo>
                    <a:pt x="1490878" y="0"/>
                  </a:lnTo>
                  <a:close/>
                </a:path>
              </a:pathLst>
            </a:custGeom>
            <a:solidFill>
              <a:srgbClr val="006FC0"/>
            </a:solidFill>
          </p:spPr>
          <p:txBody>
            <a:bodyPr wrap="square" lIns="0" tIns="0" rIns="0" bIns="0" rtlCol="0"/>
            <a:lstStyle/>
            <a:p>
              <a:endParaRPr/>
            </a:p>
          </p:txBody>
        </p:sp>
        <p:sp>
          <p:nvSpPr>
            <p:cNvPr id="83" name="object 83"/>
            <p:cNvSpPr/>
            <p:nvPr/>
          </p:nvSpPr>
          <p:spPr>
            <a:xfrm>
              <a:off x="1815846" y="826770"/>
              <a:ext cx="1624330" cy="266700"/>
            </a:xfrm>
            <a:custGeom>
              <a:avLst/>
              <a:gdLst/>
              <a:ahLst/>
              <a:cxnLst/>
              <a:rect l="l" t="t" r="r" b="b"/>
              <a:pathLst>
                <a:path w="1624329" h="266700">
                  <a:moveTo>
                    <a:pt x="0" y="0"/>
                  </a:moveTo>
                  <a:lnTo>
                    <a:pt x="1490878" y="0"/>
                  </a:lnTo>
                  <a:lnTo>
                    <a:pt x="1624203" y="133350"/>
                  </a:lnTo>
                  <a:lnTo>
                    <a:pt x="1490878" y="266700"/>
                  </a:lnTo>
                  <a:lnTo>
                    <a:pt x="0" y="266700"/>
                  </a:lnTo>
                  <a:lnTo>
                    <a:pt x="133324" y="133350"/>
                  </a:lnTo>
                  <a:lnTo>
                    <a:pt x="0" y="0"/>
                  </a:lnTo>
                  <a:close/>
                </a:path>
              </a:pathLst>
            </a:custGeom>
            <a:ln w="25908">
              <a:solidFill>
                <a:srgbClr val="6B6BCF"/>
              </a:solidFill>
            </a:ln>
          </p:spPr>
          <p:txBody>
            <a:bodyPr wrap="square" lIns="0" tIns="0" rIns="0" bIns="0" rtlCol="0"/>
            <a:lstStyle/>
            <a:p>
              <a:endParaRPr/>
            </a:p>
          </p:txBody>
        </p:sp>
        <p:sp>
          <p:nvSpPr>
            <p:cNvPr id="84" name="object 84"/>
            <p:cNvSpPr/>
            <p:nvPr/>
          </p:nvSpPr>
          <p:spPr>
            <a:xfrm>
              <a:off x="7917173" y="827532"/>
              <a:ext cx="1991995" cy="274320"/>
            </a:xfrm>
            <a:custGeom>
              <a:avLst/>
              <a:gdLst/>
              <a:ahLst/>
              <a:cxnLst/>
              <a:rect l="l" t="t" r="r" b="b"/>
              <a:pathLst>
                <a:path w="1991995" h="274319">
                  <a:moveTo>
                    <a:pt x="1854593" y="0"/>
                  </a:moveTo>
                  <a:lnTo>
                    <a:pt x="0" y="0"/>
                  </a:lnTo>
                  <a:lnTo>
                    <a:pt x="137160" y="137160"/>
                  </a:lnTo>
                  <a:lnTo>
                    <a:pt x="0" y="274320"/>
                  </a:lnTo>
                  <a:lnTo>
                    <a:pt x="1854593" y="274320"/>
                  </a:lnTo>
                  <a:lnTo>
                    <a:pt x="1991741" y="137160"/>
                  </a:lnTo>
                  <a:lnTo>
                    <a:pt x="1854593" y="0"/>
                  </a:lnTo>
                  <a:close/>
                </a:path>
              </a:pathLst>
            </a:custGeom>
            <a:solidFill>
              <a:srgbClr val="006FC0"/>
            </a:solidFill>
          </p:spPr>
          <p:txBody>
            <a:bodyPr wrap="square" lIns="0" tIns="0" rIns="0" bIns="0" rtlCol="0"/>
            <a:lstStyle/>
            <a:p>
              <a:endParaRPr/>
            </a:p>
          </p:txBody>
        </p:sp>
        <p:sp>
          <p:nvSpPr>
            <p:cNvPr id="85" name="object 85"/>
            <p:cNvSpPr/>
            <p:nvPr/>
          </p:nvSpPr>
          <p:spPr>
            <a:xfrm>
              <a:off x="7917942" y="828294"/>
              <a:ext cx="1991995" cy="274320"/>
            </a:xfrm>
            <a:custGeom>
              <a:avLst/>
              <a:gdLst/>
              <a:ahLst/>
              <a:cxnLst/>
              <a:rect l="l" t="t" r="r" b="b"/>
              <a:pathLst>
                <a:path w="1991995" h="274319">
                  <a:moveTo>
                    <a:pt x="0" y="0"/>
                  </a:moveTo>
                  <a:lnTo>
                    <a:pt x="1854593" y="0"/>
                  </a:lnTo>
                  <a:lnTo>
                    <a:pt x="1991741" y="137160"/>
                  </a:lnTo>
                  <a:lnTo>
                    <a:pt x="1854593" y="274320"/>
                  </a:lnTo>
                  <a:lnTo>
                    <a:pt x="0" y="274320"/>
                  </a:lnTo>
                  <a:lnTo>
                    <a:pt x="137147" y="137160"/>
                  </a:lnTo>
                  <a:lnTo>
                    <a:pt x="0" y="0"/>
                  </a:lnTo>
                  <a:close/>
                </a:path>
              </a:pathLst>
            </a:custGeom>
            <a:ln w="25907">
              <a:solidFill>
                <a:srgbClr val="6B6BCF"/>
              </a:solidFill>
            </a:ln>
          </p:spPr>
          <p:txBody>
            <a:bodyPr wrap="square" lIns="0" tIns="0" rIns="0" bIns="0" rtlCol="0"/>
            <a:lstStyle/>
            <a:p>
              <a:endParaRPr/>
            </a:p>
          </p:txBody>
        </p:sp>
      </p:grpSp>
      <p:sp>
        <p:nvSpPr>
          <p:cNvPr id="86" name="object 86"/>
          <p:cNvSpPr txBox="1"/>
          <p:nvPr/>
        </p:nvSpPr>
        <p:spPr>
          <a:xfrm>
            <a:off x="2434327" y="823672"/>
            <a:ext cx="7248525" cy="239395"/>
          </a:xfrm>
          <a:prstGeom prst="rect">
            <a:avLst/>
          </a:prstGeom>
        </p:spPr>
        <p:txBody>
          <a:bodyPr vert="horz" wrap="square" lIns="0" tIns="13335" rIns="0" bIns="0" rtlCol="0">
            <a:spAutoFit/>
          </a:bodyPr>
          <a:lstStyle/>
          <a:p>
            <a:pPr marL="12700">
              <a:lnSpc>
                <a:spcPct val="100000"/>
              </a:lnSpc>
              <a:spcBef>
                <a:spcPts val="105"/>
              </a:spcBef>
              <a:tabLst>
                <a:tab pos="1673860" algn="l"/>
                <a:tab pos="4519930" algn="l"/>
                <a:tab pos="5718810" algn="l"/>
              </a:tabLst>
            </a:pPr>
            <a:r>
              <a:rPr sz="1400" dirty="0">
                <a:solidFill>
                  <a:srgbClr val="FFFFFF"/>
                </a:solidFill>
                <a:latin typeface="UD デジタル 教科書体 NK-R"/>
                <a:cs typeface="UD デジタル 教科書体 NK-R"/>
              </a:rPr>
              <a:t>出</a:t>
            </a:r>
            <a:r>
              <a:rPr sz="1400" spc="-50" dirty="0">
                <a:solidFill>
                  <a:srgbClr val="FFFFFF"/>
                </a:solidFill>
                <a:latin typeface="UD デジタル 教科書体 NK-R"/>
                <a:cs typeface="UD デジタル 教科書体 NK-R"/>
              </a:rPr>
              <a:t>港</a:t>
            </a:r>
            <a:r>
              <a:rPr sz="1400" dirty="0">
                <a:solidFill>
                  <a:srgbClr val="FFFFFF"/>
                </a:solidFill>
                <a:latin typeface="UD デジタル 教科書体 NK-R"/>
                <a:cs typeface="UD デジタル 教科書体 NK-R"/>
              </a:rPr>
              <a:t>	</a:t>
            </a:r>
            <a:r>
              <a:rPr sz="2100" baseline="1984" dirty="0">
                <a:solidFill>
                  <a:srgbClr val="FFFFFF"/>
                </a:solidFill>
                <a:latin typeface="UD デジタル 教科書体 NK-R"/>
                <a:cs typeface="UD デジタル 教科書体 NK-R"/>
              </a:rPr>
              <a:t>漁場予測・資源管</a:t>
            </a:r>
            <a:r>
              <a:rPr sz="2100" spc="-75" baseline="1984" dirty="0">
                <a:solidFill>
                  <a:srgbClr val="FFFFFF"/>
                </a:solidFill>
                <a:latin typeface="UD デジタル 教科書体 NK-R"/>
                <a:cs typeface="UD デジタル 教科書体 NK-R"/>
              </a:rPr>
              <a:t>理</a:t>
            </a:r>
            <a:r>
              <a:rPr sz="2100" baseline="1984" dirty="0">
                <a:solidFill>
                  <a:srgbClr val="FFFFFF"/>
                </a:solidFill>
                <a:latin typeface="UD デジタル 教科書体 NK-R"/>
                <a:cs typeface="UD デジタル 教科書体 NK-R"/>
              </a:rPr>
              <a:t>	漁</a:t>
            </a:r>
            <a:r>
              <a:rPr sz="2100" spc="-75" baseline="1984" dirty="0">
                <a:solidFill>
                  <a:srgbClr val="FFFFFF"/>
                </a:solidFill>
                <a:latin typeface="UD デジタル 教科書体 NK-R"/>
                <a:cs typeface="UD デジタル 教科書体 NK-R"/>
              </a:rPr>
              <a:t>獲</a:t>
            </a:r>
            <a:r>
              <a:rPr sz="2100" baseline="1984" dirty="0">
                <a:solidFill>
                  <a:srgbClr val="FFFFFF"/>
                </a:solidFill>
                <a:latin typeface="UD デジタル 教科書体 NK-R"/>
                <a:cs typeface="UD デジタル 教科書体 NK-R"/>
              </a:rPr>
              <a:t>	船上作業・漁船安</a:t>
            </a:r>
            <a:r>
              <a:rPr sz="2100" spc="-75" baseline="1984" dirty="0">
                <a:solidFill>
                  <a:srgbClr val="FFFFFF"/>
                </a:solidFill>
                <a:latin typeface="UD デジタル 教科書体 NK-R"/>
                <a:cs typeface="UD デジタル 教科書体 NK-R"/>
              </a:rPr>
              <a:t>全</a:t>
            </a:r>
            <a:endParaRPr sz="2100" baseline="1984">
              <a:latin typeface="UD デジタル 教科書体 NK-R"/>
              <a:cs typeface="UD デジタル 教科書体 NK-R"/>
            </a:endParaRPr>
          </a:p>
        </p:txBody>
      </p:sp>
      <p:sp>
        <p:nvSpPr>
          <p:cNvPr id="87" name="object 87"/>
          <p:cNvSpPr txBox="1"/>
          <p:nvPr/>
        </p:nvSpPr>
        <p:spPr>
          <a:xfrm>
            <a:off x="9033501" y="2375612"/>
            <a:ext cx="714375" cy="361950"/>
          </a:xfrm>
          <a:prstGeom prst="rect">
            <a:avLst/>
          </a:prstGeom>
        </p:spPr>
        <p:txBody>
          <a:bodyPr vert="horz" wrap="square" lIns="0" tIns="13335" rIns="0" bIns="0" rtlCol="0">
            <a:spAutoFit/>
          </a:bodyPr>
          <a:lstStyle/>
          <a:p>
            <a:pPr marL="114300" marR="5080" indent="-102235">
              <a:lnSpc>
                <a:spcPct val="100000"/>
              </a:lnSpc>
              <a:spcBef>
                <a:spcPts val="105"/>
              </a:spcBef>
              <a:buClr>
                <a:srgbClr val="00AF50"/>
              </a:buClr>
              <a:buSzPct val="81818"/>
              <a:buChar char="●"/>
              <a:tabLst>
                <a:tab pos="141605" algn="l"/>
              </a:tabLst>
            </a:pPr>
            <a:r>
              <a:rPr sz="1100" spc="-15" dirty="0">
                <a:latin typeface="UD デジタル 教科書体 NK-R"/>
                <a:cs typeface="UD デジタル 教科書体 NK-R"/>
              </a:rPr>
              <a:t>衝突予防</a:t>
            </a:r>
            <a:r>
              <a:rPr sz="1100" spc="-20" dirty="0">
                <a:latin typeface="UD デジタル 教科書体 NK-R"/>
                <a:cs typeface="UD デジタル 教科書体 NK-R"/>
              </a:rPr>
              <a:t>システム</a:t>
            </a:r>
            <a:endParaRPr sz="1100">
              <a:latin typeface="UD デジタル 教科書体 NK-R"/>
              <a:cs typeface="UD デジタル 教科書体 NK-R"/>
            </a:endParaRPr>
          </a:p>
        </p:txBody>
      </p:sp>
      <p:sp>
        <p:nvSpPr>
          <p:cNvPr id="88" name="object 88"/>
          <p:cNvSpPr txBox="1"/>
          <p:nvPr/>
        </p:nvSpPr>
        <p:spPr>
          <a:xfrm>
            <a:off x="1866383" y="2417776"/>
            <a:ext cx="1233170" cy="193675"/>
          </a:xfrm>
          <a:prstGeom prst="rect">
            <a:avLst/>
          </a:prstGeom>
        </p:spPr>
        <p:txBody>
          <a:bodyPr vert="horz" wrap="square" lIns="0" tIns="13335" rIns="0" bIns="0" rtlCol="0">
            <a:spAutoFit/>
          </a:bodyPr>
          <a:lstStyle/>
          <a:p>
            <a:pPr marL="166370" indent="-154305">
              <a:lnSpc>
                <a:spcPct val="100000"/>
              </a:lnSpc>
              <a:spcBef>
                <a:spcPts val="105"/>
              </a:spcBef>
              <a:buClr>
                <a:srgbClr val="FF0000"/>
              </a:buClr>
              <a:buSzPct val="90909"/>
              <a:buChar char="●"/>
              <a:tabLst>
                <a:tab pos="167005" algn="l"/>
              </a:tabLst>
            </a:pPr>
            <a:r>
              <a:rPr sz="1100" spc="-10" dirty="0">
                <a:latin typeface="UD デジタル 教科書体 NK-R"/>
                <a:cs typeface="UD デジタル 教科書体 NK-R"/>
              </a:rPr>
              <a:t>出漁判断システム</a:t>
            </a:r>
            <a:endParaRPr sz="1100">
              <a:latin typeface="UD デジタル 教科書体 NK-R"/>
              <a:cs typeface="UD デジタル 教科書体 NK-R"/>
            </a:endParaRPr>
          </a:p>
        </p:txBody>
      </p:sp>
      <p:grpSp>
        <p:nvGrpSpPr>
          <p:cNvPr id="89" name="object 89"/>
          <p:cNvGrpSpPr/>
          <p:nvPr/>
        </p:nvGrpSpPr>
        <p:grpSpPr>
          <a:xfrm>
            <a:off x="216408" y="1088136"/>
            <a:ext cx="6027420" cy="1304290"/>
            <a:chOff x="216408" y="1088136"/>
            <a:chExt cx="6027420" cy="1304290"/>
          </a:xfrm>
        </p:grpSpPr>
        <p:pic>
          <p:nvPicPr>
            <p:cNvPr id="90" name="object 90"/>
            <p:cNvPicPr/>
            <p:nvPr/>
          </p:nvPicPr>
          <p:blipFill>
            <a:blip r:embed="rId17" cstate="print"/>
            <a:stretch>
              <a:fillRect/>
            </a:stretch>
          </p:blipFill>
          <p:spPr>
            <a:xfrm>
              <a:off x="4843272" y="1213104"/>
              <a:ext cx="1400555" cy="1150619"/>
            </a:xfrm>
            <a:prstGeom prst="rect">
              <a:avLst/>
            </a:prstGeom>
          </p:spPr>
        </p:pic>
        <p:pic>
          <p:nvPicPr>
            <p:cNvPr id="91" name="object 91"/>
            <p:cNvPicPr/>
            <p:nvPr/>
          </p:nvPicPr>
          <p:blipFill>
            <a:blip r:embed="rId18" cstate="print"/>
            <a:stretch>
              <a:fillRect/>
            </a:stretch>
          </p:blipFill>
          <p:spPr>
            <a:xfrm>
              <a:off x="4553712" y="1088136"/>
              <a:ext cx="460247" cy="597407"/>
            </a:xfrm>
            <a:prstGeom prst="rect">
              <a:avLst/>
            </a:prstGeom>
          </p:spPr>
        </p:pic>
        <p:pic>
          <p:nvPicPr>
            <p:cNvPr id="92" name="object 92"/>
            <p:cNvPicPr/>
            <p:nvPr/>
          </p:nvPicPr>
          <p:blipFill>
            <a:blip r:embed="rId19" cstate="print"/>
            <a:stretch>
              <a:fillRect/>
            </a:stretch>
          </p:blipFill>
          <p:spPr>
            <a:xfrm>
              <a:off x="225552" y="1222248"/>
              <a:ext cx="1554479" cy="1161287"/>
            </a:xfrm>
            <a:prstGeom prst="rect">
              <a:avLst/>
            </a:prstGeom>
          </p:spPr>
        </p:pic>
        <p:sp>
          <p:nvSpPr>
            <p:cNvPr id="93" name="object 93"/>
            <p:cNvSpPr/>
            <p:nvPr/>
          </p:nvSpPr>
          <p:spPr>
            <a:xfrm>
              <a:off x="220980" y="1217676"/>
              <a:ext cx="1563370" cy="1170305"/>
            </a:xfrm>
            <a:custGeom>
              <a:avLst/>
              <a:gdLst/>
              <a:ahLst/>
              <a:cxnLst/>
              <a:rect l="l" t="t" r="r" b="b"/>
              <a:pathLst>
                <a:path w="1563370" h="1170305">
                  <a:moveTo>
                    <a:pt x="0" y="1169924"/>
                  </a:moveTo>
                  <a:lnTo>
                    <a:pt x="1563243" y="1169924"/>
                  </a:lnTo>
                  <a:lnTo>
                    <a:pt x="1563243" y="0"/>
                  </a:lnTo>
                  <a:lnTo>
                    <a:pt x="0" y="0"/>
                  </a:lnTo>
                  <a:lnTo>
                    <a:pt x="0" y="1169924"/>
                  </a:lnTo>
                  <a:close/>
                </a:path>
              </a:pathLst>
            </a:custGeom>
            <a:ln w="9144">
              <a:solidFill>
                <a:srgbClr val="000000"/>
              </a:solidFill>
            </a:ln>
          </p:spPr>
          <p:txBody>
            <a:bodyPr wrap="square" lIns="0" tIns="0" rIns="0" bIns="0" rtlCol="0"/>
            <a:lstStyle/>
            <a:p>
              <a:endParaRPr/>
            </a:p>
          </p:txBody>
        </p:sp>
        <p:pic>
          <p:nvPicPr>
            <p:cNvPr id="94" name="object 94"/>
            <p:cNvPicPr/>
            <p:nvPr/>
          </p:nvPicPr>
          <p:blipFill>
            <a:blip r:embed="rId20" cstate="print"/>
            <a:stretch>
              <a:fillRect/>
            </a:stretch>
          </p:blipFill>
          <p:spPr>
            <a:xfrm>
              <a:off x="1834896" y="1219200"/>
              <a:ext cx="1554479" cy="1152143"/>
            </a:xfrm>
            <a:prstGeom prst="rect">
              <a:avLst/>
            </a:prstGeom>
          </p:spPr>
        </p:pic>
        <p:sp>
          <p:nvSpPr>
            <p:cNvPr id="95" name="object 95"/>
            <p:cNvSpPr/>
            <p:nvPr/>
          </p:nvSpPr>
          <p:spPr>
            <a:xfrm>
              <a:off x="1831847" y="1216152"/>
              <a:ext cx="1560830" cy="1162685"/>
            </a:xfrm>
            <a:custGeom>
              <a:avLst/>
              <a:gdLst/>
              <a:ahLst/>
              <a:cxnLst/>
              <a:rect l="l" t="t" r="r" b="b"/>
              <a:pathLst>
                <a:path w="1560829" h="1162685">
                  <a:moveTo>
                    <a:pt x="0" y="1162303"/>
                  </a:moveTo>
                  <a:lnTo>
                    <a:pt x="1560322" y="1162303"/>
                  </a:lnTo>
                  <a:lnTo>
                    <a:pt x="1560322" y="0"/>
                  </a:lnTo>
                  <a:lnTo>
                    <a:pt x="0" y="0"/>
                  </a:lnTo>
                  <a:lnTo>
                    <a:pt x="0" y="1162303"/>
                  </a:lnTo>
                  <a:close/>
                </a:path>
              </a:pathLst>
            </a:custGeom>
            <a:ln w="6096">
              <a:solidFill>
                <a:srgbClr val="000000"/>
              </a:solidFill>
            </a:ln>
          </p:spPr>
          <p:txBody>
            <a:bodyPr wrap="square" lIns="0" tIns="0" rIns="0" bIns="0" rtlCol="0"/>
            <a:lstStyle/>
            <a:p>
              <a:endParaRPr/>
            </a:p>
          </p:txBody>
        </p:sp>
        <p:pic>
          <p:nvPicPr>
            <p:cNvPr id="96" name="object 96"/>
            <p:cNvPicPr/>
            <p:nvPr/>
          </p:nvPicPr>
          <p:blipFill>
            <a:blip r:embed="rId21" cstate="print"/>
            <a:stretch>
              <a:fillRect/>
            </a:stretch>
          </p:blipFill>
          <p:spPr>
            <a:xfrm>
              <a:off x="2444496" y="2164080"/>
              <a:ext cx="943355" cy="205739"/>
            </a:xfrm>
            <a:prstGeom prst="rect">
              <a:avLst/>
            </a:prstGeom>
          </p:spPr>
        </p:pic>
      </p:grpSp>
      <p:pic>
        <p:nvPicPr>
          <p:cNvPr id="97" name="object 97"/>
          <p:cNvPicPr/>
          <p:nvPr/>
        </p:nvPicPr>
        <p:blipFill>
          <a:blip r:embed="rId22" cstate="print"/>
          <a:stretch>
            <a:fillRect/>
          </a:stretch>
        </p:blipFill>
        <p:spPr>
          <a:xfrm>
            <a:off x="10143743" y="3796284"/>
            <a:ext cx="1862327" cy="1150619"/>
          </a:xfrm>
          <a:prstGeom prst="rect">
            <a:avLst/>
          </a:prstGeom>
        </p:spPr>
      </p:pic>
      <p:sp>
        <p:nvSpPr>
          <p:cNvPr id="98" name="object 98"/>
          <p:cNvSpPr txBox="1"/>
          <p:nvPr/>
        </p:nvSpPr>
        <p:spPr>
          <a:xfrm>
            <a:off x="10373668" y="4929995"/>
            <a:ext cx="1420495" cy="361950"/>
          </a:xfrm>
          <a:prstGeom prst="rect">
            <a:avLst/>
          </a:prstGeom>
        </p:spPr>
        <p:txBody>
          <a:bodyPr vert="horz" wrap="square" lIns="0" tIns="12700" rIns="0" bIns="0" rtlCol="0">
            <a:spAutoFit/>
          </a:bodyPr>
          <a:lstStyle/>
          <a:p>
            <a:pPr marL="635" algn="ctr">
              <a:lnSpc>
                <a:spcPct val="100000"/>
              </a:lnSpc>
              <a:spcBef>
                <a:spcPts val="100"/>
              </a:spcBef>
            </a:pPr>
            <a:r>
              <a:rPr sz="1100" spc="-10" dirty="0">
                <a:latin typeface="UD デジタル 教科書体 NK-R"/>
                <a:cs typeface="UD デジタル 教科書体 NK-R"/>
              </a:rPr>
              <a:t>実証試験が進む</a:t>
            </a:r>
            <a:endParaRPr sz="1100">
              <a:latin typeface="UD デジタル 教科書体 NK-R"/>
              <a:cs typeface="UD デジタル 教科書体 NK-R"/>
            </a:endParaRPr>
          </a:p>
          <a:p>
            <a:pPr algn="ctr">
              <a:lnSpc>
                <a:spcPct val="100000"/>
              </a:lnSpc>
              <a:spcBef>
                <a:spcPts val="5"/>
              </a:spcBef>
            </a:pPr>
            <a:r>
              <a:rPr sz="1100" spc="-15" dirty="0">
                <a:solidFill>
                  <a:srgbClr val="FF0000"/>
                </a:solidFill>
                <a:latin typeface="UD デジタル 教科書体 NK-R"/>
                <a:cs typeface="UD デジタル 教科書体 NK-R"/>
              </a:rPr>
              <a:t>大規模沖合養殖の開発</a:t>
            </a:r>
            <a:endParaRPr sz="1100">
              <a:latin typeface="UD デジタル 教科書体 NK-R"/>
              <a:cs typeface="UD デジタル 教科書体 NK-R"/>
            </a:endParaRPr>
          </a:p>
        </p:txBody>
      </p:sp>
      <p:pic>
        <p:nvPicPr>
          <p:cNvPr id="99" name="object 99"/>
          <p:cNvPicPr/>
          <p:nvPr/>
        </p:nvPicPr>
        <p:blipFill>
          <a:blip r:embed="rId23" cstate="print"/>
          <a:stretch>
            <a:fillRect/>
          </a:stretch>
        </p:blipFill>
        <p:spPr>
          <a:xfrm>
            <a:off x="10181844" y="5265420"/>
            <a:ext cx="1879091" cy="1168907"/>
          </a:xfrm>
          <a:prstGeom prst="rect">
            <a:avLst/>
          </a:prstGeom>
        </p:spPr>
      </p:pic>
      <p:sp>
        <p:nvSpPr>
          <p:cNvPr id="100" name="object 100"/>
          <p:cNvSpPr txBox="1"/>
          <p:nvPr/>
        </p:nvSpPr>
        <p:spPr>
          <a:xfrm>
            <a:off x="10445309" y="6653121"/>
            <a:ext cx="1285875" cy="193675"/>
          </a:xfrm>
          <a:prstGeom prst="rect">
            <a:avLst/>
          </a:prstGeom>
        </p:spPr>
        <p:txBody>
          <a:bodyPr vert="horz" wrap="square" lIns="0" tIns="12700" rIns="0" bIns="0" rtlCol="0">
            <a:spAutoFit/>
          </a:bodyPr>
          <a:lstStyle/>
          <a:p>
            <a:pPr marL="12700">
              <a:lnSpc>
                <a:spcPct val="100000"/>
              </a:lnSpc>
              <a:spcBef>
                <a:spcPts val="100"/>
              </a:spcBef>
            </a:pPr>
            <a:r>
              <a:rPr sz="1100" b="0" spc="-15" dirty="0">
                <a:latin typeface="BIZ UDP明朝 Medium"/>
                <a:cs typeface="BIZ UDP明朝 Medium"/>
              </a:rPr>
              <a:t>循環式陸上養殖施設</a:t>
            </a:r>
            <a:endParaRPr sz="1100">
              <a:latin typeface="BIZ UDP明朝 Medium"/>
              <a:cs typeface="BIZ UDP明朝 Medium"/>
            </a:endParaRPr>
          </a:p>
        </p:txBody>
      </p:sp>
      <p:sp>
        <p:nvSpPr>
          <p:cNvPr id="101" name="object 101"/>
          <p:cNvSpPr txBox="1"/>
          <p:nvPr/>
        </p:nvSpPr>
        <p:spPr>
          <a:xfrm>
            <a:off x="10316296" y="6410750"/>
            <a:ext cx="1823085" cy="269240"/>
          </a:xfrm>
          <a:prstGeom prst="rect">
            <a:avLst/>
          </a:prstGeom>
        </p:spPr>
        <p:txBody>
          <a:bodyPr vert="horz" wrap="square" lIns="0" tIns="12065" rIns="0" bIns="0" rtlCol="0">
            <a:spAutoFit/>
          </a:bodyPr>
          <a:lstStyle/>
          <a:p>
            <a:pPr marL="38100">
              <a:lnSpc>
                <a:spcPct val="100000"/>
              </a:lnSpc>
              <a:spcBef>
                <a:spcPts val="95"/>
              </a:spcBef>
            </a:pPr>
            <a:r>
              <a:rPr sz="1100" b="0" spc="10" dirty="0">
                <a:latin typeface="BIZ UDP明朝 Medium"/>
                <a:cs typeface="BIZ UDP明朝 Medium"/>
              </a:rPr>
              <a:t>全国的に広がりつつある </a:t>
            </a:r>
            <a:r>
              <a:rPr sz="2400" b="1" spc="-52" baseline="-32986" dirty="0">
                <a:solidFill>
                  <a:srgbClr val="002060"/>
                </a:solidFill>
                <a:latin typeface="HG明朝B"/>
                <a:cs typeface="HG明朝B"/>
              </a:rPr>
              <a:t>25</a:t>
            </a:r>
            <a:endParaRPr sz="2400" baseline="-32986">
              <a:latin typeface="HG明朝B"/>
              <a:cs typeface="HG明朝B"/>
            </a:endParaRPr>
          </a:p>
        </p:txBody>
      </p:sp>
      <p:sp>
        <p:nvSpPr>
          <p:cNvPr id="102" name="object 102"/>
          <p:cNvSpPr txBox="1"/>
          <p:nvPr/>
        </p:nvSpPr>
        <p:spPr>
          <a:xfrm>
            <a:off x="9990217" y="3021573"/>
            <a:ext cx="2132330" cy="644525"/>
          </a:xfrm>
          <a:prstGeom prst="rect">
            <a:avLst/>
          </a:prstGeom>
        </p:spPr>
        <p:txBody>
          <a:bodyPr vert="horz" wrap="square" lIns="0" tIns="12065" rIns="0" bIns="0" rtlCol="0">
            <a:spAutoFit/>
          </a:bodyPr>
          <a:lstStyle/>
          <a:p>
            <a:pPr marL="12700">
              <a:lnSpc>
                <a:spcPts val="1160"/>
              </a:lnSpc>
              <a:spcBef>
                <a:spcPts val="95"/>
              </a:spcBef>
            </a:pPr>
            <a:r>
              <a:rPr sz="1000" b="0" dirty="0">
                <a:latin typeface="BIZ UDP明朝 Medium"/>
                <a:cs typeface="BIZ UDP明朝 Medium"/>
              </a:rPr>
              <a:t>人工</a:t>
            </a:r>
            <a:r>
              <a:rPr sz="1000" b="0" spc="-195" dirty="0">
                <a:latin typeface="BIZ UDP明朝 Medium"/>
                <a:cs typeface="BIZ UDP明朝 Medium"/>
              </a:rPr>
              <a:t>衛星</a:t>
            </a:r>
            <a:r>
              <a:rPr sz="1000" b="0" spc="-204" dirty="0">
                <a:latin typeface="BIZ UDP明朝 Medium"/>
                <a:cs typeface="BIZ UDP明朝 Medium"/>
              </a:rPr>
              <a:t>「しずく」後継機</a:t>
            </a:r>
            <a:endParaRPr sz="1000">
              <a:latin typeface="BIZ UDP明朝 Medium"/>
              <a:cs typeface="BIZ UDP明朝 Medium"/>
            </a:endParaRPr>
          </a:p>
          <a:p>
            <a:pPr marL="139700" indent="-127635">
              <a:lnSpc>
                <a:spcPts val="1160"/>
              </a:lnSpc>
              <a:buSzPct val="90000"/>
              <a:buChar char="○"/>
              <a:tabLst>
                <a:tab pos="140335" algn="l"/>
              </a:tabLst>
            </a:pPr>
            <a:r>
              <a:rPr sz="1000" b="0" spc="-10" dirty="0">
                <a:latin typeface="BIZ UDP明朝 Medium"/>
                <a:cs typeface="BIZ UDP明朝 Medium"/>
              </a:rPr>
              <a:t>海面水温の高解像度化</a:t>
            </a:r>
            <a:r>
              <a:rPr sz="900" b="0" spc="-10" dirty="0">
                <a:latin typeface="BIZ UDP明朝 Medium"/>
                <a:cs typeface="BIZ UDP明朝 Medium"/>
              </a:rPr>
              <a:t>（50⇒20km）</a:t>
            </a:r>
            <a:endParaRPr sz="900">
              <a:latin typeface="BIZ UDP明朝 Medium"/>
              <a:cs typeface="BIZ UDP明朝 Medium"/>
            </a:endParaRPr>
          </a:p>
          <a:p>
            <a:pPr marL="154305" indent="-142240">
              <a:lnSpc>
                <a:spcPct val="100000"/>
              </a:lnSpc>
              <a:spcBef>
                <a:spcPts val="110"/>
              </a:spcBef>
              <a:buSzPct val="90000"/>
              <a:buChar char="○"/>
              <a:tabLst>
                <a:tab pos="154940" algn="l"/>
              </a:tabLst>
            </a:pPr>
            <a:r>
              <a:rPr sz="1000" b="0" dirty="0">
                <a:latin typeface="BIZ UDP明朝 Medium"/>
                <a:cs typeface="BIZ UDP明朝 Medium"/>
              </a:rPr>
              <a:t>沿</a:t>
            </a:r>
            <a:r>
              <a:rPr sz="1000" b="0" spc="-10" dirty="0">
                <a:latin typeface="BIZ UDP明朝 Medium"/>
                <a:cs typeface="BIZ UDP明朝 Medium"/>
              </a:rPr>
              <a:t>岸域</a:t>
            </a:r>
            <a:r>
              <a:rPr sz="1000" b="0" spc="-35" dirty="0">
                <a:latin typeface="BIZ UDP明朝 Medium"/>
                <a:cs typeface="BIZ UDP明朝 Medium"/>
              </a:rPr>
              <a:t>が</a:t>
            </a:r>
            <a:r>
              <a:rPr sz="1000" b="0" spc="-10" dirty="0">
                <a:latin typeface="BIZ UDP明朝 Medium"/>
                <a:cs typeface="BIZ UDP明朝 Medium"/>
              </a:rPr>
              <a:t>観測</a:t>
            </a:r>
            <a:r>
              <a:rPr sz="1000" b="0" spc="-20" dirty="0">
                <a:latin typeface="BIZ UDP明朝 Medium"/>
                <a:cs typeface="BIZ UDP明朝 Medium"/>
              </a:rPr>
              <a:t>対象</a:t>
            </a:r>
            <a:r>
              <a:rPr sz="900" b="0" spc="-140" dirty="0">
                <a:latin typeface="BIZ UDP明朝 Medium"/>
                <a:cs typeface="BIZ UDP明朝 Medium"/>
              </a:rPr>
              <a:t>（100⇒20km</a:t>
            </a:r>
            <a:r>
              <a:rPr sz="900" b="0" spc="-10" dirty="0">
                <a:latin typeface="BIZ UDP明朝 Medium"/>
                <a:cs typeface="BIZ UDP明朝 Medium"/>
              </a:rPr>
              <a:t>以遠</a:t>
            </a:r>
            <a:r>
              <a:rPr sz="900" b="0" spc="-50" dirty="0">
                <a:latin typeface="BIZ UDP明朝 Medium"/>
                <a:cs typeface="BIZ UDP明朝 Medium"/>
              </a:rPr>
              <a:t>）</a:t>
            </a:r>
            <a:endParaRPr sz="900">
              <a:latin typeface="BIZ UDP明朝 Medium"/>
              <a:cs typeface="BIZ UDP明朝 Medium"/>
            </a:endParaRPr>
          </a:p>
          <a:p>
            <a:pPr marL="53340">
              <a:lnSpc>
                <a:spcPct val="100000"/>
              </a:lnSpc>
              <a:spcBef>
                <a:spcPts val="170"/>
              </a:spcBef>
            </a:pPr>
            <a:r>
              <a:rPr sz="900" b="0" spc="-20" dirty="0">
                <a:latin typeface="BIZ UDP明朝 Medium"/>
                <a:cs typeface="BIZ UDP明朝 Medium"/>
              </a:rPr>
              <a:t>⇒衛星情報利用域の拡大</a:t>
            </a:r>
            <a:endParaRPr sz="900">
              <a:latin typeface="BIZ UDP明朝 Medium"/>
              <a:cs typeface="BIZ UDP明朝 Medium"/>
            </a:endParaRPr>
          </a:p>
        </p:txBody>
      </p:sp>
      <p:grpSp>
        <p:nvGrpSpPr>
          <p:cNvPr id="103" name="object 103"/>
          <p:cNvGrpSpPr/>
          <p:nvPr/>
        </p:nvGrpSpPr>
        <p:grpSpPr>
          <a:xfrm>
            <a:off x="10018776" y="1877567"/>
            <a:ext cx="2112645" cy="1229995"/>
            <a:chOff x="10018776" y="1877567"/>
            <a:chExt cx="2112645" cy="1229995"/>
          </a:xfrm>
        </p:grpSpPr>
        <p:pic>
          <p:nvPicPr>
            <p:cNvPr id="104" name="object 104"/>
            <p:cNvPicPr/>
            <p:nvPr/>
          </p:nvPicPr>
          <p:blipFill>
            <a:blip r:embed="rId24" cstate="print"/>
            <a:stretch>
              <a:fillRect/>
            </a:stretch>
          </p:blipFill>
          <p:spPr>
            <a:xfrm>
              <a:off x="10018776" y="1877567"/>
              <a:ext cx="1165859" cy="1229855"/>
            </a:xfrm>
            <a:prstGeom prst="rect">
              <a:avLst/>
            </a:prstGeom>
          </p:spPr>
        </p:pic>
        <p:pic>
          <p:nvPicPr>
            <p:cNvPr id="105" name="object 105"/>
            <p:cNvPicPr/>
            <p:nvPr/>
          </p:nvPicPr>
          <p:blipFill>
            <a:blip r:embed="rId25" cstate="print"/>
            <a:stretch>
              <a:fillRect/>
            </a:stretch>
          </p:blipFill>
          <p:spPr>
            <a:xfrm>
              <a:off x="11212067" y="2033016"/>
              <a:ext cx="918970" cy="938783"/>
            </a:xfrm>
            <a:prstGeom prst="rect">
              <a:avLst/>
            </a:prstGeom>
          </p:spPr>
        </p:pic>
      </p:grpSp>
      <p:pic>
        <p:nvPicPr>
          <p:cNvPr id="106" name="object 106"/>
          <p:cNvPicPr/>
          <p:nvPr/>
        </p:nvPicPr>
        <p:blipFill>
          <a:blip r:embed="rId26" cstate="print"/>
          <a:stretch>
            <a:fillRect/>
          </a:stretch>
        </p:blipFill>
        <p:spPr>
          <a:xfrm>
            <a:off x="10093452" y="879348"/>
            <a:ext cx="1027175" cy="915923"/>
          </a:xfrm>
          <a:prstGeom prst="rect">
            <a:avLst/>
          </a:prstGeom>
        </p:spPr>
      </p:pic>
      <p:sp>
        <p:nvSpPr>
          <p:cNvPr id="107" name="object 107"/>
          <p:cNvSpPr txBox="1"/>
          <p:nvPr/>
        </p:nvSpPr>
        <p:spPr>
          <a:xfrm>
            <a:off x="9933740" y="661752"/>
            <a:ext cx="1094105" cy="186690"/>
          </a:xfrm>
          <a:prstGeom prst="rect">
            <a:avLst/>
          </a:prstGeom>
        </p:spPr>
        <p:txBody>
          <a:bodyPr vert="horz" wrap="square" lIns="0" tIns="13335" rIns="0" bIns="0" rtlCol="0">
            <a:spAutoFit/>
          </a:bodyPr>
          <a:lstStyle/>
          <a:p>
            <a:pPr marL="166370" indent="-154305">
              <a:lnSpc>
                <a:spcPct val="100000"/>
              </a:lnSpc>
              <a:spcBef>
                <a:spcPts val="105"/>
              </a:spcBef>
              <a:buClr>
                <a:srgbClr val="0C449F"/>
              </a:buClr>
              <a:buSzPct val="90476"/>
              <a:buChar char="●"/>
              <a:tabLst>
                <a:tab pos="167005" algn="l"/>
              </a:tabLst>
            </a:pPr>
            <a:r>
              <a:rPr sz="1050" spc="-20" dirty="0">
                <a:latin typeface="UD デジタル 教科書体 NK-R"/>
                <a:cs typeface="UD デジタル 教科書体 NK-R"/>
              </a:rPr>
              <a:t>省エネ型船型等</a:t>
            </a:r>
            <a:endParaRPr sz="1050">
              <a:latin typeface="UD デジタル 教科書体 NK-R"/>
              <a:cs typeface="UD デジタル 教科書体 NK-R"/>
            </a:endParaRPr>
          </a:p>
        </p:txBody>
      </p:sp>
      <p:sp>
        <p:nvSpPr>
          <p:cNvPr id="108" name="object 108"/>
          <p:cNvSpPr txBox="1">
            <a:spLocks noGrp="1"/>
          </p:cNvSpPr>
          <p:nvPr>
            <p:ph type="title"/>
          </p:nvPr>
        </p:nvSpPr>
        <p:spPr>
          <a:xfrm>
            <a:off x="2528556" y="177539"/>
            <a:ext cx="7150734" cy="452120"/>
          </a:xfrm>
          <a:prstGeom prst="rect">
            <a:avLst/>
          </a:prstGeom>
        </p:spPr>
        <p:txBody>
          <a:bodyPr vert="horz" wrap="square" lIns="0" tIns="12065" rIns="0" bIns="0" rtlCol="0">
            <a:spAutoFit/>
          </a:bodyPr>
          <a:lstStyle/>
          <a:p>
            <a:pPr marL="12700">
              <a:lnSpc>
                <a:spcPct val="100000"/>
              </a:lnSpc>
              <a:spcBef>
                <a:spcPts val="95"/>
              </a:spcBef>
            </a:pPr>
            <a:r>
              <a:rPr sz="2800" spc="-35" dirty="0"/>
              <a:t>近海漁業</a:t>
            </a:r>
            <a:r>
              <a:rPr sz="2800" spc="-25" dirty="0"/>
              <a:t>、</a:t>
            </a:r>
            <a:r>
              <a:rPr sz="2800" spc="-35" dirty="0"/>
              <a:t>排他的水域内漁場の監視</a:t>
            </a:r>
            <a:r>
              <a:rPr sz="2800" spc="-10" dirty="0"/>
              <a:t>・</a:t>
            </a:r>
            <a:r>
              <a:rPr sz="2800" spc="-35" dirty="0"/>
              <a:t>安全確</a:t>
            </a:r>
            <a:r>
              <a:rPr sz="2800" spc="-50" dirty="0"/>
              <a:t>保</a:t>
            </a:r>
            <a:endParaRPr sz="2800"/>
          </a:p>
        </p:txBody>
      </p:sp>
      <p:pic>
        <p:nvPicPr>
          <p:cNvPr id="109" name="object 109"/>
          <p:cNvPicPr/>
          <p:nvPr/>
        </p:nvPicPr>
        <p:blipFill>
          <a:blip r:embed="rId27" cstate="print"/>
          <a:stretch>
            <a:fillRect/>
          </a:stretch>
        </p:blipFill>
        <p:spPr>
          <a:xfrm>
            <a:off x="11423904" y="86868"/>
            <a:ext cx="673607" cy="1028699"/>
          </a:xfrm>
          <a:prstGeom prst="rect">
            <a:avLst/>
          </a:prstGeom>
        </p:spPr>
      </p:pic>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1999" cy="6857999"/>
            </a:xfrm>
            <a:prstGeom prst="rect">
              <a:avLst/>
            </a:prstGeom>
          </p:spPr>
        </p:pic>
        <p:pic>
          <p:nvPicPr>
            <p:cNvPr id="4" name="object 4"/>
            <p:cNvPicPr/>
            <p:nvPr/>
          </p:nvPicPr>
          <p:blipFill>
            <a:blip r:embed="rId3" cstate="print"/>
            <a:stretch>
              <a:fillRect/>
            </a:stretch>
          </p:blipFill>
          <p:spPr>
            <a:xfrm>
              <a:off x="1028700" y="0"/>
              <a:ext cx="9913619" cy="6857999"/>
            </a:xfrm>
            <a:prstGeom prst="rect">
              <a:avLst/>
            </a:prstGeom>
          </p:spPr>
        </p:pic>
      </p:grpSp>
      <p:sp>
        <p:nvSpPr>
          <p:cNvPr id="5" name="object 5"/>
          <p:cNvSpPr txBox="1"/>
          <p:nvPr/>
        </p:nvSpPr>
        <p:spPr>
          <a:xfrm>
            <a:off x="11880829" y="6530847"/>
            <a:ext cx="23304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HG明朝B"/>
                <a:cs typeface="HG明朝B"/>
              </a:rPr>
              <a:t>26</a:t>
            </a:r>
            <a:endParaRPr sz="1600">
              <a:latin typeface="HG明朝B"/>
              <a:cs typeface="HG明朝B"/>
            </a:endParaRPr>
          </a:p>
        </p:txBody>
      </p:sp>
      <p:pic>
        <p:nvPicPr>
          <p:cNvPr id="6" name="object 6"/>
          <p:cNvPicPr/>
          <p:nvPr/>
        </p:nvPicPr>
        <p:blipFill>
          <a:blip r:embed="rId4" cstate="print"/>
          <a:stretch>
            <a:fillRect/>
          </a:stretch>
        </p:blipFill>
        <p:spPr>
          <a:xfrm>
            <a:off x="11423904" y="86868"/>
            <a:ext cx="673607" cy="1028699"/>
          </a:xfrm>
          <a:prstGeom prst="rect">
            <a:avLst/>
          </a:prstGeom>
        </p:spPr>
      </p:pic>
      <p:pic>
        <p:nvPicPr>
          <p:cNvPr id="7" name="object 7"/>
          <p:cNvPicPr/>
          <p:nvPr/>
        </p:nvPicPr>
        <p:blipFill>
          <a:blip r:embed="rId5" cstate="print"/>
          <a:stretch>
            <a:fillRect/>
          </a:stretch>
        </p:blipFill>
        <p:spPr>
          <a:xfrm>
            <a:off x="0" y="0"/>
            <a:ext cx="12192000" cy="6858000"/>
          </a:xfrm>
          <a:prstGeom prst="rect">
            <a:avLst/>
          </a:prstGeom>
        </p:spPr>
      </p:pic>
      <p:grpSp>
        <p:nvGrpSpPr>
          <p:cNvPr id="8" name="object 8"/>
          <p:cNvGrpSpPr/>
          <p:nvPr/>
        </p:nvGrpSpPr>
        <p:grpSpPr>
          <a:xfrm>
            <a:off x="211836" y="85343"/>
            <a:ext cx="8368030" cy="6754495"/>
            <a:chOff x="211836" y="85343"/>
            <a:chExt cx="8368030" cy="6754495"/>
          </a:xfrm>
        </p:grpSpPr>
        <p:pic>
          <p:nvPicPr>
            <p:cNvPr id="9" name="object 9"/>
            <p:cNvPicPr/>
            <p:nvPr/>
          </p:nvPicPr>
          <p:blipFill>
            <a:blip r:embed="rId6" cstate="print"/>
            <a:stretch>
              <a:fillRect/>
            </a:stretch>
          </p:blipFill>
          <p:spPr>
            <a:xfrm>
              <a:off x="4282439" y="85343"/>
              <a:ext cx="3657599" cy="6451091"/>
            </a:xfrm>
            <a:prstGeom prst="rect">
              <a:avLst/>
            </a:prstGeom>
          </p:spPr>
        </p:pic>
        <p:sp>
          <p:nvSpPr>
            <p:cNvPr id="10" name="object 10"/>
            <p:cNvSpPr/>
            <p:nvPr/>
          </p:nvSpPr>
          <p:spPr>
            <a:xfrm>
              <a:off x="3635261" y="1351818"/>
              <a:ext cx="4944745" cy="4762500"/>
            </a:xfrm>
            <a:custGeom>
              <a:avLst/>
              <a:gdLst/>
              <a:ahLst/>
              <a:cxnLst/>
              <a:rect l="l" t="t" r="r" b="b"/>
              <a:pathLst>
                <a:path w="4944745" h="4762500">
                  <a:moveTo>
                    <a:pt x="2676588" y="2095500"/>
                  </a:moveTo>
                  <a:lnTo>
                    <a:pt x="2232558" y="2095500"/>
                  </a:lnTo>
                  <a:lnTo>
                    <a:pt x="2232558" y="4762500"/>
                  </a:lnTo>
                  <a:lnTo>
                    <a:pt x="2676588" y="4762500"/>
                  </a:lnTo>
                  <a:lnTo>
                    <a:pt x="2676588" y="2095500"/>
                  </a:lnTo>
                  <a:close/>
                </a:path>
                <a:path w="4944745" h="4762500">
                  <a:moveTo>
                    <a:pt x="2071954" y="1625600"/>
                  </a:moveTo>
                  <a:lnTo>
                    <a:pt x="2046279" y="1663700"/>
                  </a:lnTo>
                  <a:lnTo>
                    <a:pt x="2020371" y="1714500"/>
                  </a:lnTo>
                  <a:lnTo>
                    <a:pt x="1994231" y="1765300"/>
                  </a:lnTo>
                  <a:lnTo>
                    <a:pt x="1967858" y="1803400"/>
                  </a:lnTo>
                  <a:lnTo>
                    <a:pt x="1941253" y="1854200"/>
                  </a:lnTo>
                  <a:lnTo>
                    <a:pt x="1914415" y="1892300"/>
                  </a:lnTo>
                  <a:lnTo>
                    <a:pt x="1887344" y="1943100"/>
                  </a:lnTo>
                  <a:lnTo>
                    <a:pt x="1860040" y="1993900"/>
                  </a:lnTo>
                  <a:lnTo>
                    <a:pt x="1832504" y="2032000"/>
                  </a:lnTo>
                  <a:lnTo>
                    <a:pt x="1804735" y="2082800"/>
                  </a:lnTo>
                  <a:lnTo>
                    <a:pt x="1776733" y="2120900"/>
                  </a:lnTo>
                  <a:lnTo>
                    <a:pt x="1748499" y="2171700"/>
                  </a:lnTo>
                  <a:lnTo>
                    <a:pt x="1720032" y="2209800"/>
                  </a:lnTo>
                  <a:lnTo>
                    <a:pt x="1691332" y="2247900"/>
                  </a:lnTo>
                  <a:lnTo>
                    <a:pt x="1662399" y="2298700"/>
                  </a:lnTo>
                  <a:lnTo>
                    <a:pt x="1633234" y="2336800"/>
                  </a:lnTo>
                  <a:lnTo>
                    <a:pt x="1603836" y="2374900"/>
                  </a:lnTo>
                  <a:lnTo>
                    <a:pt x="1574206" y="2425700"/>
                  </a:lnTo>
                  <a:lnTo>
                    <a:pt x="1514247" y="2501900"/>
                  </a:lnTo>
                  <a:lnTo>
                    <a:pt x="1483918" y="2552700"/>
                  </a:lnTo>
                  <a:lnTo>
                    <a:pt x="1422563" y="2628900"/>
                  </a:lnTo>
                  <a:lnTo>
                    <a:pt x="1360277" y="2705100"/>
                  </a:lnTo>
                  <a:lnTo>
                    <a:pt x="1297060" y="2781300"/>
                  </a:lnTo>
                  <a:lnTo>
                    <a:pt x="1265103" y="2832100"/>
                  </a:lnTo>
                  <a:lnTo>
                    <a:pt x="1232913" y="2870200"/>
                  </a:lnTo>
                  <a:lnTo>
                    <a:pt x="1167835" y="2946400"/>
                  </a:lnTo>
                  <a:lnTo>
                    <a:pt x="1101826" y="3022600"/>
                  </a:lnTo>
                  <a:lnTo>
                    <a:pt x="1068472" y="3048000"/>
                  </a:lnTo>
                  <a:lnTo>
                    <a:pt x="1001067" y="3124200"/>
                  </a:lnTo>
                  <a:lnTo>
                    <a:pt x="932731" y="3200400"/>
                  </a:lnTo>
                  <a:lnTo>
                    <a:pt x="863464" y="3276600"/>
                  </a:lnTo>
                  <a:lnTo>
                    <a:pt x="828482" y="3302000"/>
                  </a:lnTo>
                  <a:lnTo>
                    <a:pt x="793267" y="3340100"/>
                  </a:lnTo>
                  <a:lnTo>
                    <a:pt x="722139" y="3416300"/>
                  </a:lnTo>
                  <a:lnTo>
                    <a:pt x="686226" y="3441700"/>
                  </a:lnTo>
                  <a:lnTo>
                    <a:pt x="650080" y="3479800"/>
                  </a:lnTo>
                  <a:lnTo>
                    <a:pt x="613701" y="3505200"/>
                  </a:lnTo>
                  <a:lnTo>
                    <a:pt x="540246" y="3581400"/>
                  </a:lnTo>
                  <a:lnTo>
                    <a:pt x="503170" y="3606800"/>
                  </a:lnTo>
                  <a:lnTo>
                    <a:pt x="465860" y="3644900"/>
                  </a:lnTo>
                  <a:lnTo>
                    <a:pt x="428318" y="3670300"/>
                  </a:lnTo>
                  <a:lnTo>
                    <a:pt x="390544" y="3708400"/>
                  </a:lnTo>
                  <a:lnTo>
                    <a:pt x="352536" y="3733800"/>
                  </a:lnTo>
                  <a:lnTo>
                    <a:pt x="314296" y="3771900"/>
                  </a:lnTo>
                  <a:lnTo>
                    <a:pt x="237118" y="3822700"/>
                  </a:lnTo>
                  <a:lnTo>
                    <a:pt x="198180" y="3860800"/>
                  </a:lnTo>
                  <a:lnTo>
                    <a:pt x="159009" y="3886200"/>
                  </a:lnTo>
                  <a:lnTo>
                    <a:pt x="119606" y="3924300"/>
                  </a:lnTo>
                  <a:lnTo>
                    <a:pt x="0" y="4000500"/>
                  </a:lnTo>
                  <a:lnTo>
                    <a:pt x="189699" y="4241800"/>
                  </a:lnTo>
                  <a:lnTo>
                    <a:pt x="234714" y="4203700"/>
                  </a:lnTo>
                  <a:lnTo>
                    <a:pt x="367608" y="4127500"/>
                  </a:lnTo>
                  <a:lnTo>
                    <a:pt x="411189" y="4089400"/>
                  </a:lnTo>
                  <a:lnTo>
                    <a:pt x="454413" y="4064000"/>
                  </a:lnTo>
                  <a:lnTo>
                    <a:pt x="497278" y="4025900"/>
                  </a:lnTo>
                  <a:lnTo>
                    <a:pt x="581933" y="3975100"/>
                  </a:lnTo>
                  <a:lnTo>
                    <a:pt x="623723" y="3937000"/>
                  </a:lnTo>
                  <a:lnTo>
                    <a:pt x="665154" y="3911600"/>
                  </a:lnTo>
                  <a:lnTo>
                    <a:pt x="706228" y="3873500"/>
                  </a:lnTo>
                  <a:lnTo>
                    <a:pt x="746943" y="3848100"/>
                  </a:lnTo>
                  <a:lnTo>
                    <a:pt x="787300" y="3810000"/>
                  </a:lnTo>
                  <a:lnTo>
                    <a:pt x="827299" y="3784600"/>
                  </a:lnTo>
                  <a:lnTo>
                    <a:pt x="906222" y="3708400"/>
                  </a:lnTo>
                  <a:lnTo>
                    <a:pt x="945145" y="3683000"/>
                  </a:lnTo>
                  <a:lnTo>
                    <a:pt x="1021918" y="3606800"/>
                  </a:lnTo>
                  <a:lnTo>
                    <a:pt x="1059767" y="3581400"/>
                  </a:lnTo>
                  <a:lnTo>
                    <a:pt x="1134391" y="3505200"/>
                  </a:lnTo>
                  <a:lnTo>
                    <a:pt x="1171165" y="3479800"/>
                  </a:lnTo>
                  <a:lnTo>
                    <a:pt x="1207581" y="3441700"/>
                  </a:lnTo>
                  <a:lnTo>
                    <a:pt x="1243639" y="3403600"/>
                  </a:lnTo>
                  <a:lnTo>
                    <a:pt x="1279338" y="3365500"/>
                  </a:lnTo>
                  <a:lnTo>
                    <a:pt x="1314680" y="3327400"/>
                  </a:lnTo>
                  <a:lnTo>
                    <a:pt x="1349662" y="3302000"/>
                  </a:lnTo>
                  <a:lnTo>
                    <a:pt x="1384287" y="3263900"/>
                  </a:lnTo>
                  <a:lnTo>
                    <a:pt x="1418554" y="3225800"/>
                  </a:lnTo>
                  <a:lnTo>
                    <a:pt x="1452462" y="3187700"/>
                  </a:lnTo>
                  <a:lnTo>
                    <a:pt x="1486012" y="3149600"/>
                  </a:lnTo>
                  <a:lnTo>
                    <a:pt x="1519203" y="3111500"/>
                  </a:lnTo>
                  <a:lnTo>
                    <a:pt x="1552036" y="3073400"/>
                  </a:lnTo>
                  <a:lnTo>
                    <a:pt x="1584512" y="3035300"/>
                  </a:lnTo>
                  <a:lnTo>
                    <a:pt x="1616628" y="2997200"/>
                  </a:lnTo>
                  <a:lnTo>
                    <a:pt x="1648387" y="2959100"/>
                  </a:lnTo>
                  <a:lnTo>
                    <a:pt x="1679787" y="2921000"/>
                  </a:lnTo>
                  <a:lnTo>
                    <a:pt x="1710829" y="2882900"/>
                  </a:lnTo>
                  <a:lnTo>
                    <a:pt x="1741513" y="2844800"/>
                  </a:lnTo>
                  <a:lnTo>
                    <a:pt x="1771838" y="2806700"/>
                  </a:lnTo>
                  <a:lnTo>
                    <a:pt x="1801806" y="2768600"/>
                  </a:lnTo>
                  <a:lnTo>
                    <a:pt x="1831415" y="2730500"/>
                  </a:lnTo>
                  <a:lnTo>
                    <a:pt x="1860665" y="2692400"/>
                  </a:lnTo>
                  <a:lnTo>
                    <a:pt x="1889558" y="2641600"/>
                  </a:lnTo>
                  <a:lnTo>
                    <a:pt x="1918092" y="2603500"/>
                  </a:lnTo>
                  <a:lnTo>
                    <a:pt x="1946268" y="2565400"/>
                  </a:lnTo>
                  <a:lnTo>
                    <a:pt x="1974086" y="2527300"/>
                  </a:lnTo>
                  <a:lnTo>
                    <a:pt x="2001545" y="2476500"/>
                  </a:lnTo>
                  <a:lnTo>
                    <a:pt x="2028646" y="2438400"/>
                  </a:lnTo>
                  <a:lnTo>
                    <a:pt x="2055389" y="2400300"/>
                  </a:lnTo>
                  <a:lnTo>
                    <a:pt x="2081774" y="2362200"/>
                  </a:lnTo>
                  <a:lnTo>
                    <a:pt x="2107800" y="2311400"/>
                  </a:lnTo>
                  <a:lnTo>
                    <a:pt x="2133468" y="2273300"/>
                  </a:lnTo>
                  <a:lnTo>
                    <a:pt x="2158778" y="2235200"/>
                  </a:lnTo>
                  <a:lnTo>
                    <a:pt x="2183729" y="2184400"/>
                  </a:lnTo>
                  <a:lnTo>
                    <a:pt x="2208323" y="2146300"/>
                  </a:lnTo>
                  <a:lnTo>
                    <a:pt x="2232558" y="2095500"/>
                  </a:lnTo>
                  <a:lnTo>
                    <a:pt x="2676588" y="2095500"/>
                  </a:lnTo>
                  <a:lnTo>
                    <a:pt x="2676588" y="1943100"/>
                  </a:lnTo>
                  <a:lnTo>
                    <a:pt x="2982637" y="1943100"/>
                  </a:lnTo>
                  <a:lnTo>
                    <a:pt x="2953037" y="1905000"/>
                  </a:lnTo>
                  <a:lnTo>
                    <a:pt x="2923710" y="1866900"/>
                  </a:lnTo>
                  <a:lnTo>
                    <a:pt x="2894659" y="1816100"/>
                  </a:lnTo>
                  <a:lnTo>
                    <a:pt x="2865882" y="1778000"/>
                  </a:lnTo>
                  <a:lnTo>
                    <a:pt x="2837379" y="1727200"/>
                  </a:lnTo>
                  <a:lnTo>
                    <a:pt x="2809151" y="1689100"/>
                  </a:lnTo>
                  <a:lnTo>
                    <a:pt x="2788186" y="1651000"/>
                  </a:lnTo>
                  <a:lnTo>
                    <a:pt x="2091918" y="1651000"/>
                  </a:lnTo>
                  <a:lnTo>
                    <a:pt x="2071954" y="1625600"/>
                  </a:lnTo>
                  <a:close/>
                </a:path>
                <a:path w="4944745" h="4762500">
                  <a:moveTo>
                    <a:pt x="2982637" y="1943100"/>
                  </a:moveTo>
                  <a:lnTo>
                    <a:pt x="2676588" y="1943100"/>
                  </a:lnTo>
                  <a:lnTo>
                    <a:pt x="2697734" y="1981200"/>
                  </a:lnTo>
                  <a:lnTo>
                    <a:pt x="2719297" y="2032000"/>
                  </a:lnTo>
                  <a:lnTo>
                    <a:pt x="2741277" y="2070100"/>
                  </a:lnTo>
                  <a:lnTo>
                    <a:pt x="2763674" y="2120900"/>
                  </a:lnTo>
                  <a:lnTo>
                    <a:pt x="2786487" y="2159000"/>
                  </a:lnTo>
                  <a:lnTo>
                    <a:pt x="2809717" y="2209800"/>
                  </a:lnTo>
                  <a:lnTo>
                    <a:pt x="2833364" y="2247900"/>
                  </a:lnTo>
                  <a:lnTo>
                    <a:pt x="2857428" y="2286000"/>
                  </a:lnTo>
                  <a:lnTo>
                    <a:pt x="2881908" y="2336800"/>
                  </a:lnTo>
                  <a:lnTo>
                    <a:pt x="2906806" y="2374900"/>
                  </a:lnTo>
                  <a:lnTo>
                    <a:pt x="2932120" y="2413000"/>
                  </a:lnTo>
                  <a:lnTo>
                    <a:pt x="2957850" y="2463800"/>
                  </a:lnTo>
                  <a:lnTo>
                    <a:pt x="2983998" y="2501900"/>
                  </a:lnTo>
                  <a:lnTo>
                    <a:pt x="3010562" y="2540000"/>
                  </a:lnTo>
                  <a:lnTo>
                    <a:pt x="3037543" y="2578100"/>
                  </a:lnTo>
                  <a:lnTo>
                    <a:pt x="3064941" y="2616200"/>
                  </a:lnTo>
                  <a:lnTo>
                    <a:pt x="3092755" y="2667000"/>
                  </a:lnTo>
                  <a:lnTo>
                    <a:pt x="3120987" y="2705100"/>
                  </a:lnTo>
                  <a:lnTo>
                    <a:pt x="3149635" y="2743200"/>
                  </a:lnTo>
                  <a:lnTo>
                    <a:pt x="3178700" y="2781300"/>
                  </a:lnTo>
                  <a:lnTo>
                    <a:pt x="3208181" y="2819400"/>
                  </a:lnTo>
                  <a:lnTo>
                    <a:pt x="3238080" y="2857500"/>
                  </a:lnTo>
                  <a:lnTo>
                    <a:pt x="3268395" y="2895600"/>
                  </a:lnTo>
                  <a:lnTo>
                    <a:pt x="3299127" y="2933700"/>
                  </a:lnTo>
                  <a:lnTo>
                    <a:pt x="3330276" y="2971800"/>
                  </a:lnTo>
                  <a:lnTo>
                    <a:pt x="3361841" y="3009900"/>
                  </a:lnTo>
                  <a:lnTo>
                    <a:pt x="3393823" y="3048000"/>
                  </a:lnTo>
                  <a:lnTo>
                    <a:pt x="3426222" y="3086100"/>
                  </a:lnTo>
                  <a:lnTo>
                    <a:pt x="3459038" y="3124200"/>
                  </a:lnTo>
                  <a:lnTo>
                    <a:pt x="3492271" y="3162300"/>
                  </a:lnTo>
                  <a:lnTo>
                    <a:pt x="3525920" y="3200400"/>
                  </a:lnTo>
                  <a:lnTo>
                    <a:pt x="3559986" y="3238500"/>
                  </a:lnTo>
                  <a:lnTo>
                    <a:pt x="3594469" y="3276600"/>
                  </a:lnTo>
                  <a:lnTo>
                    <a:pt x="3629369" y="3314700"/>
                  </a:lnTo>
                  <a:lnTo>
                    <a:pt x="3664685" y="3340100"/>
                  </a:lnTo>
                  <a:lnTo>
                    <a:pt x="3700418" y="3378200"/>
                  </a:lnTo>
                  <a:lnTo>
                    <a:pt x="3736568" y="3416300"/>
                  </a:lnTo>
                  <a:lnTo>
                    <a:pt x="3773135" y="3454400"/>
                  </a:lnTo>
                  <a:lnTo>
                    <a:pt x="3810118" y="3479800"/>
                  </a:lnTo>
                  <a:lnTo>
                    <a:pt x="3847518" y="3517900"/>
                  </a:lnTo>
                  <a:lnTo>
                    <a:pt x="3885335" y="3556000"/>
                  </a:lnTo>
                  <a:lnTo>
                    <a:pt x="3923569" y="3594100"/>
                  </a:lnTo>
                  <a:lnTo>
                    <a:pt x="3962220" y="3619500"/>
                  </a:lnTo>
                  <a:lnTo>
                    <a:pt x="4001287" y="3657600"/>
                  </a:lnTo>
                  <a:lnTo>
                    <a:pt x="4040771" y="3683000"/>
                  </a:lnTo>
                  <a:lnTo>
                    <a:pt x="4120989" y="3759200"/>
                  </a:lnTo>
                  <a:lnTo>
                    <a:pt x="4161724" y="3784600"/>
                  </a:lnTo>
                  <a:lnTo>
                    <a:pt x="4202875" y="3822700"/>
                  </a:lnTo>
                  <a:lnTo>
                    <a:pt x="4244443" y="3848100"/>
                  </a:lnTo>
                  <a:lnTo>
                    <a:pt x="4286427" y="3886200"/>
                  </a:lnTo>
                  <a:lnTo>
                    <a:pt x="4328829" y="3911600"/>
                  </a:lnTo>
                  <a:lnTo>
                    <a:pt x="4371647" y="3949700"/>
                  </a:lnTo>
                  <a:lnTo>
                    <a:pt x="4458534" y="4000500"/>
                  </a:lnTo>
                  <a:lnTo>
                    <a:pt x="4502602" y="4038600"/>
                  </a:lnTo>
                  <a:lnTo>
                    <a:pt x="4591989" y="4089400"/>
                  </a:lnTo>
                  <a:lnTo>
                    <a:pt x="4622502" y="4051300"/>
                  </a:lnTo>
                  <a:lnTo>
                    <a:pt x="4654065" y="4013200"/>
                  </a:lnTo>
                  <a:lnTo>
                    <a:pt x="4686676" y="3975100"/>
                  </a:lnTo>
                  <a:lnTo>
                    <a:pt x="4720337" y="3937000"/>
                  </a:lnTo>
                  <a:lnTo>
                    <a:pt x="4755046" y="3898900"/>
                  </a:lnTo>
                  <a:lnTo>
                    <a:pt x="4790805" y="3860800"/>
                  </a:lnTo>
                  <a:lnTo>
                    <a:pt x="4827612" y="3822700"/>
                  </a:lnTo>
                  <a:lnTo>
                    <a:pt x="4865468" y="3784600"/>
                  </a:lnTo>
                  <a:lnTo>
                    <a:pt x="4904372" y="3746500"/>
                  </a:lnTo>
                  <a:lnTo>
                    <a:pt x="4944325" y="3708400"/>
                  </a:lnTo>
                  <a:lnTo>
                    <a:pt x="4726317" y="3581400"/>
                  </a:lnTo>
                  <a:lnTo>
                    <a:pt x="4515171" y="3454400"/>
                  </a:lnTo>
                  <a:lnTo>
                    <a:pt x="4473766" y="3416300"/>
                  </a:lnTo>
                  <a:lnTo>
                    <a:pt x="4351196" y="3340100"/>
                  </a:lnTo>
                  <a:lnTo>
                    <a:pt x="4310889" y="3302000"/>
                  </a:lnTo>
                  <a:lnTo>
                    <a:pt x="4231098" y="3251200"/>
                  </a:lnTo>
                  <a:lnTo>
                    <a:pt x="4191614" y="3213100"/>
                  </a:lnTo>
                  <a:lnTo>
                    <a:pt x="4113470" y="3162300"/>
                  </a:lnTo>
                  <a:lnTo>
                    <a:pt x="4074810" y="3124200"/>
                  </a:lnTo>
                  <a:lnTo>
                    <a:pt x="4036424" y="3098800"/>
                  </a:lnTo>
                  <a:lnTo>
                    <a:pt x="3998313" y="3060700"/>
                  </a:lnTo>
                  <a:lnTo>
                    <a:pt x="3960477" y="3035300"/>
                  </a:lnTo>
                  <a:lnTo>
                    <a:pt x="3885627" y="2959100"/>
                  </a:lnTo>
                  <a:lnTo>
                    <a:pt x="3848614" y="2933700"/>
                  </a:lnTo>
                  <a:lnTo>
                    <a:pt x="3775412" y="2857500"/>
                  </a:lnTo>
                  <a:lnTo>
                    <a:pt x="3739222" y="2832100"/>
                  </a:lnTo>
                  <a:lnTo>
                    <a:pt x="3667667" y="2755900"/>
                  </a:lnTo>
                  <a:lnTo>
                    <a:pt x="3632301" y="2730500"/>
                  </a:lnTo>
                  <a:lnTo>
                    <a:pt x="3562393" y="2654300"/>
                  </a:lnTo>
                  <a:lnTo>
                    <a:pt x="3493584" y="2578100"/>
                  </a:lnTo>
                  <a:lnTo>
                    <a:pt x="3425872" y="2501900"/>
                  </a:lnTo>
                  <a:lnTo>
                    <a:pt x="3359258" y="2425700"/>
                  </a:lnTo>
                  <a:lnTo>
                    <a:pt x="3293743" y="2349500"/>
                  </a:lnTo>
                  <a:lnTo>
                    <a:pt x="3261397" y="2311400"/>
                  </a:lnTo>
                  <a:lnTo>
                    <a:pt x="3229325" y="2273300"/>
                  </a:lnTo>
                  <a:lnTo>
                    <a:pt x="3197528" y="2235200"/>
                  </a:lnTo>
                  <a:lnTo>
                    <a:pt x="3166006" y="2197100"/>
                  </a:lnTo>
                  <a:lnTo>
                    <a:pt x="3134758" y="2159000"/>
                  </a:lnTo>
                  <a:lnTo>
                    <a:pt x="3103785" y="2108200"/>
                  </a:lnTo>
                  <a:lnTo>
                    <a:pt x="3073086" y="2070100"/>
                  </a:lnTo>
                  <a:lnTo>
                    <a:pt x="3042662" y="2032000"/>
                  </a:lnTo>
                  <a:lnTo>
                    <a:pt x="3012512" y="1993900"/>
                  </a:lnTo>
                  <a:lnTo>
                    <a:pt x="2982637" y="1943100"/>
                  </a:lnTo>
                  <a:close/>
                </a:path>
                <a:path w="4944745" h="4762500">
                  <a:moveTo>
                    <a:pt x="4327601" y="965200"/>
                  </a:moveTo>
                  <a:lnTo>
                    <a:pt x="4018406" y="1295400"/>
                  </a:lnTo>
                  <a:lnTo>
                    <a:pt x="170764" y="1295400"/>
                  </a:lnTo>
                  <a:lnTo>
                    <a:pt x="235483" y="1651000"/>
                  </a:lnTo>
                  <a:lnTo>
                    <a:pt x="2054837" y="1651000"/>
                  </a:lnTo>
                  <a:lnTo>
                    <a:pt x="2071954" y="1625600"/>
                  </a:lnTo>
                  <a:lnTo>
                    <a:pt x="4684738" y="1625600"/>
                  </a:lnTo>
                  <a:lnTo>
                    <a:pt x="4778565" y="1435100"/>
                  </a:lnTo>
                  <a:lnTo>
                    <a:pt x="4748906" y="1397000"/>
                  </a:lnTo>
                  <a:lnTo>
                    <a:pt x="4718408" y="1358900"/>
                  </a:lnTo>
                  <a:lnTo>
                    <a:pt x="4687072" y="1320800"/>
                  </a:lnTo>
                  <a:lnTo>
                    <a:pt x="4654898" y="1282700"/>
                  </a:lnTo>
                  <a:lnTo>
                    <a:pt x="4621885" y="1244600"/>
                  </a:lnTo>
                  <a:lnTo>
                    <a:pt x="4588034" y="1206500"/>
                  </a:lnTo>
                  <a:lnTo>
                    <a:pt x="4553345" y="1168400"/>
                  </a:lnTo>
                  <a:lnTo>
                    <a:pt x="4517817" y="1130300"/>
                  </a:lnTo>
                  <a:lnTo>
                    <a:pt x="4481451" y="1104900"/>
                  </a:lnTo>
                  <a:lnTo>
                    <a:pt x="4444246" y="1066800"/>
                  </a:lnTo>
                  <a:lnTo>
                    <a:pt x="4406203" y="1028700"/>
                  </a:lnTo>
                  <a:lnTo>
                    <a:pt x="4367321" y="990600"/>
                  </a:lnTo>
                  <a:lnTo>
                    <a:pt x="4327601" y="965200"/>
                  </a:lnTo>
                  <a:close/>
                </a:path>
                <a:path w="4944745" h="4762500">
                  <a:moveTo>
                    <a:pt x="2749753" y="1625600"/>
                  </a:moveTo>
                  <a:lnTo>
                    <a:pt x="2071954" y="1625600"/>
                  </a:lnTo>
                  <a:lnTo>
                    <a:pt x="2091918" y="1651000"/>
                  </a:lnTo>
                  <a:lnTo>
                    <a:pt x="2744419" y="1651000"/>
                  </a:lnTo>
                  <a:lnTo>
                    <a:pt x="2749753" y="1625600"/>
                  </a:lnTo>
                  <a:close/>
                </a:path>
                <a:path w="4944745" h="4762500">
                  <a:moveTo>
                    <a:pt x="2768141" y="1625600"/>
                  </a:moveTo>
                  <a:lnTo>
                    <a:pt x="2749753" y="1625600"/>
                  </a:lnTo>
                  <a:lnTo>
                    <a:pt x="2744419" y="1651000"/>
                  </a:lnTo>
                  <a:lnTo>
                    <a:pt x="2788186" y="1651000"/>
                  </a:lnTo>
                  <a:lnTo>
                    <a:pt x="2781198" y="1638300"/>
                  </a:lnTo>
                  <a:lnTo>
                    <a:pt x="2768141" y="1625600"/>
                  </a:lnTo>
                  <a:close/>
                </a:path>
                <a:path w="4944745" h="4762500">
                  <a:moveTo>
                    <a:pt x="4684738" y="1625600"/>
                  </a:moveTo>
                  <a:lnTo>
                    <a:pt x="2768141" y="1625600"/>
                  </a:lnTo>
                  <a:lnTo>
                    <a:pt x="2781198" y="1638300"/>
                  </a:lnTo>
                  <a:lnTo>
                    <a:pt x="2788186" y="1651000"/>
                  </a:lnTo>
                  <a:lnTo>
                    <a:pt x="4672228" y="1651000"/>
                  </a:lnTo>
                  <a:lnTo>
                    <a:pt x="4684738" y="1625600"/>
                  </a:lnTo>
                  <a:close/>
                </a:path>
                <a:path w="4944745" h="4762500">
                  <a:moveTo>
                    <a:pt x="2313394" y="0"/>
                  </a:moveTo>
                  <a:lnTo>
                    <a:pt x="2232558" y="0"/>
                  </a:lnTo>
                  <a:lnTo>
                    <a:pt x="2232558" y="1295400"/>
                  </a:lnTo>
                  <a:lnTo>
                    <a:pt x="2676588" y="1295400"/>
                  </a:lnTo>
                  <a:lnTo>
                    <a:pt x="2676588" y="393700"/>
                  </a:lnTo>
                  <a:lnTo>
                    <a:pt x="2735888" y="368300"/>
                  </a:lnTo>
                  <a:lnTo>
                    <a:pt x="2786065" y="342900"/>
                  </a:lnTo>
                  <a:lnTo>
                    <a:pt x="2827120" y="317500"/>
                  </a:lnTo>
                  <a:lnTo>
                    <a:pt x="2859052" y="279400"/>
                  </a:lnTo>
                  <a:lnTo>
                    <a:pt x="2881861" y="254000"/>
                  </a:lnTo>
                  <a:lnTo>
                    <a:pt x="2895546" y="228600"/>
                  </a:lnTo>
                  <a:lnTo>
                    <a:pt x="2900108" y="190500"/>
                  </a:lnTo>
                  <a:lnTo>
                    <a:pt x="2897500" y="177800"/>
                  </a:lnTo>
                  <a:lnTo>
                    <a:pt x="2889678" y="152400"/>
                  </a:lnTo>
                  <a:lnTo>
                    <a:pt x="2876639" y="127000"/>
                  </a:lnTo>
                  <a:lnTo>
                    <a:pt x="2858386" y="114300"/>
                  </a:lnTo>
                  <a:lnTo>
                    <a:pt x="2834918" y="101600"/>
                  </a:lnTo>
                  <a:lnTo>
                    <a:pt x="2806234" y="76200"/>
                  </a:lnTo>
                  <a:lnTo>
                    <a:pt x="2772335" y="63500"/>
                  </a:lnTo>
                  <a:lnTo>
                    <a:pt x="2733220" y="50800"/>
                  </a:lnTo>
                  <a:lnTo>
                    <a:pt x="2688891" y="38100"/>
                  </a:lnTo>
                  <a:lnTo>
                    <a:pt x="2639346" y="38100"/>
                  </a:lnTo>
                  <a:lnTo>
                    <a:pt x="2584586" y="25400"/>
                  </a:lnTo>
                  <a:lnTo>
                    <a:pt x="2524611" y="12700"/>
                  </a:lnTo>
                  <a:lnTo>
                    <a:pt x="2389015" y="12700"/>
                  </a:lnTo>
                  <a:lnTo>
                    <a:pt x="2313394" y="0"/>
                  </a:lnTo>
                  <a:close/>
                </a:path>
              </a:pathLst>
            </a:custGeom>
            <a:solidFill>
              <a:srgbClr val="843C0C"/>
            </a:solidFill>
          </p:spPr>
          <p:txBody>
            <a:bodyPr wrap="square" lIns="0" tIns="0" rIns="0" bIns="0" rtlCol="0"/>
            <a:lstStyle/>
            <a:p>
              <a:endParaRPr/>
            </a:p>
          </p:txBody>
        </p:sp>
        <p:pic>
          <p:nvPicPr>
            <p:cNvPr id="11" name="object 11"/>
            <p:cNvPicPr/>
            <p:nvPr/>
          </p:nvPicPr>
          <p:blipFill>
            <a:blip r:embed="rId7" cstate="print"/>
            <a:stretch>
              <a:fillRect/>
            </a:stretch>
          </p:blipFill>
          <p:spPr>
            <a:xfrm>
              <a:off x="211836" y="4760976"/>
              <a:ext cx="5067299" cy="2078735"/>
            </a:xfrm>
            <a:prstGeom prst="rect">
              <a:avLst/>
            </a:prstGeom>
          </p:spPr>
        </p:pic>
      </p:grpSp>
      <p:pic>
        <p:nvPicPr>
          <p:cNvPr id="12" name="object 12"/>
          <p:cNvPicPr/>
          <p:nvPr/>
        </p:nvPicPr>
        <p:blipFill>
          <a:blip r:embed="rId8" cstate="print"/>
          <a:stretch>
            <a:fillRect/>
          </a:stretch>
        </p:blipFill>
        <p:spPr>
          <a:xfrm>
            <a:off x="8816340" y="3723132"/>
            <a:ext cx="655319" cy="652271"/>
          </a:xfrm>
          <a:prstGeom prst="rect">
            <a:avLst/>
          </a:prstGeom>
        </p:spPr>
      </p:pic>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880829" y="6530847"/>
            <a:ext cx="23304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HG明朝B"/>
                <a:cs typeface="HG明朝B"/>
              </a:rPr>
              <a:t>27</a:t>
            </a:r>
            <a:endParaRPr sz="1600">
              <a:latin typeface="HG明朝B"/>
              <a:cs typeface="HG明朝B"/>
            </a:endParaRPr>
          </a:p>
        </p:txBody>
      </p:sp>
      <p:pic>
        <p:nvPicPr>
          <p:cNvPr id="3" name="object 3"/>
          <p:cNvPicPr/>
          <p:nvPr/>
        </p:nvPicPr>
        <p:blipFill>
          <a:blip r:embed="rId2" cstate="print"/>
          <a:stretch>
            <a:fillRect/>
          </a:stretch>
        </p:blipFill>
        <p:spPr>
          <a:xfrm>
            <a:off x="11423904" y="86868"/>
            <a:ext cx="673607" cy="1028699"/>
          </a:xfrm>
          <a:prstGeom prst="rect">
            <a:avLst/>
          </a:prstGeom>
        </p:spPr>
      </p:pic>
      <p:sp>
        <p:nvSpPr>
          <p:cNvPr id="4" name="object 4"/>
          <p:cNvSpPr/>
          <p:nvPr/>
        </p:nvSpPr>
        <p:spPr>
          <a:xfrm>
            <a:off x="391666" y="1955292"/>
            <a:ext cx="1847214" cy="288290"/>
          </a:xfrm>
          <a:custGeom>
            <a:avLst/>
            <a:gdLst/>
            <a:ahLst/>
            <a:cxnLst/>
            <a:rect l="l" t="t" r="r" b="b"/>
            <a:pathLst>
              <a:path w="1847214" h="288289">
                <a:moveTo>
                  <a:pt x="1702600" y="0"/>
                </a:moveTo>
                <a:lnTo>
                  <a:pt x="0" y="0"/>
                </a:lnTo>
                <a:lnTo>
                  <a:pt x="144106" y="143891"/>
                </a:lnTo>
                <a:lnTo>
                  <a:pt x="0" y="287782"/>
                </a:lnTo>
                <a:lnTo>
                  <a:pt x="1702600" y="287782"/>
                </a:lnTo>
                <a:lnTo>
                  <a:pt x="1846707" y="143891"/>
                </a:lnTo>
                <a:lnTo>
                  <a:pt x="1702600" y="0"/>
                </a:lnTo>
                <a:close/>
              </a:path>
            </a:pathLst>
          </a:custGeom>
          <a:solidFill>
            <a:srgbClr val="4471C4"/>
          </a:solidFill>
        </p:spPr>
        <p:txBody>
          <a:bodyPr wrap="square" lIns="0" tIns="0" rIns="0" bIns="0" rtlCol="0"/>
          <a:lstStyle/>
          <a:p>
            <a:endParaRPr/>
          </a:p>
        </p:txBody>
      </p:sp>
      <p:sp>
        <p:nvSpPr>
          <p:cNvPr id="5" name="object 5"/>
          <p:cNvSpPr txBox="1"/>
          <p:nvPr/>
        </p:nvSpPr>
        <p:spPr>
          <a:xfrm>
            <a:off x="839457" y="2003427"/>
            <a:ext cx="936625" cy="186690"/>
          </a:xfrm>
          <a:prstGeom prst="rect">
            <a:avLst/>
          </a:prstGeom>
        </p:spPr>
        <p:txBody>
          <a:bodyPr vert="horz" wrap="square" lIns="0" tIns="13335" rIns="0" bIns="0" rtlCol="0">
            <a:spAutoFit/>
          </a:bodyPr>
          <a:lstStyle/>
          <a:p>
            <a:pPr marL="12700">
              <a:lnSpc>
                <a:spcPct val="100000"/>
              </a:lnSpc>
              <a:spcBef>
                <a:spcPts val="105"/>
              </a:spcBef>
            </a:pPr>
            <a:r>
              <a:rPr sz="1050" b="0" spc="-35" dirty="0">
                <a:solidFill>
                  <a:srgbClr val="FFF2CC"/>
                </a:solidFill>
                <a:latin typeface="BIZ UDP明朝 Medium"/>
                <a:cs typeface="BIZ UDP明朝 Medium"/>
              </a:rPr>
              <a:t>森林資源の把握</a:t>
            </a:r>
            <a:endParaRPr sz="1050">
              <a:latin typeface="BIZ UDP明朝 Medium"/>
              <a:cs typeface="BIZ UDP明朝 Medium"/>
            </a:endParaRPr>
          </a:p>
        </p:txBody>
      </p:sp>
      <p:grpSp>
        <p:nvGrpSpPr>
          <p:cNvPr id="6" name="object 6"/>
          <p:cNvGrpSpPr/>
          <p:nvPr/>
        </p:nvGrpSpPr>
        <p:grpSpPr>
          <a:xfrm>
            <a:off x="2049526" y="1948942"/>
            <a:ext cx="1852295" cy="300990"/>
            <a:chOff x="2049526" y="1948942"/>
            <a:chExt cx="1852295" cy="300990"/>
          </a:xfrm>
        </p:grpSpPr>
        <p:sp>
          <p:nvSpPr>
            <p:cNvPr id="7" name="object 7"/>
            <p:cNvSpPr/>
            <p:nvPr/>
          </p:nvSpPr>
          <p:spPr>
            <a:xfrm>
              <a:off x="2055874" y="1955292"/>
              <a:ext cx="1839595" cy="288290"/>
            </a:xfrm>
            <a:custGeom>
              <a:avLst/>
              <a:gdLst/>
              <a:ahLst/>
              <a:cxnLst/>
              <a:rect l="l" t="t" r="r" b="b"/>
              <a:pathLst>
                <a:path w="1839595" h="288289">
                  <a:moveTo>
                    <a:pt x="1694980" y="0"/>
                  </a:moveTo>
                  <a:lnTo>
                    <a:pt x="0" y="0"/>
                  </a:lnTo>
                  <a:lnTo>
                    <a:pt x="144106" y="143891"/>
                  </a:lnTo>
                  <a:lnTo>
                    <a:pt x="0" y="287782"/>
                  </a:lnTo>
                  <a:lnTo>
                    <a:pt x="1694980" y="287782"/>
                  </a:lnTo>
                  <a:lnTo>
                    <a:pt x="1839087" y="143891"/>
                  </a:lnTo>
                  <a:lnTo>
                    <a:pt x="1694980" y="0"/>
                  </a:lnTo>
                  <a:close/>
                </a:path>
              </a:pathLst>
            </a:custGeom>
            <a:solidFill>
              <a:srgbClr val="4471C4"/>
            </a:solidFill>
          </p:spPr>
          <p:txBody>
            <a:bodyPr wrap="square" lIns="0" tIns="0" rIns="0" bIns="0" rtlCol="0"/>
            <a:lstStyle/>
            <a:p>
              <a:endParaRPr/>
            </a:p>
          </p:txBody>
        </p:sp>
        <p:sp>
          <p:nvSpPr>
            <p:cNvPr id="8" name="object 8"/>
            <p:cNvSpPr/>
            <p:nvPr/>
          </p:nvSpPr>
          <p:spPr>
            <a:xfrm>
              <a:off x="2055876" y="1955292"/>
              <a:ext cx="1839595" cy="288290"/>
            </a:xfrm>
            <a:custGeom>
              <a:avLst/>
              <a:gdLst/>
              <a:ahLst/>
              <a:cxnLst/>
              <a:rect l="l" t="t" r="r" b="b"/>
              <a:pathLst>
                <a:path w="1839595" h="288289">
                  <a:moveTo>
                    <a:pt x="0" y="0"/>
                  </a:moveTo>
                  <a:lnTo>
                    <a:pt x="1694980" y="0"/>
                  </a:lnTo>
                  <a:lnTo>
                    <a:pt x="1839087" y="143891"/>
                  </a:lnTo>
                  <a:lnTo>
                    <a:pt x="1694980" y="287782"/>
                  </a:lnTo>
                  <a:lnTo>
                    <a:pt x="0" y="287782"/>
                  </a:lnTo>
                  <a:lnTo>
                    <a:pt x="144106" y="143891"/>
                  </a:lnTo>
                  <a:lnTo>
                    <a:pt x="0" y="0"/>
                  </a:lnTo>
                  <a:close/>
                </a:path>
              </a:pathLst>
            </a:custGeom>
            <a:ln w="12191">
              <a:solidFill>
                <a:srgbClr val="FFFFFF"/>
              </a:solidFill>
            </a:ln>
          </p:spPr>
          <p:txBody>
            <a:bodyPr wrap="square" lIns="0" tIns="0" rIns="0" bIns="0" rtlCol="0"/>
            <a:lstStyle/>
            <a:p>
              <a:endParaRPr/>
            </a:p>
          </p:txBody>
        </p:sp>
      </p:grpSp>
      <p:sp>
        <p:nvSpPr>
          <p:cNvPr id="9" name="object 9"/>
          <p:cNvSpPr txBox="1"/>
          <p:nvPr/>
        </p:nvSpPr>
        <p:spPr>
          <a:xfrm>
            <a:off x="2430514" y="2003427"/>
            <a:ext cx="1066800" cy="186690"/>
          </a:xfrm>
          <a:prstGeom prst="rect">
            <a:avLst/>
          </a:prstGeom>
        </p:spPr>
        <p:txBody>
          <a:bodyPr vert="horz" wrap="square" lIns="0" tIns="13335" rIns="0" bIns="0" rtlCol="0">
            <a:spAutoFit/>
          </a:bodyPr>
          <a:lstStyle/>
          <a:p>
            <a:pPr marL="12700">
              <a:lnSpc>
                <a:spcPct val="100000"/>
              </a:lnSpc>
              <a:spcBef>
                <a:spcPts val="105"/>
              </a:spcBef>
            </a:pPr>
            <a:r>
              <a:rPr sz="1050" b="0" spc="-40" dirty="0">
                <a:solidFill>
                  <a:srgbClr val="FFF2CC"/>
                </a:solidFill>
                <a:latin typeface="BIZ UDP明朝 Medium"/>
                <a:cs typeface="BIZ UDP明朝 Medium"/>
              </a:rPr>
              <a:t>森林境界の把握等</a:t>
            </a:r>
            <a:endParaRPr sz="1050">
              <a:latin typeface="BIZ UDP明朝 Medium"/>
              <a:cs typeface="BIZ UDP明朝 Medium"/>
            </a:endParaRPr>
          </a:p>
        </p:txBody>
      </p:sp>
      <p:grpSp>
        <p:nvGrpSpPr>
          <p:cNvPr id="10" name="object 10"/>
          <p:cNvGrpSpPr/>
          <p:nvPr/>
        </p:nvGrpSpPr>
        <p:grpSpPr>
          <a:xfrm>
            <a:off x="3707638" y="1948942"/>
            <a:ext cx="1803400" cy="300990"/>
            <a:chOff x="3707638" y="1948942"/>
            <a:chExt cx="1803400" cy="300990"/>
          </a:xfrm>
        </p:grpSpPr>
        <p:sp>
          <p:nvSpPr>
            <p:cNvPr id="11" name="object 11"/>
            <p:cNvSpPr/>
            <p:nvPr/>
          </p:nvSpPr>
          <p:spPr>
            <a:xfrm>
              <a:off x="3713986" y="1955292"/>
              <a:ext cx="1790700" cy="288290"/>
            </a:xfrm>
            <a:custGeom>
              <a:avLst/>
              <a:gdLst/>
              <a:ahLst/>
              <a:cxnLst/>
              <a:rect l="l" t="t" r="r" b="b"/>
              <a:pathLst>
                <a:path w="1790700" h="288289">
                  <a:moveTo>
                    <a:pt x="1646682" y="0"/>
                  </a:moveTo>
                  <a:lnTo>
                    <a:pt x="0" y="0"/>
                  </a:lnTo>
                  <a:lnTo>
                    <a:pt x="144018" y="143891"/>
                  </a:lnTo>
                  <a:lnTo>
                    <a:pt x="0" y="287782"/>
                  </a:lnTo>
                  <a:lnTo>
                    <a:pt x="1646682" y="287782"/>
                  </a:lnTo>
                  <a:lnTo>
                    <a:pt x="1790700" y="143891"/>
                  </a:lnTo>
                  <a:lnTo>
                    <a:pt x="1646682" y="0"/>
                  </a:lnTo>
                  <a:close/>
                </a:path>
              </a:pathLst>
            </a:custGeom>
            <a:solidFill>
              <a:srgbClr val="4471C4"/>
            </a:solidFill>
          </p:spPr>
          <p:txBody>
            <a:bodyPr wrap="square" lIns="0" tIns="0" rIns="0" bIns="0" rtlCol="0"/>
            <a:lstStyle/>
            <a:p>
              <a:endParaRPr/>
            </a:p>
          </p:txBody>
        </p:sp>
        <p:sp>
          <p:nvSpPr>
            <p:cNvPr id="12" name="object 12"/>
            <p:cNvSpPr/>
            <p:nvPr/>
          </p:nvSpPr>
          <p:spPr>
            <a:xfrm>
              <a:off x="3713988" y="1955292"/>
              <a:ext cx="1790700" cy="288290"/>
            </a:xfrm>
            <a:custGeom>
              <a:avLst/>
              <a:gdLst/>
              <a:ahLst/>
              <a:cxnLst/>
              <a:rect l="l" t="t" r="r" b="b"/>
              <a:pathLst>
                <a:path w="1790700" h="288289">
                  <a:moveTo>
                    <a:pt x="0" y="0"/>
                  </a:moveTo>
                  <a:lnTo>
                    <a:pt x="1646682" y="0"/>
                  </a:lnTo>
                  <a:lnTo>
                    <a:pt x="1790700" y="143891"/>
                  </a:lnTo>
                  <a:lnTo>
                    <a:pt x="1646682" y="287782"/>
                  </a:lnTo>
                  <a:lnTo>
                    <a:pt x="0" y="287782"/>
                  </a:lnTo>
                  <a:lnTo>
                    <a:pt x="144018" y="143891"/>
                  </a:lnTo>
                  <a:lnTo>
                    <a:pt x="0" y="0"/>
                  </a:lnTo>
                  <a:close/>
                </a:path>
              </a:pathLst>
            </a:custGeom>
            <a:ln w="12191">
              <a:solidFill>
                <a:srgbClr val="FFFFFF"/>
              </a:solidFill>
            </a:ln>
          </p:spPr>
          <p:txBody>
            <a:bodyPr wrap="square" lIns="0" tIns="0" rIns="0" bIns="0" rtlCol="0"/>
            <a:lstStyle/>
            <a:p>
              <a:endParaRPr/>
            </a:p>
          </p:txBody>
        </p:sp>
      </p:grpSp>
      <p:sp>
        <p:nvSpPr>
          <p:cNvPr id="13" name="object 13"/>
          <p:cNvSpPr txBox="1"/>
          <p:nvPr/>
        </p:nvSpPr>
        <p:spPr>
          <a:xfrm>
            <a:off x="3958196" y="2003427"/>
            <a:ext cx="1207135" cy="186690"/>
          </a:xfrm>
          <a:prstGeom prst="rect">
            <a:avLst/>
          </a:prstGeom>
        </p:spPr>
        <p:txBody>
          <a:bodyPr vert="horz" wrap="square" lIns="0" tIns="13335" rIns="0" bIns="0" rtlCol="0">
            <a:spAutoFit/>
          </a:bodyPr>
          <a:lstStyle/>
          <a:p>
            <a:pPr marL="12700">
              <a:lnSpc>
                <a:spcPct val="100000"/>
              </a:lnSpc>
              <a:spcBef>
                <a:spcPts val="105"/>
              </a:spcBef>
            </a:pPr>
            <a:r>
              <a:rPr sz="1050" b="0" spc="-85" dirty="0">
                <a:solidFill>
                  <a:srgbClr val="FFF2CC"/>
                </a:solidFill>
                <a:latin typeface="BIZ UDP明朝 Medium"/>
                <a:cs typeface="BIZ UDP明朝 Medium"/>
              </a:rPr>
              <a:t>木材生産の計画・管理</a:t>
            </a:r>
            <a:endParaRPr sz="1050">
              <a:latin typeface="BIZ UDP明朝 Medium"/>
              <a:cs typeface="BIZ UDP明朝 Medium"/>
            </a:endParaRPr>
          </a:p>
        </p:txBody>
      </p:sp>
      <p:grpSp>
        <p:nvGrpSpPr>
          <p:cNvPr id="14" name="object 14"/>
          <p:cNvGrpSpPr/>
          <p:nvPr/>
        </p:nvGrpSpPr>
        <p:grpSpPr>
          <a:xfrm>
            <a:off x="5316982" y="1948942"/>
            <a:ext cx="1757680" cy="300990"/>
            <a:chOff x="5316982" y="1948942"/>
            <a:chExt cx="1757680" cy="300990"/>
          </a:xfrm>
        </p:grpSpPr>
        <p:sp>
          <p:nvSpPr>
            <p:cNvPr id="15" name="object 15"/>
            <p:cNvSpPr/>
            <p:nvPr/>
          </p:nvSpPr>
          <p:spPr>
            <a:xfrm>
              <a:off x="5323333" y="1955292"/>
              <a:ext cx="1744980" cy="288290"/>
            </a:xfrm>
            <a:custGeom>
              <a:avLst/>
              <a:gdLst/>
              <a:ahLst/>
              <a:cxnLst/>
              <a:rect l="l" t="t" r="r" b="b"/>
              <a:pathLst>
                <a:path w="1744979" h="288289">
                  <a:moveTo>
                    <a:pt x="1600962" y="0"/>
                  </a:moveTo>
                  <a:lnTo>
                    <a:pt x="0" y="0"/>
                  </a:lnTo>
                  <a:lnTo>
                    <a:pt x="144018" y="143891"/>
                  </a:lnTo>
                  <a:lnTo>
                    <a:pt x="0" y="287782"/>
                  </a:lnTo>
                  <a:lnTo>
                    <a:pt x="1600962" y="287782"/>
                  </a:lnTo>
                  <a:lnTo>
                    <a:pt x="1744980" y="143891"/>
                  </a:lnTo>
                  <a:lnTo>
                    <a:pt x="1600962" y="0"/>
                  </a:lnTo>
                  <a:close/>
                </a:path>
              </a:pathLst>
            </a:custGeom>
            <a:solidFill>
              <a:srgbClr val="4471C4"/>
            </a:solidFill>
          </p:spPr>
          <p:txBody>
            <a:bodyPr wrap="square" lIns="0" tIns="0" rIns="0" bIns="0" rtlCol="0"/>
            <a:lstStyle/>
            <a:p>
              <a:endParaRPr/>
            </a:p>
          </p:txBody>
        </p:sp>
        <p:sp>
          <p:nvSpPr>
            <p:cNvPr id="16" name="object 16"/>
            <p:cNvSpPr/>
            <p:nvPr/>
          </p:nvSpPr>
          <p:spPr>
            <a:xfrm>
              <a:off x="5323332" y="1955292"/>
              <a:ext cx="1744980" cy="288290"/>
            </a:xfrm>
            <a:custGeom>
              <a:avLst/>
              <a:gdLst/>
              <a:ahLst/>
              <a:cxnLst/>
              <a:rect l="l" t="t" r="r" b="b"/>
              <a:pathLst>
                <a:path w="1744979" h="288289">
                  <a:moveTo>
                    <a:pt x="0" y="0"/>
                  </a:moveTo>
                  <a:lnTo>
                    <a:pt x="1600962" y="0"/>
                  </a:lnTo>
                  <a:lnTo>
                    <a:pt x="1744980" y="143891"/>
                  </a:lnTo>
                  <a:lnTo>
                    <a:pt x="1600962" y="287782"/>
                  </a:lnTo>
                  <a:lnTo>
                    <a:pt x="0" y="287782"/>
                  </a:lnTo>
                  <a:lnTo>
                    <a:pt x="144018" y="143891"/>
                  </a:lnTo>
                  <a:lnTo>
                    <a:pt x="0" y="0"/>
                  </a:lnTo>
                  <a:close/>
                </a:path>
              </a:pathLst>
            </a:custGeom>
            <a:ln w="12191">
              <a:solidFill>
                <a:srgbClr val="FFFFFF"/>
              </a:solidFill>
            </a:ln>
          </p:spPr>
          <p:txBody>
            <a:bodyPr wrap="square" lIns="0" tIns="0" rIns="0" bIns="0" rtlCol="0"/>
            <a:lstStyle/>
            <a:p>
              <a:endParaRPr/>
            </a:p>
          </p:txBody>
        </p:sp>
      </p:grpSp>
      <p:sp>
        <p:nvSpPr>
          <p:cNvPr id="17" name="object 17"/>
          <p:cNvSpPr txBox="1"/>
          <p:nvPr/>
        </p:nvSpPr>
        <p:spPr>
          <a:xfrm>
            <a:off x="6057888" y="2003427"/>
            <a:ext cx="294005" cy="186690"/>
          </a:xfrm>
          <a:prstGeom prst="rect">
            <a:avLst/>
          </a:prstGeom>
        </p:spPr>
        <p:txBody>
          <a:bodyPr vert="horz" wrap="square" lIns="0" tIns="13335" rIns="0" bIns="0" rtlCol="0">
            <a:spAutoFit/>
          </a:bodyPr>
          <a:lstStyle/>
          <a:p>
            <a:pPr marL="12700">
              <a:lnSpc>
                <a:spcPct val="100000"/>
              </a:lnSpc>
              <a:spcBef>
                <a:spcPts val="105"/>
              </a:spcBef>
            </a:pPr>
            <a:r>
              <a:rPr sz="1050" b="0" spc="-25" dirty="0">
                <a:solidFill>
                  <a:srgbClr val="FFF2CC"/>
                </a:solidFill>
                <a:latin typeface="BIZ UDP明朝 Medium"/>
                <a:cs typeface="BIZ UDP明朝 Medium"/>
              </a:rPr>
              <a:t>伐採</a:t>
            </a:r>
            <a:endParaRPr sz="1050">
              <a:latin typeface="BIZ UDP明朝 Medium"/>
              <a:cs typeface="BIZ UDP明朝 Medium"/>
            </a:endParaRPr>
          </a:p>
        </p:txBody>
      </p:sp>
      <p:grpSp>
        <p:nvGrpSpPr>
          <p:cNvPr id="18" name="object 18"/>
          <p:cNvGrpSpPr/>
          <p:nvPr/>
        </p:nvGrpSpPr>
        <p:grpSpPr>
          <a:xfrm>
            <a:off x="6880606" y="1948942"/>
            <a:ext cx="1704339" cy="300990"/>
            <a:chOff x="6880606" y="1948942"/>
            <a:chExt cx="1704339" cy="300990"/>
          </a:xfrm>
        </p:grpSpPr>
        <p:sp>
          <p:nvSpPr>
            <p:cNvPr id="19" name="object 19"/>
            <p:cNvSpPr/>
            <p:nvPr/>
          </p:nvSpPr>
          <p:spPr>
            <a:xfrm>
              <a:off x="6886956" y="1955292"/>
              <a:ext cx="1691639" cy="288290"/>
            </a:xfrm>
            <a:custGeom>
              <a:avLst/>
              <a:gdLst/>
              <a:ahLst/>
              <a:cxnLst/>
              <a:rect l="l" t="t" r="r" b="b"/>
              <a:pathLst>
                <a:path w="1691640" h="288289">
                  <a:moveTo>
                    <a:pt x="1547622" y="0"/>
                  </a:moveTo>
                  <a:lnTo>
                    <a:pt x="0" y="0"/>
                  </a:lnTo>
                  <a:lnTo>
                    <a:pt x="144018" y="143891"/>
                  </a:lnTo>
                  <a:lnTo>
                    <a:pt x="0" y="287782"/>
                  </a:lnTo>
                  <a:lnTo>
                    <a:pt x="1547622" y="287782"/>
                  </a:lnTo>
                  <a:lnTo>
                    <a:pt x="1691640" y="143891"/>
                  </a:lnTo>
                  <a:lnTo>
                    <a:pt x="1547622" y="0"/>
                  </a:lnTo>
                  <a:close/>
                </a:path>
              </a:pathLst>
            </a:custGeom>
            <a:solidFill>
              <a:srgbClr val="4471C4"/>
            </a:solidFill>
          </p:spPr>
          <p:txBody>
            <a:bodyPr wrap="square" lIns="0" tIns="0" rIns="0" bIns="0" rtlCol="0"/>
            <a:lstStyle/>
            <a:p>
              <a:endParaRPr/>
            </a:p>
          </p:txBody>
        </p:sp>
        <p:sp>
          <p:nvSpPr>
            <p:cNvPr id="20" name="object 20"/>
            <p:cNvSpPr/>
            <p:nvPr/>
          </p:nvSpPr>
          <p:spPr>
            <a:xfrm>
              <a:off x="6886956" y="1955292"/>
              <a:ext cx="1691639" cy="288290"/>
            </a:xfrm>
            <a:custGeom>
              <a:avLst/>
              <a:gdLst/>
              <a:ahLst/>
              <a:cxnLst/>
              <a:rect l="l" t="t" r="r" b="b"/>
              <a:pathLst>
                <a:path w="1691640" h="288289">
                  <a:moveTo>
                    <a:pt x="0" y="0"/>
                  </a:moveTo>
                  <a:lnTo>
                    <a:pt x="1547622" y="0"/>
                  </a:lnTo>
                  <a:lnTo>
                    <a:pt x="1691639" y="143891"/>
                  </a:lnTo>
                  <a:lnTo>
                    <a:pt x="1547622" y="287782"/>
                  </a:lnTo>
                  <a:lnTo>
                    <a:pt x="0" y="287782"/>
                  </a:lnTo>
                  <a:lnTo>
                    <a:pt x="144018" y="143891"/>
                  </a:lnTo>
                  <a:lnTo>
                    <a:pt x="0" y="0"/>
                  </a:lnTo>
                  <a:close/>
                </a:path>
              </a:pathLst>
            </a:custGeom>
            <a:ln w="12191">
              <a:solidFill>
                <a:srgbClr val="FFFFFF"/>
              </a:solidFill>
            </a:ln>
          </p:spPr>
          <p:txBody>
            <a:bodyPr wrap="square" lIns="0" tIns="0" rIns="0" bIns="0" rtlCol="0"/>
            <a:lstStyle/>
            <a:p>
              <a:endParaRPr/>
            </a:p>
          </p:txBody>
        </p:sp>
      </p:grpSp>
      <p:sp>
        <p:nvSpPr>
          <p:cNvPr id="21" name="object 21"/>
          <p:cNvSpPr txBox="1"/>
          <p:nvPr/>
        </p:nvSpPr>
        <p:spPr>
          <a:xfrm>
            <a:off x="7595349" y="2003427"/>
            <a:ext cx="294005" cy="186690"/>
          </a:xfrm>
          <a:prstGeom prst="rect">
            <a:avLst/>
          </a:prstGeom>
        </p:spPr>
        <p:txBody>
          <a:bodyPr vert="horz" wrap="square" lIns="0" tIns="13335" rIns="0" bIns="0" rtlCol="0">
            <a:spAutoFit/>
          </a:bodyPr>
          <a:lstStyle/>
          <a:p>
            <a:pPr marL="12700">
              <a:lnSpc>
                <a:spcPct val="100000"/>
              </a:lnSpc>
              <a:spcBef>
                <a:spcPts val="105"/>
              </a:spcBef>
            </a:pPr>
            <a:r>
              <a:rPr sz="1050" b="0" spc="-25" dirty="0">
                <a:solidFill>
                  <a:srgbClr val="FFF2CC"/>
                </a:solidFill>
                <a:latin typeface="BIZ UDP明朝 Medium"/>
                <a:cs typeface="BIZ UDP明朝 Medium"/>
              </a:rPr>
              <a:t>集材</a:t>
            </a:r>
            <a:endParaRPr sz="1050">
              <a:latin typeface="BIZ UDP明朝 Medium"/>
              <a:cs typeface="BIZ UDP明朝 Medium"/>
            </a:endParaRPr>
          </a:p>
        </p:txBody>
      </p:sp>
      <p:grpSp>
        <p:nvGrpSpPr>
          <p:cNvPr id="22" name="object 22"/>
          <p:cNvGrpSpPr/>
          <p:nvPr/>
        </p:nvGrpSpPr>
        <p:grpSpPr>
          <a:xfrm>
            <a:off x="2205227" y="2284476"/>
            <a:ext cx="6294120" cy="845819"/>
            <a:chOff x="2205227" y="2284476"/>
            <a:chExt cx="6294120" cy="845819"/>
          </a:xfrm>
        </p:grpSpPr>
        <p:pic>
          <p:nvPicPr>
            <p:cNvPr id="23" name="object 23"/>
            <p:cNvPicPr/>
            <p:nvPr/>
          </p:nvPicPr>
          <p:blipFill>
            <a:blip r:embed="rId3" cstate="print"/>
            <a:stretch>
              <a:fillRect/>
            </a:stretch>
          </p:blipFill>
          <p:spPr>
            <a:xfrm>
              <a:off x="2205227" y="2284476"/>
              <a:ext cx="1225295" cy="838199"/>
            </a:xfrm>
            <a:prstGeom prst="rect">
              <a:avLst/>
            </a:prstGeom>
          </p:spPr>
        </p:pic>
        <p:pic>
          <p:nvPicPr>
            <p:cNvPr id="24" name="object 24"/>
            <p:cNvPicPr/>
            <p:nvPr/>
          </p:nvPicPr>
          <p:blipFill>
            <a:blip r:embed="rId4" cstate="print"/>
            <a:stretch>
              <a:fillRect/>
            </a:stretch>
          </p:blipFill>
          <p:spPr>
            <a:xfrm>
              <a:off x="5065776" y="2298192"/>
              <a:ext cx="2214372" cy="830579"/>
            </a:xfrm>
            <a:prstGeom prst="rect">
              <a:avLst/>
            </a:prstGeom>
          </p:spPr>
        </p:pic>
        <p:pic>
          <p:nvPicPr>
            <p:cNvPr id="25" name="object 25"/>
            <p:cNvPicPr/>
            <p:nvPr/>
          </p:nvPicPr>
          <p:blipFill>
            <a:blip r:embed="rId5" cstate="print"/>
            <a:stretch>
              <a:fillRect/>
            </a:stretch>
          </p:blipFill>
          <p:spPr>
            <a:xfrm>
              <a:off x="7374636" y="2325623"/>
              <a:ext cx="1124711" cy="804671"/>
            </a:xfrm>
            <a:prstGeom prst="rect">
              <a:avLst/>
            </a:prstGeom>
          </p:spPr>
        </p:pic>
      </p:grpSp>
      <p:sp>
        <p:nvSpPr>
          <p:cNvPr id="26" name="object 26"/>
          <p:cNvSpPr txBox="1"/>
          <p:nvPr/>
        </p:nvSpPr>
        <p:spPr>
          <a:xfrm>
            <a:off x="5106403" y="3159006"/>
            <a:ext cx="1045210" cy="177800"/>
          </a:xfrm>
          <a:prstGeom prst="rect">
            <a:avLst/>
          </a:prstGeom>
        </p:spPr>
        <p:txBody>
          <a:bodyPr vert="horz" wrap="square" lIns="0" tIns="12065" rIns="0" bIns="0" rtlCol="0">
            <a:spAutoFit/>
          </a:bodyPr>
          <a:lstStyle/>
          <a:p>
            <a:pPr marL="147955" indent="-135890">
              <a:lnSpc>
                <a:spcPct val="100000"/>
              </a:lnSpc>
              <a:spcBef>
                <a:spcPts val="95"/>
              </a:spcBef>
              <a:buClr>
                <a:srgbClr val="006FC0"/>
              </a:buClr>
              <a:buSzPct val="90000"/>
              <a:buChar char="●"/>
              <a:tabLst>
                <a:tab pos="148590" algn="l"/>
              </a:tabLst>
            </a:pPr>
            <a:r>
              <a:rPr sz="1000" b="0" spc="-10" dirty="0">
                <a:latin typeface="BIZ UDP明朝 Medium"/>
                <a:cs typeface="BIZ UDP明朝 Medium"/>
              </a:rPr>
              <a:t>自動伐倒作</a:t>
            </a:r>
            <a:r>
              <a:rPr sz="1000" b="0" spc="-40" dirty="0">
                <a:latin typeface="BIZ UDP明朝 Medium"/>
                <a:cs typeface="BIZ UDP明朝 Medium"/>
              </a:rPr>
              <a:t>業車</a:t>
            </a:r>
            <a:endParaRPr sz="1000">
              <a:latin typeface="BIZ UDP明朝 Medium"/>
              <a:cs typeface="BIZ UDP明朝 Medium"/>
            </a:endParaRPr>
          </a:p>
        </p:txBody>
      </p:sp>
      <p:sp>
        <p:nvSpPr>
          <p:cNvPr id="27" name="object 27"/>
          <p:cNvSpPr txBox="1"/>
          <p:nvPr/>
        </p:nvSpPr>
        <p:spPr>
          <a:xfrm>
            <a:off x="6329094" y="3169047"/>
            <a:ext cx="793750" cy="177800"/>
          </a:xfrm>
          <a:prstGeom prst="rect">
            <a:avLst/>
          </a:prstGeom>
        </p:spPr>
        <p:txBody>
          <a:bodyPr vert="horz" wrap="square" lIns="0" tIns="12065" rIns="0" bIns="0" rtlCol="0">
            <a:spAutoFit/>
          </a:bodyPr>
          <a:lstStyle/>
          <a:p>
            <a:pPr marL="147955" indent="-135890">
              <a:lnSpc>
                <a:spcPct val="100000"/>
              </a:lnSpc>
              <a:spcBef>
                <a:spcPts val="95"/>
              </a:spcBef>
              <a:buClr>
                <a:srgbClr val="006FC0"/>
              </a:buClr>
              <a:buSzPct val="90000"/>
              <a:buChar char="●"/>
              <a:tabLst>
                <a:tab pos="148590" algn="l"/>
              </a:tabLst>
            </a:pPr>
            <a:r>
              <a:rPr sz="1000" b="0" spc="-10" dirty="0">
                <a:latin typeface="BIZ UDP明朝 Medium"/>
                <a:cs typeface="BIZ UDP明朝 Medium"/>
              </a:rPr>
              <a:t>自動集材</a:t>
            </a:r>
            <a:r>
              <a:rPr sz="1000" b="0" spc="-50" dirty="0">
                <a:latin typeface="BIZ UDP明朝 Medium"/>
                <a:cs typeface="BIZ UDP明朝 Medium"/>
              </a:rPr>
              <a:t>機</a:t>
            </a:r>
            <a:endParaRPr sz="1000">
              <a:latin typeface="BIZ UDP明朝 Medium"/>
              <a:cs typeface="BIZ UDP明朝 Medium"/>
            </a:endParaRPr>
          </a:p>
        </p:txBody>
      </p:sp>
      <p:sp>
        <p:nvSpPr>
          <p:cNvPr id="28" name="object 28"/>
          <p:cNvSpPr txBox="1"/>
          <p:nvPr/>
        </p:nvSpPr>
        <p:spPr>
          <a:xfrm>
            <a:off x="7383695" y="3169047"/>
            <a:ext cx="1050925" cy="177800"/>
          </a:xfrm>
          <a:prstGeom prst="rect">
            <a:avLst/>
          </a:prstGeom>
        </p:spPr>
        <p:txBody>
          <a:bodyPr vert="horz" wrap="square" lIns="0" tIns="12065" rIns="0" bIns="0" rtlCol="0">
            <a:spAutoFit/>
          </a:bodyPr>
          <a:lstStyle/>
          <a:p>
            <a:pPr marL="139700" indent="-127635">
              <a:lnSpc>
                <a:spcPct val="100000"/>
              </a:lnSpc>
              <a:spcBef>
                <a:spcPts val="95"/>
              </a:spcBef>
              <a:buClr>
                <a:srgbClr val="006FC0"/>
              </a:buClr>
              <a:buSzPct val="90000"/>
              <a:buChar char="●"/>
              <a:tabLst>
                <a:tab pos="140335" algn="l"/>
              </a:tabLst>
            </a:pPr>
            <a:r>
              <a:rPr sz="1000" b="0" spc="-70" dirty="0">
                <a:latin typeface="BIZ UDP明朝 Medium"/>
                <a:cs typeface="BIZ UDP明朝 Medium"/>
              </a:rPr>
              <a:t>自動走行</a:t>
            </a:r>
            <a:r>
              <a:rPr sz="1000" b="0" spc="-85" dirty="0">
                <a:latin typeface="BIZ UDP明朝 Medium"/>
                <a:cs typeface="BIZ UDP明朝 Medium"/>
              </a:rPr>
              <a:t>フ</a:t>
            </a:r>
            <a:r>
              <a:rPr sz="1000" b="0" spc="-325" dirty="0">
                <a:latin typeface="BIZ UDP明朝 Medium"/>
                <a:cs typeface="BIZ UDP明朝 Medium"/>
              </a:rPr>
              <a:t>ォワ</a:t>
            </a:r>
            <a:r>
              <a:rPr sz="1000" b="0" spc="-254" dirty="0">
                <a:latin typeface="BIZ UDP明朝 Medium"/>
                <a:cs typeface="BIZ UDP明朝 Medium"/>
              </a:rPr>
              <a:t>ー</a:t>
            </a:r>
            <a:r>
              <a:rPr sz="1000" b="0" spc="-50" dirty="0">
                <a:latin typeface="BIZ UDP明朝 Medium"/>
                <a:cs typeface="BIZ UDP明朝 Medium"/>
              </a:rPr>
              <a:t>ダ</a:t>
            </a:r>
            <a:endParaRPr sz="1000">
              <a:latin typeface="BIZ UDP明朝 Medium"/>
              <a:cs typeface="BIZ UDP明朝 Medium"/>
            </a:endParaRPr>
          </a:p>
        </p:txBody>
      </p:sp>
      <p:sp>
        <p:nvSpPr>
          <p:cNvPr id="29" name="object 29"/>
          <p:cNvSpPr txBox="1"/>
          <p:nvPr/>
        </p:nvSpPr>
        <p:spPr>
          <a:xfrm>
            <a:off x="138502" y="3200300"/>
            <a:ext cx="1255395" cy="354965"/>
          </a:xfrm>
          <a:prstGeom prst="rect">
            <a:avLst/>
          </a:prstGeom>
        </p:spPr>
        <p:txBody>
          <a:bodyPr vert="horz" wrap="square" lIns="0" tIns="24765" rIns="0" bIns="0" rtlCol="0">
            <a:spAutoFit/>
          </a:bodyPr>
          <a:lstStyle/>
          <a:p>
            <a:pPr marL="147955" indent="-135890">
              <a:lnSpc>
                <a:spcPct val="100000"/>
              </a:lnSpc>
              <a:spcBef>
                <a:spcPts val="195"/>
              </a:spcBef>
              <a:buClr>
                <a:srgbClr val="00AF50"/>
              </a:buClr>
              <a:buSzPct val="90000"/>
              <a:buChar char="●"/>
              <a:tabLst>
                <a:tab pos="148590" algn="l"/>
              </a:tabLst>
            </a:pPr>
            <a:r>
              <a:rPr sz="1000" b="0" spc="-280" dirty="0">
                <a:latin typeface="BIZ UDP明朝 Medium"/>
                <a:cs typeface="BIZ UDP明朝 Medium"/>
              </a:rPr>
              <a:t>レ</a:t>
            </a:r>
            <a:r>
              <a:rPr sz="1000" b="0" spc="-160" dirty="0">
                <a:latin typeface="BIZ UDP明朝 Medium"/>
                <a:cs typeface="BIZ UDP明朝 Medium"/>
              </a:rPr>
              <a:t>ーザ</a:t>
            </a:r>
            <a:r>
              <a:rPr sz="1000" b="0" spc="-155" dirty="0">
                <a:latin typeface="BIZ UDP明朝 Medium"/>
                <a:cs typeface="BIZ UDP明朝 Medium"/>
              </a:rPr>
              <a:t>計測</a:t>
            </a:r>
            <a:r>
              <a:rPr sz="1000" b="0" spc="-125" dirty="0">
                <a:latin typeface="BIZ UDP明朝 Medium"/>
                <a:cs typeface="BIZ UDP明朝 Medium"/>
              </a:rPr>
              <a:t>による</a:t>
            </a:r>
            <a:endParaRPr sz="1000">
              <a:latin typeface="BIZ UDP明朝 Medium"/>
              <a:cs typeface="BIZ UDP明朝 Medium"/>
            </a:endParaRPr>
          </a:p>
          <a:p>
            <a:pPr marL="147955" indent="-135890">
              <a:lnSpc>
                <a:spcPct val="100000"/>
              </a:lnSpc>
              <a:spcBef>
                <a:spcPts val="95"/>
              </a:spcBef>
              <a:buClr>
                <a:srgbClr val="00AF50"/>
              </a:buClr>
              <a:buSzPct val="90000"/>
              <a:buChar char="●"/>
              <a:tabLst>
                <a:tab pos="148590" algn="l"/>
              </a:tabLst>
            </a:pPr>
            <a:r>
              <a:rPr sz="1000" b="0" spc="-145" dirty="0">
                <a:latin typeface="BIZ UDP明朝 Medium"/>
                <a:cs typeface="BIZ UDP明朝 Medium"/>
              </a:rPr>
              <a:t>森</a:t>
            </a:r>
            <a:r>
              <a:rPr sz="1000" b="0" spc="-10" dirty="0">
                <a:latin typeface="BIZ UDP明朝 Medium"/>
                <a:cs typeface="BIZ UDP明朝 Medium"/>
              </a:rPr>
              <a:t>林資源情報</a:t>
            </a:r>
            <a:r>
              <a:rPr sz="1000" b="0" spc="-75" dirty="0">
                <a:latin typeface="BIZ UDP明朝 Medium"/>
                <a:cs typeface="BIZ UDP明朝 Medium"/>
              </a:rPr>
              <a:t>の</a:t>
            </a:r>
            <a:r>
              <a:rPr sz="1000" b="0" spc="-70" dirty="0">
                <a:latin typeface="BIZ UDP明朝 Medium"/>
                <a:cs typeface="BIZ UDP明朝 Medium"/>
              </a:rPr>
              <a:t>把</a:t>
            </a:r>
            <a:r>
              <a:rPr sz="1000" b="0" spc="-50" dirty="0">
                <a:latin typeface="BIZ UDP明朝 Medium"/>
                <a:cs typeface="BIZ UDP明朝 Medium"/>
              </a:rPr>
              <a:t>握</a:t>
            </a:r>
            <a:endParaRPr sz="1000">
              <a:latin typeface="BIZ UDP明朝 Medium"/>
              <a:cs typeface="BIZ UDP明朝 Medium"/>
            </a:endParaRPr>
          </a:p>
        </p:txBody>
      </p:sp>
      <p:grpSp>
        <p:nvGrpSpPr>
          <p:cNvPr id="30" name="object 30"/>
          <p:cNvGrpSpPr/>
          <p:nvPr/>
        </p:nvGrpSpPr>
        <p:grpSpPr>
          <a:xfrm>
            <a:off x="385318" y="516379"/>
            <a:ext cx="8486140" cy="2688590"/>
            <a:chOff x="385318" y="516379"/>
            <a:chExt cx="8486140" cy="2688590"/>
          </a:xfrm>
        </p:grpSpPr>
        <p:pic>
          <p:nvPicPr>
            <p:cNvPr id="31" name="object 31"/>
            <p:cNvPicPr/>
            <p:nvPr/>
          </p:nvPicPr>
          <p:blipFill>
            <a:blip r:embed="rId6" cstate="print"/>
            <a:stretch>
              <a:fillRect/>
            </a:stretch>
          </p:blipFill>
          <p:spPr>
            <a:xfrm>
              <a:off x="713231" y="2743200"/>
              <a:ext cx="1184147" cy="461771"/>
            </a:xfrm>
            <a:prstGeom prst="rect">
              <a:avLst/>
            </a:prstGeom>
          </p:spPr>
        </p:pic>
        <p:pic>
          <p:nvPicPr>
            <p:cNvPr id="32" name="object 32"/>
            <p:cNvPicPr/>
            <p:nvPr/>
          </p:nvPicPr>
          <p:blipFill>
            <a:blip r:embed="rId7" cstate="print"/>
            <a:stretch>
              <a:fillRect/>
            </a:stretch>
          </p:blipFill>
          <p:spPr>
            <a:xfrm>
              <a:off x="681227" y="2552699"/>
              <a:ext cx="1248155" cy="466343"/>
            </a:xfrm>
            <a:prstGeom prst="rect">
              <a:avLst/>
            </a:prstGeom>
          </p:spPr>
        </p:pic>
        <p:sp>
          <p:nvSpPr>
            <p:cNvPr id="33" name="object 33"/>
            <p:cNvSpPr/>
            <p:nvPr/>
          </p:nvSpPr>
          <p:spPr>
            <a:xfrm>
              <a:off x="1086610" y="2459728"/>
              <a:ext cx="31750" cy="286385"/>
            </a:xfrm>
            <a:custGeom>
              <a:avLst/>
              <a:gdLst/>
              <a:ahLst/>
              <a:cxnLst/>
              <a:rect l="l" t="t" r="r" b="b"/>
              <a:pathLst>
                <a:path w="31750" h="286385">
                  <a:moveTo>
                    <a:pt x="31203" y="0"/>
                  </a:moveTo>
                  <a:lnTo>
                    <a:pt x="0" y="286283"/>
                  </a:lnTo>
                </a:path>
              </a:pathLst>
            </a:custGeom>
            <a:ln w="12192">
              <a:solidFill>
                <a:srgbClr val="FF0000"/>
              </a:solidFill>
              <a:prstDash val="sysDash"/>
            </a:ln>
          </p:spPr>
          <p:txBody>
            <a:bodyPr wrap="square" lIns="0" tIns="0" rIns="0" bIns="0" rtlCol="0"/>
            <a:lstStyle/>
            <a:p>
              <a:endParaRPr/>
            </a:p>
          </p:txBody>
        </p:sp>
        <p:sp>
          <p:nvSpPr>
            <p:cNvPr id="34" name="object 34"/>
            <p:cNvSpPr/>
            <p:nvPr/>
          </p:nvSpPr>
          <p:spPr>
            <a:xfrm>
              <a:off x="1028700" y="2456687"/>
              <a:ext cx="90805" cy="297180"/>
            </a:xfrm>
            <a:custGeom>
              <a:avLst/>
              <a:gdLst/>
              <a:ahLst/>
              <a:cxnLst/>
              <a:rect l="l" t="t" r="r" b="b"/>
              <a:pathLst>
                <a:path w="90805" h="297180">
                  <a:moveTo>
                    <a:pt x="90563" y="0"/>
                  </a:moveTo>
                  <a:lnTo>
                    <a:pt x="0" y="297053"/>
                  </a:lnTo>
                </a:path>
              </a:pathLst>
            </a:custGeom>
            <a:ln w="12191">
              <a:solidFill>
                <a:srgbClr val="FF0000"/>
              </a:solidFill>
              <a:prstDash val="sysDash"/>
            </a:ln>
          </p:spPr>
          <p:txBody>
            <a:bodyPr wrap="square" lIns="0" tIns="0" rIns="0" bIns="0" rtlCol="0"/>
            <a:lstStyle/>
            <a:p>
              <a:endParaRPr/>
            </a:p>
          </p:txBody>
        </p:sp>
        <p:sp>
          <p:nvSpPr>
            <p:cNvPr id="35" name="object 35"/>
            <p:cNvSpPr/>
            <p:nvPr/>
          </p:nvSpPr>
          <p:spPr>
            <a:xfrm>
              <a:off x="1118614" y="2459728"/>
              <a:ext cx="95250" cy="272415"/>
            </a:xfrm>
            <a:custGeom>
              <a:avLst/>
              <a:gdLst/>
              <a:ahLst/>
              <a:cxnLst/>
              <a:rect l="l" t="t" r="r" b="b"/>
              <a:pathLst>
                <a:path w="95250" h="272414">
                  <a:moveTo>
                    <a:pt x="0" y="0"/>
                  </a:moveTo>
                  <a:lnTo>
                    <a:pt x="34671" y="272084"/>
                  </a:lnTo>
                </a:path>
                <a:path w="95250" h="272414">
                  <a:moveTo>
                    <a:pt x="0" y="0"/>
                  </a:moveTo>
                  <a:lnTo>
                    <a:pt x="94869" y="260172"/>
                  </a:lnTo>
                </a:path>
              </a:pathLst>
            </a:custGeom>
            <a:ln w="12192">
              <a:solidFill>
                <a:srgbClr val="FF0000"/>
              </a:solidFill>
              <a:prstDash val="sysDash"/>
            </a:ln>
          </p:spPr>
          <p:txBody>
            <a:bodyPr wrap="square" lIns="0" tIns="0" rIns="0" bIns="0" rtlCol="0"/>
            <a:lstStyle/>
            <a:p>
              <a:endParaRPr/>
            </a:p>
          </p:txBody>
        </p:sp>
        <p:sp>
          <p:nvSpPr>
            <p:cNvPr id="36" name="object 36"/>
            <p:cNvSpPr/>
            <p:nvPr/>
          </p:nvSpPr>
          <p:spPr>
            <a:xfrm>
              <a:off x="1126236" y="2464290"/>
              <a:ext cx="161290" cy="279400"/>
            </a:xfrm>
            <a:custGeom>
              <a:avLst/>
              <a:gdLst/>
              <a:ahLst/>
              <a:cxnLst/>
              <a:rect l="l" t="t" r="r" b="b"/>
              <a:pathLst>
                <a:path w="161290" h="279400">
                  <a:moveTo>
                    <a:pt x="0" y="0"/>
                  </a:moveTo>
                  <a:lnTo>
                    <a:pt x="160909" y="279057"/>
                  </a:lnTo>
                </a:path>
              </a:pathLst>
            </a:custGeom>
            <a:ln w="12192">
              <a:solidFill>
                <a:srgbClr val="FF0000"/>
              </a:solidFill>
              <a:prstDash val="sysDash"/>
            </a:ln>
          </p:spPr>
          <p:txBody>
            <a:bodyPr wrap="square" lIns="0" tIns="0" rIns="0" bIns="0" rtlCol="0"/>
            <a:lstStyle/>
            <a:p>
              <a:endParaRPr/>
            </a:p>
          </p:txBody>
        </p:sp>
        <p:sp>
          <p:nvSpPr>
            <p:cNvPr id="37" name="object 37"/>
            <p:cNvSpPr/>
            <p:nvPr/>
          </p:nvSpPr>
          <p:spPr>
            <a:xfrm>
              <a:off x="1133854" y="2462769"/>
              <a:ext cx="200025" cy="256540"/>
            </a:xfrm>
            <a:custGeom>
              <a:avLst/>
              <a:gdLst/>
              <a:ahLst/>
              <a:cxnLst/>
              <a:rect l="l" t="t" r="r" b="b"/>
              <a:pathLst>
                <a:path w="200025" h="256539">
                  <a:moveTo>
                    <a:pt x="0" y="0"/>
                  </a:moveTo>
                  <a:lnTo>
                    <a:pt x="199580" y="256247"/>
                  </a:lnTo>
                </a:path>
              </a:pathLst>
            </a:custGeom>
            <a:ln w="12192">
              <a:solidFill>
                <a:srgbClr val="FF0000"/>
              </a:solidFill>
              <a:prstDash val="sysDash"/>
            </a:ln>
          </p:spPr>
          <p:txBody>
            <a:bodyPr wrap="square" lIns="0" tIns="0" rIns="0" bIns="0" rtlCol="0"/>
            <a:lstStyle/>
            <a:p>
              <a:endParaRPr/>
            </a:p>
          </p:txBody>
        </p:sp>
        <p:pic>
          <p:nvPicPr>
            <p:cNvPr id="38" name="object 38"/>
            <p:cNvPicPr/>
            <p:nvPr/>
          </p:nvPicPr>
          <p:blipFill>
            <a:blip r:embed="rId8" cstate="print"/>
            <a:stretch>
              <a:fillRect/>
            </a:stretch>
          </p:blipFill>
          <p:spPr>
            <a:xfrm>
              <a:off x="929640" y="2180844"/>
              <a:ext cx="431291" cy="431291"/>
            </a:xfrm>
            <a:prstGeom prst="rect">
              <a:avLst/>
            </a:prstGeom>
          </p:spPr>
        </p:pic>
        <p:pic>
          <p:nvPicPr>
            <p:cNvPr id="39" name="object 39"/>
            <p:cNvPicPr/>
            <p:nvPr/>
          </p:nvPicPr>
          <p:blipFill>
            <a:blip r:embed="rId9" cstate="print"/>
            <a:stretch>
              <a:fillRect/>
            </a:stretch>
          </p:blipFill>
          <p:spPr>
            <a:xfrm>
              <a:off x="3607308" y="2299715"/>
              <a:ext cx="1205483" cy="845819"/>
            </a:xfrm>
            <a:prstGeom prst="rect">
              <a:avLst/>
            </a:prstGeom>
          </p:spPr>
        </p:pic>
        <p:pic>
          <p:nvPicPr>
            <p:cNvPr id="40" name="object 40"/>
            <p:cNvPicPr/>
            <p:nvPr/>
          </p:nvPicPr>
          <p:blipFill>
            <a:blip r:embed="rId10" cstate="print"/>
            <a:stretch>
              <a:fillRect/>
            </a:stretch>
          </p:blipFill>
          <p:spPr>
            <a:xfrm>
              <a:off x="4255008" y="2403348"/>
              <a:ext cx="457199" cy="490727"/>
            </a:xfrm>
            <a:prstGeom prst="rect">
              <a:avLst/>
            </a:prstGeom>
          </p:spPr>
        </p:pic>
        <p:sp>
          <p:nvSpPr>
            <p:cNvPr id="41" name="object 41"/>
            <p:cNvSpPr/>
            <p:nvPr/>
          </p:nvSpPr>
          <p:spPr>
            <a:xfrm>
              <a:off x="4255008" y="2403348"/>
              <a:ext cx="457200" cy="490855"/>
            </a:xfrm>
            <a:custGeom>
              <a:avLst/>
              <a:gdLst/>
              <a:ahLst/>
              <a:cxnLst/>
              <a:rect l="l" t="t" r="r" b="b"/>
              <a:pathLst>
                <a:path w="457200" h="490855">
                  <a:moveTo>
                    <a:pt x="24002" y="0"/>
                  </a:moveTo>
                  <a:lnTo>
                    <a:pt x="0" y="360210"/>
                  </a:lnTo>
                  <a:lnTo>
                    <a:pt x="429640" y="490601"/>
                  </a:lnTo>
                  <a:lnTo>
                    <a:pt x="457199" y="57518"/>
                  </a:lnTo>
                  <a:lnTo>
                    <a:pt x="24002" y="0"/>
                  </a:lnTo>
                  <a:close/>
                </a:path>
              </a:pathLst>
            </a:custGeom>
            <a:ln w="12192">
              <a:solidFill>
                <a:srgbClr val="2E528F"/>
              </a:solidFill>
            </a:ln>
          </p:spPr>
          <p:txBody>
            <a:bodyPr wrap="square" lIns="0" tIns="0" rIns="0" bIns="0" rtlCol="0"/>
            <a:lstStyle/>
            <a:p>
              <a:endParaRPr/>
            </a:p>
          </p:txBody>
        </p:sp>
        <p:sp>
          <p:nvSpPr>
            <p:cNvPr id="42" name="object 42"/>
            <p:cNvSpPr/>
            <p:nvPr/>
          </p:nvSpPr>
          <p:spPr>
            <a:xfrm>
              <a:off x="3921252" y="522733"/>
              <a:ext cx="4943475" cy="1334770"/>
            </a:xfrm>
            <a:custGeom>
              <a:avLst/>
              <a:gdLst/>
              <a:ahLst/>
              <a:cxnLst/>
              <a:rect l="l" t="t" r="r" b="b"/>
              <a:pathLst>
                <a:path w="4943475" h="1334770">
                  <a:moveTo>
                    <a:pt x="0" y="175209"/>
                  </a:moveTo>
                  <a:lnTo>
                    <a:pt x="6261" y="128638"/>
                  </a:lnTo>
                  <a:lnTo>
                    <a:pt x="23939" y="86791"/>
                  </a:lnTo>
                  <a:lnTo>
                    <a:pt x="51346" y="51320"/>
                  </a:lnTo>
                  <a:lnTo>
                    <a:pt x="86829" y="23926"/>
                  </a:lnTo>
                  <a:lnTo>
                    <a:pt x="128701" y="6261"/>
                  </a:lnTo>
                  <a:lnTo>
                    <a:pt x="175298" y="0"/>
                  </a:lnTo>
                  <a:lnTo>
                    <a:pt x="4768049" y="0"/>
                  </a:lnTo>
                  <a:lnTo>
                    <a:pt x="4814646" y="6261"/>
                  </a:lnTo>
                  <a:lnTo>
                    <a:pt x="4856518" y="23926"/>
                  </a:lnTo>
                  <a:lnTo>
                    <a:pt x="4892001" y="51320"/>
                  </a:lnTo>
                  <a:lnTo>
                    <a:pt x="4919408" y="86791"/>
                  </a:lnTo>
                  <a:lnTo>
                    <a:pt x="4937086" y="128638"/>
                  </a:lnTo>
                  <a:lnTo>
                    <a:pt x="4943348" y="175209"/>
                  </a:lnTo>
                  <a:lnTo>
                    <a:pt x="4943348" y="1159433"/>
                  </a:lnTo>
                  <a:lnTo>
                    <a:pt x="4937086" y="1206004"/>
                  </a:lnTo>
                  <a:lnTo>
                    <a:pt x="4919408" y="1247851"/>
                  </a:lnTo>
                  <a:lnTo>
                    <a:pt x="4892001" y="1283322"/>
                  </a:lnTo>
                  <a:lnTo>
                    <a:pt x="4856518" y="1310716"/>
                  </a:lnTo>
                  <a:lnTo>
                    <a:pt x="4814646" y="1328381"/>
                  </a:lnTo>
                  <a:lnTo>
                    <a:pt x="4768049" y="1334642"/>
                  </a:lnTo>
                  <a:lnTo>
                    <a:pt x="175298" y="1334642"/>
                  </a:lnTo>
                  <a:lnTo>
                    <a:pt x="128701" y="1328381"/>
                  </a:lnTo>
                  <a:lnTo>
                    <a:pt x="86829" y="1310716"/>
                  </a:lnTo>
                  <a:lnTo>
                    <a:pt x="51346" y="1283322"/>
                  </a:lnTo>
                  <a:lnTo>
                    <a:pt x="23939" y="1247851"/>
                  </a:lnTo>
                  <a:lnTo>
                    <a:pt x="6261" y="1206004"/>
                  </a:lnTo>
                  <a:lnTo>
                    <a:pt x="0" y="1159433"/>
                  </a:lnTo>
                  <a:lnTo>
                    <a:pt x="0" y="175209"/>
                  </a:lnTo>
                  <a:close/>
                </a:path>
              </a:pathLst>
            </a:custGeom>
            <a:ln w="12192">
              <a:solidFill>
                <a:srgbClr val="FFC000"/>
              </a:solidFill>
            </a:ln>
          </p:spPr>
          <p:txBody>
            <a:bodyPr wrap="square" lIns="0" tIns="0" rIns="0" bIns="0" rtlCol="0"/>
            <a:lstStyle/>
            <a:p>
              <a:endParaRPr/>
            </a:p>
          </p:txBody>
        </p:sp>
        <p:sp>
          <p:nvSpPr>
            <p:cNvPr id="43" name="object 43"/>
            <p:cNvSpPr/>
            <p:nvPr/>
          </p:nvSpPr>
          <p:spPr>
            <a:xfrm>
              <a:off x="391668" y="522729"/>
              <a:ext cx="2796540" cy="1334770"/>
            </a:xfrm>
            <a:custGeom>
              <a:avLst/>
              <a:gdLst/>
              <a:ahLst/>
              <a:cxnLst/>
              <a:rect l="l" t="t" r="r" b="b"/>
              <a:pathLst>
                <a:path w="2796540" h="1334770">
                  <a:moveTo>
                    <a:pt x="0" y="140931"/>
                  </a:moveTo>
                  <a:lnTo>
                    <a:pt x="7188" y="96392"/>
                  </a:lnTo>
                  <a:lnTo>
                    <a:pt x="27216" y="57696"/>
                  </a:lnTo>
                  <a:lnTo>
                    <a:pt x="57746" y="27190"/>
                  </a:lnTo>
                  <a:lnTo>
                    <a:pt x="96456" y="7188"/>
                  </a:lnTo>
                  <a:lnTo>
                    <a:pt x="141033" y="0"/>
                  </a:lnTo>
                  <a:lnTo>
                    <a:pt x="2655570" y="0"/>
                  </a:lnTo>
                  <a:lnTo>
                    <a:pt x="2700121" y="7188"/>
                  </a:lnTo>
                  <a:lnTo>
                    <a:pt x="2738818" y="27190"/>
                  </a:lnTo>
                  <a:lnTo>
                    <a:pt x="2769336" y="57696"/>
                  </a:lnTo>
                  <a:lnTo>
                    <a:pt x="2789351" y="96392"/>
                  </a:lnTo>
                  <a:lnTo>
                    <a:pt x="2796540" y="140931"/>
                  </a:lnTo>
                  <a:lnTo>
                    <a:pt x="2796540" y="1193711"/>
                  </a:lnTo>
                  <a:lnTo>
                    <a:pt x="2789351" y="1238262"/>
                  </a:lnTo>
                  <a:lnTo>
                    <a:pt x="2769336" y="1276946"/>
                  </a:lnTo>
                  <a:lnTo>
                    <a:pt x="2738818" y="1307452"/>
                  </a:lnTo>
                  <a:lnTo>
                    <a:pt x="2700121" y="1327454"/>
                  </a:lnTo>
                  <a:lnTo>
                    <a:pt x="2655570" y="1334642"/>
                  </a:lnTo>
                  <a:lnTo>
                    <a:pt x="141033" y="1334642"/>
                  </a:lnTo>
                  <a:lnTo>
                    <a:pt x="96456" y="1327454"/>
                  </a:lnTo>
                  <a:lnTo>
                    <a:pt x="57746" y="1307452"/>
                  </a:lnTo>
                  <a:lnTo>
                    <a:pt x="27216" y="1276946"/>
                  </a:lnTo>
                  <a:lnTo>
                    <a:pt x="7188" y="1238262"/>
                  </a:lnTo>
                  <a:lnTo>
                    <a:pt x="0" y="1193711"/>
                  </a:lnTo>
                  <a:lnTo>
                    <a:pt x="0" y="140931"/>
                  </a:lnTo>
                  <a:close/>
                </a:path>
              </a:pathLst>
            </a:custGeom>
            <a:ln w="12191">
              <a:solidFill>
                <a:srgbClr val="00AFEF"/>
              </a:solidFill>
            </a:ln>
          </p:spPr>
          <p:txBody>
            <a:bodyPr wrap="square" lIns="0" tIns="0" rIns="0" bIns="0" rtlCol="0"/>
            <a:lstStyle/>
            <a:p>
              <a:endParaRPr/>
            </a:p>
          </p:txBody>
        </p:sp>
        <p:pic>
          <p:nvPicPr>
            <p:cNvPr id="44" name="object 44"/>
            <p:cNvPicPr/>
            <p:nvPr/>
          </p:nvPicPr>
          <p:blipFill>
            <a:blip r:embed="rId11" cstate="print"/>
            <a:stretch>
              <a:fillRect/>
            </a:stretch>
          </p:blipFill>
          <p:spPr>
            <a:xfrm>
              <a:off x="504456" y="999756"/>
              <a:ext cx="800087" cy="838187"/>
            </a:xfrm>
            <a:prstGeom prst="rect">
              <a:avLst/>
            </a:prstGeom>
          </p:spPr>
        </p:pic>
        <p:pic>
          <p:nvPicPr>
            <p:cNvPr id="45" name="object 45"/>
            <p:cNvPicPr/>
            <p:nvPr/>
          </p:nvPicPr>
          <p:blipFill>
            <a:blip r:embed="rId12" cstate="print"/>
            <a:stretch>
              <a:fillRect/>
            </a:stretch>
          </p:blipFill>
          <p:spPr>
            <a:xfrm>
              <a:off x="626363" y="1118616"/>
              <a:ext cx="394715" cy="365759"/>
            </a:xfrm>
            <a:prstGeom prst="rect">
              <a:avLst/>
            </a:prstGeom>
          </p:spPr>
        </p:pic>
        <p:pic>
          <p:nvPicPr>
            <p:cNvPr id="46" name="object 46"/>
            <p:cNvPicPr/>
            <p:nvPr/>
          </p:nvPicPr>
          <p:blipFill>
            <a:blip r:embed="rId13" cstate="print"/>
            <a:stretch>
              <a:fillRect/>
            </a:stretch>
          </p:blipFill>
          <p:spPr>
            <a:xfrm>
              <a:off x="652272" y="923569"/>
              <a:ext cx="946403" cy="914374"/>
            </a:xfrm>
            <a:prstGeom prst="rect">
              <a:avLst/>
            </a:prstGeom>
          </p:spPr>
        </p:pic>
        <p:pic>
          <p:nvPicPr>
            <p:cNvPr id="47" name="object 47"/>
            <p:cNvPicPr/>
            <p:nvPr/>
          </p:nvPicPr>
          <p:blipFill>
            <a:blip r:embed="rId12" cstate="print"/>
            <a:stretch>
              <a:fillRect/>
            </a:stretch>
          </p:blipFill>
          <p:spPr>
            <a:xfrm>
              <a:off x="847344" y="1118616"/>
              <a:ext cx="394715" cy="365759"/>
            </a:xfrm>
            <a:prstGeom prst="rect">
              <a:avLst/>
            </a:prstGeom>
          </p:spPr>
        </p:pic>
        <p:pic>
          <p:nvPicPr>
            <p:cNvPr id="48" name="object 48"/>
            <p:cNvPicPr/>
            <p:nvPr/>
          </p:nvPicPr>
          <p:blipFill>
            <a:blip r:embed="rId14" cstate="print"/>
            <a:stretch>
              <a:fillRect/>
            </a:stretch>
          </p:blipFill>
          <p:spPr>
            <a:xfrm>
              <a:off x="873251" y="923569"/>
              <a:ext cx="944879" cy="914374"/>
            </a:xfrm>
            <a:prstGeom prst="rect">
              <a:avLst/>
            </a:prstGeom>
          </p:spPr>
        </p:pic>
        <p:pic>
          <p:nvPicPr>
            <p:cNvPr id="49" name="object 49"/>
            <p:cNvPicPr/>
            <p:nvPr/>
          </p:nvPicPr>
          <p:blipFill>
            <a:blip r:embed="rId12" cstate="print"/>
            <a:stretch>
              <a:fillRect/>
            </a:stretch>
          </p:blipFill>
          <p:spPr>
            <a:xfrm>
              <a:off x="1068323" y="1118616"/>
              <a:ext cx="393191" cy="365759"/>
            </a:xfrm>
            <a:prstGeom prst="rect">
              <a:avLst/>
            </a:prstGeom>
          </p:spPr>
        </p:pic>
        <p:pic>
          <p:nvPicPr>
            <p:cNvPr id="50" name="object 50"/>
            <p:cNvPicPr/>
            <p:nvPr/>
          </p:nvPicPr>
          <p:blipFill>
            <a:blip r:embed="rId15" cstate="print"/>
            <a:stretch>
              <a:fillRect/>
            </a:stretch>
          </p:blipFill>
          <p:spPr>
            <a:xfrm>
              <a:off x="736092" y="1097280"/>
              <a:ext cx="527303" cy="214883"/>
            </a:xfrm>
            <a:prstGeom prst="rect">
              <a:avLst/>
            </a:prstGeom>
          </p:spPr>
        </p:pic>
        <p:pic>
          <p:nvPicPr>
            <p:cNvPr id="51" name="object 51"/>
            <p:cNvPicPr/>
            <p:nvPr/>
          </p:nvPicPr>
          <p:blipFill>
            <a:blip r:embed="rId16" cstate="print"/>
            <a:stretch>
              <a:fillRect/>
            </a:stretch>
          </p:blipFill>
          <p:spPr>
            <a:xfrm>
              <a:off x="746760" y="976884"/>
              <a:ext cx="510539" cy="216407"/>
            </a:xfrm>
            <a:prstGeom prst="rect">
              <a:avLst/>
            </a:prstGeom>
          </p:spPr>
        </p:pic>
        <p:pic>
          <p:nvPicPr>
            <p:cNvPr id="52" name="object 52"/>
            <p:cNvPicPr/>
            <p:nvPr/>
          </p:nvPicPr>
          <p:blipFill>
            <a:blip r:embed="rId17" cstate="print"/>
            <a:stretch>
              <a:fillRect/>
            </a:stretch>
          </p:blipFill>
          <p:spPr>
            <a:xfrm>
              <a:off x="748284" y="856488"/>
              <a:ext cx="534923" cy="214883"/>
            </a:xfrm>
            <a:prstGeom prst="rect">
              <a:avLst/>
            </a:prstGeom>
          </p:spPr>
        </p:pic>
      </p:grpSp>
      <p:sp>
        <p:nvSpPr>
          <p:cNvPr id="53" name="object 53"/>
          <p:cNvSpPr txBox="1"/>
          <p:nvPr/>
        </p:nvSpPr>
        <p:spPr>
          <a:xfrm>
            <a:off x="1074027" y="581704"/>
            <a:ext cx="1404620" cy="193675"/>
          </a:xfrm>
          <a:prstGeom prst="rect">
            <a:avLst/>
          </a:prstGeom>
        </p:spPr>
        <p:txBody>
          <a:bodyPr vert="horz" wrap="square" lIns="0" tIns="13335" rIns="0" bIns="0" rtlCol="0">
            <a:spAutoFit/>
          </a:bodyPr>
          <a:lstStyle/>
          <a:p>
            <a:pPr marL="12700">
              <a:lnSpc>
                <a:spcPct val="100000"/>
              </a:lnSpc>
              <a:spcBef>
                <a:spcPts val="105"/>
              </a:spcBef>
            </a:pPr>
            <a:r>
              <a:rPr sz="1100" b="0" spc="-95" dirty="0">
                <a:latin typeface="BIZ UDP明朝 Medium"/>
                <a:cs typeface="BIZ UDP明朝 Medium"/>
              </a:rPr>
              <a:t>デジタル森林情報の活用</a:t>
            </a:r>
            <a:endParaRPr sz="1100">
              <a:latin typeface="BIZ UDP明朝 Medium"/>
              <a:cs typeface="BIZ UDP明朝 Medium"/>
            </a:endParaRPr>
          </a:p>
        </p:txBody>
      </p:sp>
      <p:pic>
        <p:nvPicPr>
          <p:cNvPr id="54" name="object 54"/>
          <p:cNvPicPr/>
          <p:nvPr/>
        </p:nvPicPr>
        <p:blipFill>
          <a:blip r:embed="rId18" cstate="print"/>
          <a:stretch>
            <a:fillRect/>
          </a:stretch>
        </p:blipFill>
        <p:spPr>
          <a:xfrm>
            <a:off x="3067811" y="627888"/>
            <a:ext cx="1228343" cy="844295"/>
          </a:xfrm>
          <a:prstGeom prst="rect">
            <a:avLst/>
          </a:prstGeom>
        </p:spPr>
      </p:pic>
      <p:sp>
        <p:nvSpPr>
          <p:cNvPr id="55" name="object 55"/>
          <p:cNvSpPr txBox="1"/>
          <p:nvPr/>
        </p:nvSpPr>
        <p:spPr>
          <a:xfrm>
            <a:off x="3189156" y="872619"/>
            <a:ext cx="942975" cy="269875"/>
          </a:xfrm>
          <a:prstGeom prst="rect">
            <a:avLst/>
          </a:prstGeom>
        </p:spPr>
        <p:txBody>
          <a:bodyPr vert="horz" wrap="square" lIns="0" tIns="13335" rIns="0" bIns="0" rtlCol="0">
            <a:spAutoFit/>
          </a:bodyPr>
          <a:lstStyle/>
          <a:p>
            <a:pPr marL="12700" marR="5080" indent="51435">
              <a:lnSpc>
                <a:spcPct val="100000"/>
              </a:lnSpc>
              <a:spcBef>
                <a:spcPts val="105"/>
              </a:spcBef>
            </a:pPr>
            <a:r>
              <a:rPr sz="800" b="0" spc="-135" dirty="0">
                <a:latin typeface="BIZ UDP明朝 Medium"/>
                <a:cs typeface="BIZ UDP明朝 Medium"/>
              </a:rPr>
              <a:t>様々なデータを収集・分</a:t>
            </a:r>
            <a:r>
              <a:rPr sz="800" b="0" spc="-105" dirty="0">
                <a:latin typeface="BIZ UDP明朝 Medium"/>
                <a:cs typeface="BIZ UDP明朝 Medium"/>
              </a:rPr>
              <a:t>析・活用</a:t>
            </a:r>
            <a:endParaRPr sz="800">
              <a:latin typeface="BIZ UDP明朝 Medium"/>
              <a:cs typeface="BIZ UDP明朝 Medium"/>
            </a:endParaRPr>
          </a:p>
        </p:txBody>
      </p:sp>
      <p:sp>
        <p:nvSpPr>
          <p:cNvPr id="56" name="object 56"/>
          <p:cNvSpPr txBox="1"/>
          <p:nvPr/>
        </p:nvSpPr>
        <p:spPr>
          <a:xfrm>
            <a:off x="483755" y="1607441"/>
            <a:ext cx="697230" cy="132080"/>
          </a:xfrm>
          <a:prstGeom prst="rect">
            <a:avLst/>
          </a:prstGeom>
        </p:spPr>
        <p:txBody>
          <a:bodyPr vert="horz" wrap="square" lIns="0" tIns="12065" rIns="0" bIns="0" rtlCol="0">
            <a:spAutoFit/>
          </a:bodyPr>
          <a:lstStyle/>
          <a:p>
            <a:pPr marL="128270" indent="-116205">
              <a:lnSpc>
                <a:spcPct val="100000"/>
              </a:lnSpc>
              <a:spcBef>
                <a:spcPts val="95"/>
              </a:spcBef>
              <a:buClr>
                <a:srgbClr val="00AF50"/>
              </a:buClr>
              <a:buSzPct val="85714"/>
              <a:buChar char="●"/>
              <a:tabLst>
                <a:tab pos="128905" algn="l"/>
              </a:tabLst>
            </a:pPr>
            <a:r>
              <a:rPr sz="700" b="0" spc="-10" dirty="0">
                <a:latin typeface="BIZ UDP明朝 Medium"/>
                <a:cs typeface="BIZ UDP明朝 Medium"/>
              </a:rPr>
              <a:t>森林</a:t>
            </a:r>
            <a:r>
              <a:rPr sz="700" b="0" dirty="0">
                <a:latin typeface="BIZ UDP明朝 Medium"/>
                <a:cs typeface="BIZ UDP明朝 Medium"/>
              </a:rPr>
              <a:t>GIS</a:t>
            </a:r>
            <a:r>
              <a:rPr sz="700" b="0" spc="-210" dirty="0">
                <a:latin typeface="BIZ UDP明朝 Medium"/>
                <a:cs typeface="BIZ UDP明朝 Medium"/>
              </a:rPr>
              <a:t> ・</a:t>
            </a:r>
            <a:r>
              <a:rPr sz="700" b="0" spc="-295" dirty="0">
                <a:latin typeface="BIZ UDP明朝 Medium"/>
                <a:cs typeface="BIZ UDP明朝 Medium"/>
              </a:rPr>
              <a:t>クラ</a:t>
            </a:r>
            <a:r>
              <a:rPr sz="700" b="0" spc="-145" dirty="0">
                <a:latin typeface="BIZ UDP明朝 Medium"/>
                <a:cs typeface="BIZ UDP明朝 Medium"/>
              </a:rPr>
              <a:t>ウド</a:t>
            </a:r>
            <a:endParaRPr sz="700">
              <a:latin typeface="BIZ UDP明朝 Medium"/>
              <a:cs typeface="BIZ UDP明朝 Medium"/>
            </a:endParaRPr>
          </a:p>
        </p:txBody>
      </p:sp>
      <p:sp>
        <p:nvSpPr>
          <p:cNvPr id="57" name="object 57"/>
          <p:cNvSpPr txBox="1"/>
          <p:nvPr/>
        </p:nvSpPr>
        <p:spPr>
          <a:xfrm>
            <a:off x="4100564" y="1631317"/>
            <a:ext cx="556260" cy="116839"/>
          </a:xfrm>
          <a:prstGeom prst="rect">
            <a:avLst/>
          </a:prstGeom>
        </p:spPr>
        <p:txBody>
          <a:bodyPr vert="horz" wrap="square" lIns="0" tIns="12700" rIns="0" bIns="0" rtlCol="0">
            <a:spAutoFit/>
          </a:bodyPr>
          <a:lstStyle/>
          <a:p>
            <a:pPr marL="12700">
              <a:lnSpc>
                <a:spcPct val="100000"/>
              </a:lnSpc>
              <a:spcBef>
                <a:spcPts val="100"/>
              </a:spcBef>
            </a:pPr>
            <a:r>
              <a:rPr sz="600" b="0" spc="-10" dirty="0">
                <a:latin typeface="BIZ UDP明朝 Medium"/>
                <a:cs typeface="BIZ UDP明朝 Medium"/>
              </a:rPr>
              <a:t>生産計画の作成</a:t>
            </a:r>
            <a:endParaRPr sz="600">
              <a:latin typeface="BIZ UDP明朝 Medium"/>
              <a:cs typeface="BIZ UDP明朝 Medium"/>
            </a:endParaRPr>
          </a:p>
        </p:txBody>
      </p:sp>
      <p:grpSp>
        <p:nvGrpSpPr>
          <p:cNvPr id="58" name="object 58"/>
          <p:cNvGrpSpPr/>
          <p:nvPr/>
        </p:nvGrpSpPr>
        <p:grpSpPr>
          <a:xfrm>
            <a:off x="1664207" y="749808"/>
            <a:ext cx="2409825" cy="1085215"/>
            <a:chOff x="1664207" y="749808"/>
            <a:chExt cx="2409825" cy="1085215"/>
          </a:xfrm>
        </p:grpSpPr>
        <p:pic>
          <p:nvPicPr>
            <p:cNvPr id="59" name="object 59"/>
            <p:cNvPicPr/>
            <p:nvPr/>
          </p:nvPicPr>
          <p:blipFill>
            <a:blip r:embed="rId19" cstate="print"/>
            <a:stretch>
              <a:fillRect/>
            </a:stretch>
          </p:blipFill>
          <p:spPr>
            <a:xfrm>
              <a:off x="1664207" y="749808"/>
              <a:ext cx="1534667" cy="1085087"/>
            </a:xfrm>
            <a:prstGeom prst="rect">
              <a:avLst/>
            </a:prstGeom>
          </p:spPr>
        </p:pic>
        <p:pic>
          <p:nvPicPr>
            <p:cNvPr id="60" name="object 60"/>
            <p:cNvPicPr/>
            <p:nvPr/>
          </p:nvPicPr>
          <p:blipFill>
            <a:blip r:embed="rId20" cstate="print"/>
            <a:stretch>
              <a:fillRect/>
            </a:stretch>
          </p:blipFill>
          <p:spPr>
            <a:xfrm>
              <a:off x="3166871" y="1374648"/>
              <a:ext cx="906779" cy="388619"/>
            </a:xfrm>
            <a:prstGeom prst="rect">
              <a:avLst/>
            </a:prstGeom>
          </p:spPr>
        </p:pic>
      </p:grpSp>
      <p:sp>
        <p:nvSpPr>
          <p:cNvPr id="61" name="object 61"/>
          <p:cNvSpPr txBox="1"/>
          <p:nvPr/>
        </p:nvSpPr>
        <p:spPr>
          <a:xfrm>
            <a:off x="3306813" y="1486791"/>
            <a:ext cx="420370" cy="147955"/>
          </a:xfrm>
          <a:prstGeom prst="rect">
            <a:avLst/>
          </a:prstGeom>
        </p:spPr>
        <p:txBody>
          <a:bodyPr vert="horz" wrap="square" lIns="0" tIns="13335" rIns="0" bIns="0" rtlCol="0">
            <a:spAutoFit/>
          </a:bodyPr>
          <a:lstStyle/>
          <a:p>
            <a:pPr marL="12700">
              <a:lnSpc>
                <a:spcPct val="100000"/>
              </a:lnSpc>
              <a:spcBef>
                <a:spcPts val="105"/>
              </a:spcBef>
            </a:pPr>
            <a:r>
              <a:rPr sz="800" b="0" spc="-155" dirty="0">
                <a:latin typeface="BIZ UDP明朝 Medium"/>
                <a:cs typeface="BIZ UDP明朝 Medium"/>
              </a:rPr>
              <a:t>データ提供</a:t>
            </a:r>
            <a:endParaRPr sz="800">
              <a:latin typeface="BIZ UDP明朝 Medium"/>
              <a:cs typeface="BIZ UDP明朝 Medium"/>
            </a:endParaRPr>
          </a:p>
        </p:txBody>
      </p:sp>
      <p:grpSp>
        <p:nvGrpSpPr>
          <p:cNvPr id="62" name="object 62"/>
          <p:cNvGrpSpPr/>
          <p:nvPr/>
        </p:nvGrpSpPr>
        <p:grpSpPr>
          <a:xfrm>
            <a:off x="4197096" y="556259"/>
            <a:ext cx="4581525" cy="1172210"/>
            <a:chOff x="4197096" y="556259"/>
            <a:chExt cx="4581525" cy="1172210"/>
          </a:xfrm>
        </p:grpSpPr>
        <p:sp>
          <p:nvSpPr>
            <p:cNvPr id="63" name="object 63"/>
            <p:cNvSpPr/>
            <p:nvPr/>
          </p:nvSpPr>
          <p:spPr>
            <a:xfrm>
              <a:off x="6537960" y="624839"/>
              <a:ext cx="2240280" cy="1103630"/>
            </a:xfrm>
            <a:custGeom>
              <a:avLst/>
              <a:gdLst/>
              <a:ahLst/>
              <a:cxnLst/>
              <a:rect l="l" t="t" r="r" b="b"/>
              <a:pathLst>
                <a:path w="2240279" h="1103630">
                  <a:moveTo>
                    <a:pt x="2153920" y="0"/>
                  </a:moveTo>
                  <a:lnTo>
                    <a:pt x="86360" y="0"/>
                  </a:lnTo>
                  <a:lnTo>
                    <a:pt x="52768" y="6794"/>
                  </a:lnTo>
                  <a:lnTo>
                    <a:pt x="25323" y="25311"/>
                  </a:lnTo>
                  <a:lnTo>
                    <a:pt x="6794" y="52755"/>
                  </a:lnTo>
                  <a:lnTo>
                    <a:pt x="0" y="86334"/>
                  </a:lnTo>
                  <a:lnTo>
                    <a:pt x="0" y="1016774"/>
                  </a:lnTo>
                  <a:lnTo>
                    <a:pt x="6794" y="1050353"/>
                  </a:lnTo>
                  <a:lnTo>
                    <a:pt x="25323" y="1077810"/>
                  </a:lnTo>
                  <a:lnTo>
                    <a:pt x="52768" y="1096327"/>
                  </a:lnTo>
                  <a:lnTo>
                    <a:pt x="86360" y="1103122"/>
                  </a:lnTo>
                  <a:lnTo>
                    <a:pt x="2153920" y="1103122"/>
                  </a:lnTo>
                  <a:lnTo>
                    <a:pt x="2187511" y="1096327"/>
                  </a:lnTo>
                  <a:lnTo>
                    <a:pt x="2214956" y="1077810"/>
                  </a:lnTo>
                  <a:lnTo>
                    <a:pt x="2233485" y="1050353"/>
                  </a:lnTo>
                  <a:lnTo>
                    <a:pt x="2240280" y="1016774"/>
                  </a:lnTo>
                  <a:lnTo>
                    <a:pt x="2240280" y="86334"/>
                  </a:lnTo>
                  <a:lnTo>
                    <a:pt x="2233485" y="52755"/>
                  </a:lnTo>
                  <a:lnTo>
                    <a:pt x="2214956" y="25311"/>
                  </a:lnTo>
                  <a:lnTo>
                    <a:pt x="2187511" y="6794"/>
                  </a:lnTo>
                  <a:lnTo>
                    <a:pt x="2153920" y="0"/>
                  </a:lnTo>
                  <a:close/>
                </a:path>
              </a:pathLst>
            </a:custGeom>
            <a:solidFill>
              <a:srgbClr val="FFC000">
                <a:alpha val="65882"/>
              </a:srgbClr>
            </a:solidFill>
          </p:spPr>
          <p:txBody>
            <a:bodyPr wrap="square" lIns="0" tIns="0" rIns="0" bIns="0" rtlCol="0"/>
            <a:lstStyle/>
            <a:p>
              <a:endParaRPr/>
            </a:p>
          </p:txBody>
        </p:sp>
        <p:pic>
          <p:nvPicPr>
            <p:cNvPr id="64" name="object 64"/>
            <p:cNvPicPr/>
            <p:nvPr/>
          </p:nvPicPr>
          <p:blipFill>
            <a:blip r:embed="rId21" cstate="print"/>
            <a:stretch>
              <a:fillRect/>
            </a:stretch>
          </p:blipFill>
          <p:spPr>
            <a:xfrm>
              <a:off x="4259580" y="745236"/>
              <a:ext cx="1903475" cy="957071"/>
            </a:xfrm>
            <a:prstGeom prst="rect">
              <a:avLst/>
            </a:prstGeom>
          </p:spPr>
        </p:pic>
        <p:pic>
          <p:nvPicPr>
            <p:cNvPr id="65" name="object 65"/>
            <p:cNvPicPr/>
            <p:nvPr/>
          </p:nvPicPr>
          <p:blipFill>
            <a:blip r:embed="rId22" cstate="print"/>
            <a:stretch>
              <a:fillRect/>
            </a:stretch>
          </p:blipFill>
          <p:spPr>
            <a:xfrm>
              <a:off x="4197096" y="1325879"/>
              <a:ext cx="463295" cy="288035"/>
            </a:xfrm>
            <a:prstGeom prst="rect">
              <a:avLst/>
            </a:prstGeom>
          </p:spPr>
        </p:pic>
        <p:pic>
          <p:nvPicPr>
            <p:cNvPr id="66" name="object 66"/>
            <p:cNvPicPr/>
            <p:nvPr/>
          </p:nvPicPr>
          <p:blipFill>
            <a:blip r:embed="rId23" cstate="print"/>
            <a:stretch>
              <a:fillRect/>
            </a:stretch>
          </p:blipFill>
          <p:spPr>
            <a:xfrm>
              <a:off x="5093208" y="568452"/>
              <a:ext cx="466343" cy="353567"/>
            </a:xfrm>
            <a:prstGeom prst="rect">
              <a:avLst/>
            </a:prstGeom>
          </p:spPr>
        </p:pic>
        <p:pic>
          <p:nvPicPr>
            <p:cNvPr id="67" name="object 67"/>
            <p:cNvPicPr/>
            <p:nvPr/>
          </p:nvPicPr>
          <p:blipFill>
            <a:blip r:embed="rId24" cstate="print"/>
            <a:stretch>
              <a:fillRect/>
            </a:stretch>
          </p:blipFill>
          <p:spPr>
            <a:xfrm>
              <a:off x="4829556" y="556259"/>
              <a:ext cx="224027" cy="416051"/>
            </a:xfrm>
            <a:prstGeom prst="rect">
              <a:avLst/>
            </a:prstGeom>
          </p:spPr>
        </p:pic>
      </p:grpSp>
      <p:sp>
        <p:nvSpPr>
          <p:cNvPr id="68" name="object 68"/>
          <p:cNvSpPr txBox="1"/>
          <p:nvPr/>
        </p:nvSpPr>
        <p:spPr>
          <a:xfrm>
            <a:off x="4804905" y="965659"/>
            <a:ext cx="531495" cy="208279"/>
          </a:xfrm>
          <a:prstGeom prst="rect">
            <a:avLst/>
          </a:prstGeom>
        </p:spPr>
        <p:txBody>
          <a:bodyPr vert="horz" wrap="square" lIns="0" tIns="12700" rIns="0" bIns="0" rtlCol="0">
            <a:spAutoFit/>
          </a:bodyPr>
          <a:lstStyle/>
          <a:p>
            <a:pPr marL="62865" marR="5080" indent="-50800">
              <a:lnSpc>
                <a:spcPct val="100000"/>
              </a:lnSpc>
              <a:spcBef>
                <a:spcPts val="100"/>
              </a:spcBef>
            </a:pPr>
            <a:r>
              <a:rPr sz="600" b="0" spc="-15" dirty="0">
                <a:latin typeface="BIZ UDP明朝 Medium"/>
                <a:cs typeface="BIZ UDP明朝 Medium"/>
              </a:rPr>
              <a:t>人員・機械配置現場進捗管理</a:t>
            </a:r>
            <a:endParaRPr sz="600">
              <a:latin typeface="BIZ UDP明朝 Medium"/>
              <a:cs typeface="BIZ UDP明朝 Medium"/>
            </a:endParaRPr>
          </a:p>
        </p:txBody>
      </p:sp>
      <p:sp>
        <p:nvSpPr>
          <p:cNvPr id="69" name="object 69"/>
          <p:cNvSpPr txBox="1"/>
          <p:nvPr/>
        </p:nvSpPr>
        <p:spPr>
          <a:xfrm>
            <a:off x="4660379" y="1281686"/>
            <a:ext cx="1118235" cy="238760"/>
          </a:xfrm>
          <a:prstGeom prst="rect">
            <a:avLst/>
          </a:prstGeom>
        </p:spPr>
        <p:txBody>
          <a:bodyPr vert="horz" wrap="square" lIns="0" tIns="12065" rIns="0" bIns="0" rtlCol="0">
            <a:spAutoFit/>
          </a:bodyPr>
          <a:lstStyle/>
          <a:p>
            <a:pPr marL="187960" marR="5080" indent="-175895">
              <a:lnSpc>
                <a:spcPct val="100000"/>
              </a:lnSpc>
              <a:spcBef>
                <a:spcPts val="95"/>
              </a:spcBef>
            </a:pPr>
            <a:r>
              <a:rPr sz="700" b="0" spc="-10" dirty="0">
                <a:solidFill>
                  <a:srgbClr val="FF0000"/>
                </a:solidFill>
                <a:latin typeface="BIZ UDP明朝 Medium"/>
                <a:cs typeface="BIZ UDP明朝 Medium"/>
              </a:rPr>
              <a:t>生産計画→伐採→運</a:t>
            </a:r>
            <a:r>
              <a:rPr sz="700" b="0" dirty="0">
                <a:solidFill>
                  <a:srgbClr val="FF0000"/>
                </a:solidFill>
                <a:latin typeface="BIZ UDP明朝 Medium"/>
                <a:cs typeface="BIZ UDP明朝 Medium"/>
              </a:rPr>
              <a:t>材</a:t>
            </a:r>
            <a:r>
              <a:rPr sz="700" b="0" spc="-25" dirty="0">
                <a:solidFill>
                  <a:srgbClr val="FF0000"/>
                </a:solidFill>
                <a:latin typeface="BIZ UDP明朝 Medium"/>
                <a:cs typeface="BIZ UDP明朝 Medium"/>
              </a:rPr>
              <a:t> の</a:t>
            </a:r>
            <a:r>
              <a:rPr sz="700" b="0" spc="-50" dirty="0">
                <a:solidFill>
                  <a:srgbClr val="FF0000"/>
                </a:solidFill>
                <a:latin typeface="BIZ UDP明朝 Medium"/>
                <a:cs typeface="BIZ UDP明朝 Medium"/>
              </a:rPr>
              <a:t>情</a:t>
            </a:r>
            <a:r>
              <a:rPr sz="700" b="0" spc="-10" dirty="0">
                <a:solidFill>
                  <a:srgbClr val="FF0000"/>
                </a:solidFill>
                <a:latin typeface="BIZ UDP明朝 Medium"/>
                <a:cs typeface="BIZ UDP明朝 Medium"/>
              </a:rPr>
              <a:t>報をＩＴ管</a:t>
            </a:r>
            <a:r>
              <a:rPr sz="700" b="0" spc="-50" dirty="0">
                <a:solidFill>
                  <a:srgbClr val="FF0000"/>
                </a:solidFill>
                <a:latin typeface="BIZ UDP明朝 Medium"/>
                <a:cs typeface="BIZ UDP明朝 Medium"/>
              </a:rPr>
              <a:t>理</a:t>
            </a:r>
            <a:endParaRPr sz="700">
              <a:latin typeface="BIZ UDP明朝 Medium"/>
              <a:cs typeface="BIZ UDP明朝 Medium"/>
            </a:endParaRPr>
          </a:p>
        </p:txBody>
      </p:sp>
      <p:sp>
        <p:nvSpPr>
          <p:cNvPr id="70" name="object 70"/>
          <p:cNvSpPr txBox="1"/>
          <p:nvPr/>
        </p:nvSpPr>
        <p:spPr>
          <a:xfrm>
            <a:off x="6569192" y="871176"/>
            <a:ext cx="1112520" cy="728980"/>
          </a:xfrm>
          <a:prstGeom prst="rect">
            <a:avLst/>
          </a:prstGeom>
        </p:spPr>
        <p:txBody>
          <a:bodyPr vert="horz" wrap="square" lIns="0" tIns="53340" rIns="0" bIns="0" rtlCol="0">
            <a:spAutoFit/>
          </a:bodyPr>
          <a:lstStyle/>
          <a:p>
            <a:pPr marL="12700">
              <a:lnSpc>
                <a:spcPct val="100000"/>
              </a:lnSpc>
              <a:spcBef>
                <a:spcPts val="420"/>
              </a:spcBef>
            </a:pPr>
            <a:r>
              <a:rPr sz="900" b="0" spc="-5" dirty="0">
                <a:latin typeface="BIZ UDP明朝 Medium"/>
                <a:cs typeface="BIZ UDP明朝 Medium"/>
              </a:rPr>
              <a:t>〇森林情報・業務情報</a:t>
            </a:r>
            <a:endParaRPr sz="900">
              <a:latin typeface="BIZ UDP明朝 Medium"/>
              <a:cs typeface="BIZ UDP明朝 Medium"/>
            </a:endParaRPr>
          </a:p>
          <a:p>
            <a:pPr marL="60960">
              <a:lnSpc>
                <a:spcPct val="100000"/>
              </a:lnSpc>
              <a:spcBef>
                <a:spcPts val="295"/>
              </a:spcBef>
            </a:pPr>
            <a:r>
              <a:rPr sz="800" b="0" spc="-10" dirty="0">
                <a:latin typeface="BIZ UDP明朝 Medium"/>
                <a:cs typeface="BIZ UDP明朝 Medium"/>
              </a:rPr>
              <a:t>・基礎的な森林情報</a:t>
            </a:r>
            <a:endParaRPr sz="800">
              <a:latin typeface="BIZ UDP明朝 Medium"/>
              <a:cs typeface="BIZ UDP明朝 Medium"/>
            </a:endParaRPr>
          </a:p>
          <a:p>
            <a:pPr marL="60960">
              <a:lnSpc>
                <a:spcPct val="100000"/>
              </a:lnSpc>
            </a:pPr>
            <a:r>
              <a:rPr sz="800" b="0" spc="-15" dirty="0">
                <a:latin typeface="BIZ UDP明朝 Medium"/>
                <a:cs typeface="BIZ UDP明朝 Medium"/>
              </a:rPr>
              <a:t>・森林境界データ</a:t>
            </a:r>
            <a:endParaRPr sz="800">
              <a:latin typeface="BIZ UDP明朝 Medium"/>
              <a:cs typeface="BIZ UDP明朝 Medium"/>
            </a:endParaRPr>
          </a:p>
          <a:p>
            <a:pPr marL="60960">
              <a:lnSpc>
                <a:spcPct val="100000"/>
              </a:lnSpc>
            </a:pPr>
            <a:r>
              <a:rPr sz="800" b="0" spc="-15" dirty="0">
                <a:latin typeface="BIZ UDP明朝 Medium"/>
                <a:cs typeface="BIZ UDP明朝 Medium"/>
              </a:rPr>
              <a:t>・レーザ計測データ</a:t>
            </a:r>
            <a:endParaRPr sz="800">
              <a:latin typeface="BIZ UDP明朝 Medium"/>
              <a:cs typeface="BIZ UDP明朝 Medium"/>
            </a:endParaRPr>
          </a:p>
          <a:p>
            <a:pPr marL="60960">
              <a:lnSpc>
                <a:spcPct val="100000"/>
              </a:lnSpc>
            </a:pPr>
            <a:r>
              <a:rPr sz="800" b="0" spc="-10" dirty="0">
                <a:latin typeface="BIZ UDP明朝 Medium"/>
                <a:cs typeface="BIZ UDP明朝 Medium"/>
              </a:rPr>
              <a:t>・運材業者、納材先</a:t>
            </a:r>
            <a:endParaRPr sz="800">
              <a:latin typeface="BIZ UDP明朝 Medium"/>
              <a:cs typeface="BIZ UDP明朝 Medium"/>
            </a:endParaRPr>
          </a:p>
        </p:txBody>
      </p:sp>
      <p:sp>
        <p:nvSpPr>
          <p:cNvPr id="71" name="object 71"/>
          <p:cNvSpPr txBox="1"/>
          <p:nvPr/>
        </p:nvSpPr>
        <p:spPr>
          <a:xfrm>
            <a:off x="7758417" y="866331"/>
            <a:ext cx="972185" cy="798830"/>
          </a:xfrm>
          <a:prstGeom prst="rect">
            <a:avLst/>
          </a:prstGeom>
        </p:spPr>
        <p:txBody>
          <a:bodyPr vert="horz" wrap="square" lIns="0" tIns="26034" rIns="0" bIns="0" rtlCol="0">
            <a:spAutoFit/>
          </a:bodyPr>
          <a:lstStyle/>
          <a:p>
            <a:pPr marL="12700">
              <a:lnSpc>
                <a:spcPct val="100000"/>
              </a:lnSpc>
              <a:spcBef>
                <a:spcPts val="204"/>
              </a:spcBef>
            </a:pPr>
            <a:r>
              <a:rPr sz="900" b="0" spc="-10" dirty="0">
                <a:latin typeface="BIZ UDP明朝 Medium"/>
                <a:cs typeface="BIZ UDP明朝 Medium"/>
              </a:rPr>
              <a:t>〇各種機能</a:t>
            </a:r>
            <a:endParaRPr sz="900">
              <a:latin typeface="BIZ UDP明朝 Medium"/>
              <a:cs typeface="BIZ UDP明朝 Medium"/>
            </a:endParaRPr>
          </a:p>
          <a:p>
            <a:pPr marL="41275">
              <a:lnSpc>
                <a:spcPct val="100000"/>
              </a:lnSpc>
              <a:spcBef>
                <a:spcPts val="100"/>
              </a:spcBef>
            </a:pPr>
            <a:r>
              <a:rPr sz="800" b="0" spc="-10" dirty="0">
                <a:latin typeface="BIZ UDP明朝 Medium"/>
                <a:cs typeface="BIZ UDP明朝 Medium"/>
              </a:rPr>
              <a:t>・生産量予測</a:t>
            </a:r>
            <a:endParaRPr sz="800">
              <a:latin typeface="BIZ UDP明朝 Medium"/>
              <a:cs typeface="BIZ UDP明朝 Medium"/>
            </a:endParaRPr>
          </a:p>
          <a:p>
            <a:pPr marL="41275">
              <a:lnSpc>
                <a:spcPct val="100000"/>
              </a:lnSpc>
            </a:pPr>
            <a:r>
              <a:rPr sz="800" b="0" spc="-10" dirty="0">
                <a:latin typeface="BIZ UDP明朝 Medium"/>
                <a:cs typeface="BIZ UDP明朝 Medium"/>
              </a:rPr>
              <a:t>・工程・進捗管理</a:t>
            </a:r>
            <a:endParaRPr sz="800">
              <a:latin typeface="BIZ UDP明朝 Medium"/>
              <a:cs typeface="BIZ UDP明朝 Medium"/>
            </a:endParaRPr>
          </a:p>
          <a:p>
            <a:pPr marL="41275">
              <a:lnSpc>
                <a:spcPct val="100000"/>
              </a:lnSpc>
            </a:pPr>
            <a:r>
              <a:rPr sz="800" b="0" spc="-10" dirty="0">
                <a:latin typeface="BIZ UDP明朝 Medium"/>
                <a:cs typeface="BIZ UDP明朝 Medium"/>
              </a:rPr>
              <a:t>・日報管理</a:t>
            </a:r>
            <a:endParaRPr sz="800">
              <a:latin typeface="BIZ UDP明朝 Medium"/>
              <a:cs typeface="BIZ UDP明朝 Medium"/>
            </a:endParaRPr>
          </a:p>
          <a:p>
            <a:pPr marL="41275">
              <a:lnSpc>
                <a:spcPct val="100000"/>
              </a:lnSpc>
            </a:pPr>
            <a:r>
              <a:rPr sz="800" b="0" spc="-10" dirty="0">
                <a:latin typeface="BIZ UDP明朝 Medium"/>
                <a:cs typeface="BIZ UDP明朝 Medium"/>
              </a:rPr>
              <a:t>・事業別損益計算</a:t>
            </a:r>
            <a:endParaRPr sz="800">
              <a:latin typeface="BIZ UDP明朝 Medium"/>
              <a:cs typeface="BIZ UDP明朝 Medium"/>
            </a:endParaRPr>
          </a:p>
          <a:p>
            <a:pPr marL="41275">
              <a:lnSpc>
                <a:spcPct val="100000"/>
              </a:lnSpc>
            </a:pPr>
            <a:r>
              <a:rPr sz="800" b="0" spc="-10" dirty="0">
                <a:latin typeface="BIZ UDP明朝 Medium"/>
                <a:cs typeface="BIZ UDP明朝 Medium"/>
              </a:rPr>
              <a:t>・売上・経費情報管理</a:t>
            </a:r>
            <a:endParaRPr sz="800">
              <a:latin typeface="BIZ UDP明朝 Medium"/>
              <a:cs typeface="BIZ UDP明朝 Medium"/>
            </a:endParaRPr>
          </a:p>
        </p:txBody>
      </p:sp>
      <p:grpSp>
        <p:nvGrpSpPr>
          <p:cNvPr id="72" name="object 72"/>
          <p:cNvGrpSpPr/>
          <p:nvPr/>
        </p:nvGrpSpPr>
        <p:grpSpPr>
          <a:xfrm>
            <a:off x="5608320" y="559308"/>
            <a:ext cx="789940" cy="992505"/>
            <a:chOff x="5608320" y="559308"/>
            <a:chExt cx="789940" cy="992505"/>
          </a:xfrm>
        </p:grpSpPr>
        <p:pic>
          <p:nvPicPr>
            <p:cNvPr id="73" name="object 73"/>
            <p:cNvPicPr/>
            <p:nvPr/>
          </p:nvPicPr>
          <p:blipFill>
            <a:blip r:embed="rId25" cstate="print"/>
            <a:stretch>
              <a:fillRect/>
            </a:stretch>
          </p:blipFill>
          <p:spPr>
            <a:xfrm>
              <a:off x="5608320" y="629411"/>
              <a:ext cx="288035" cy="97535"/>
            </a:xfrm>
            <a:prstGeom prst="rect">
              <a:avLst/>
            </a:prstGeom>
          </p:spPr>
        </p:pic>
        <p:pic>
          <p:nvPicPr>
            <p:cNvPr id="74" name="object 74"/>
            <p:cNvPicPr/>
            <p:nvPr/>
          </p:nvPicPr>
          <p:blipFill>
            <a:blip r:embed="rId26" cstate="print"/>
            <a:stretch>
              <a:fillRect/>
            </a:stretch>
          </p:blipFill>
          <p:spPr>
            <a:xfrm>
              <a:off x="5696712" y="771144"/>
              <a:ext cx="289559" cy="96011"/>
            </a:xfrm>
            <a:prstGeom prst="rect">
              <a:avLst/>
            </a:prstGeom>
          </p:spPr>
        </p:pic>
        <p:pic>
          <p:nvPicPr>
            <p:cNvPr id="75" name="object 75"/>
            <p:cNvPicPr/>
            <p:nvPr/>
          </p:nvPicPr>
          <p:blipFill>
            <a:blip r:embed="rId27" cstate="print"/>
            <a:stretch>
              <a:fillRect/>
            </a:stretch>
          </p:blipFill>
          <p:spPr>
            <a:xfrm>
              <a:off x="6035040" y="559308"/>
              <a:ext cx="326135" cy="348995"/>
            </a:xfrm>
            <a:prstGeom prst="rect">
              <a:avLst/>
            </a:prstGeom>
          </p:spPr>
        </p:pic>
        <p:pic>
          <p:nvPicPr>
            <p:cNvPr id="76" name="object 76"/>
            <p:cNvPicPr/>
            <p:nvPr/>
          </p:nvPicPr>
          <p:blipFill>
            <a:blip r:embed="rId28" cstate="print"/>
            <a:stretch>
              <a:fillRect/>
            </a:stretch>
          </p:blipFill>
          <p:spPr>
            <a:xfrm>
              <a:off x="5824728" y="1246632"/>
              <a:ext cx="573023" cy="304799"/>
            </a:xfrm>
            <a:prstGeom prst="rect">
              <a:avLst/>
            </a:prstGeom>
          </p:spPr>
        </p:pic>
      </p:grpSp>
      <p:sp>
        <p:nvSpPr>
          <p:cNvPr id="77" name="object 77"/>
          <p:cNvSpPr txBox="1"/>
          <p:nvPr/>
        </p:nvSpPr>
        <p:spPr>
          <a:xfrm>
            <a:off x="6053951" y="1511555"/>
            <a:ext cx="330200" cy="116839"/>
          </a:xfrm>
          <a:prstGeom prst="rect">
            <a:avLst/>
          </a:prstGeom>
        </p:spPr>
        <p:txBody>
          <a:bodyPr vert="horz" wrap="square" lIns="0" tIns="12700" rIns="0" bIns="0" rtlCol="0">
            <a:spAutoFit/>
          </a:bodyPr>
          <a:lstStyle/>
          <a:p>
            <a:pPr marL="12700">
              <a:lnSpc>
                <a:spcPct val="100000"/>
              </a:lnSpc>
              <a:spcBef>
                <a:spcPts val="100"/>
              </a:spcBef>
            </a:pPr>
            <a:r>
              <a:rPr sz="600" b="0" spc="-15" dirty="0">
                <a:latin typeface="BIZ UDP明朝 Medium"/>
                <a:cs typeface="BIZ UDP明朝 Medium"/>
              </a:rPr>
              <a:t>運材計画</a:t>
            </a:r>
            <a:endParaRPr sz="600">
              <a:latin typeface="BIZ UDP明朝 Medium"/>
              <a:cs typeface="BIZ UDP明朝 Medium"/>
            </a:endParaRPr>
          </a:p>
        </p:txBody>
      </p:sp>
      <p:sp>
        <p:nvSpPr>
          <p:cNvPr id="78" name="object 78"/>
          <p:cNvSpPr txBox="1"/>
          <p:nvPr/>
        </p:nvSpPr>
        <p:spPr>
          <a:xfrm>
            <a:off x="7103350" y="660783"/>
            <a:ext cx="953135" cy="162560"/>
          </a:xfrm>
          <a:prstGeom prst="rect">
            <a:avLst/>
          </a:prstGeom>
        </p:spPr>
        <p:txBody>
          <a:bodyPr vert="horz" wrap="square" lIns="0" tIns="12700" rIns="0" bIns="0" rtlCol="0">
            <a:spAutoFit/>
          </a:bodyPr>
          <a:lstStyle/>
          <a:p>
            <a:pPr marL="147955" indent="-135890">
              <a:lnSpc>
                <a:spcPct val="100000"/>
              </a:lnSpc>
              <a:spcBef>
                <a:spcPts val="100"/>
              </a:spcBef>
              <a:buClr>
                <a:srgbClr val="FF0000"/>
              </a:buClr>
              <a:buSzPct val="88888"/>
              <a:buChar char="●"/>
              <a:tabLst>
                <a:tab pos="148590" algn="l"/>
              </a:tabLst>
            </a:pPr>
            <a:r>
              <a:rPr sz="900" b="0" spc="-90" dirty="0">
                <a:latin typeface="BIZ UDP明朝 Medium"/>
                <a:cs typeface="BIZ UDP明朝 Medium"/>
              </a:rPr>
              <a:t>生産管理システム</a:t>
            </a:r>
            <a:endParaRPr sz="900">
              <a:latin typeface="BIZ UDP明朝 Medium"/>
              <a:cs typeface="BIZ UDP明朝 Medium"/>
            </a:endParaRPr>
          </a:p>
        </p:txBody>
      </p:sp>
      <p:sp>
        <p:nvSpPr>
          <p:cNvPr id="79" name="object 79"/>
          <p:cNvSpPr txBox="1"/>
          <p:nvPr/>
        </p:nvSpPr>
        <p:spPr>
          <a:xfrm>
            <a:off x="1682225" y="3136110"/>
            <a:ext cx="1964689" cy="533400"/>
          </a:xfrm>
          <a:prstGeom prst="rect">
            <a:avLst/>
          </a:prstGeom>
        </p:spPr>
        <p:txBody>
          <a:bodyPr vert="horz" wrap="square" lIns="0" tIns="24765" rIns="0" bIns="0" rtlCol="0">
            <a:spAutoFit/>
          </a:bodyPr>
          <a:lstStyle/>
          <a:p>
            <a:pPr marL="147955" indent="-135890">
              <a:lnSpc>
                <a:spcPct val="100000"/>
              </a:lnSpc>
              <a:spcBef>
                <a:spcPts val="195"/>
              </a:spcBef>
              <a:buClr>
                <a:srgbClr val="00AF50"/>
              </a:buClr>
              <a:buSzPct val="90000"/>
              <a:buChar char="●"/>
              <a:tabLst>
                <a:tab pos="148590" algn="l"/>
              </a:tabLst>
            </a:pPr>
            <a:r>
              <a:rPr sz="1000" b="0" spc="-280" dirty="0">
                <a:latin typeface="BIZ UDP明朝 Medium"/>
                <a:cs typeface="BIZ UDP明朝 Medium"/>
              </a:rPr>
              <a:t>レ</a:t>
            </a:r>
            <a:r>
              <a:rPr sz="1000" b="0" spc="-135" dirty="0">
                <a:latin typeface="BIZ UDP明朝 Medium"/>
                <a:cs typeface="BIZ UDP明朝 Medium"/>
              </a:rPr>
              <a:t>ーザ</a:t>
            </a:r>
            <a:r>
              <a:rPr sz="1000" b="0" spc="-130" dirty="0">
                <a:latin typeface="BIZ UDP明朝 Medium"/>
                <a:cs typeface="BIZ UDP明朝 Medium"/>
              </a:rPr>
              <a:t>計測等</a:t>
            </a:r>
            <a:r>
              <a:rPr sz="1000" b="0" spc="-135" dirty="0">
                <a:latin typeface="BIZ UDP明朝 Medium"/>
                <a:cs typeface="BIZ UDP明朝 Medium"/>
              </a:rPr>
              <a:t>に</a:t>
            </a:r>
            <a:r>
              <a:rPr sz="1000" b="0" spc="-215" dirty="0">
                <a:latin typeface="BIZ UDP明朝 Medium"/>
                <a:cs typeface="BIZ UDP明朝 Medium"/>
              </a:rPr>
              <a:t>よる</a:t>
            </a:r>
            <a:r>
              <a:rPr sz="1000" b="0" spc="-10" dirty="0">
                <a:latin typeface="BIZ UDP明朝 Medium"/>
                <a:cs typeface="BIZ UDP明朝 Medium"/>
              </a:rPr>
              <a:t>環境測</a:t>
            </a:r>
            <a:r>
              <a:rPr sz="1000" b="0" spc="-50" dirty="0">
                <a:latin typeface="BIZ UDP明朝 Medium"/>
                <a:cs typeface="BIZ UDP明朝 Medium"/>
              </a:rPr>
              <a:t>定</a:t>
            </a:r>
            <a:endParaRPr sz="1000">
              <a:latin typeface="BIZ UDP明朝 Medium"/>
              <a:cs typeface="BIZ UDP明朝 Medium"/>
            </a:endParaRPr>
          </a:p>
          <a:p>
            <a:pPr marL="139700" indent="-127635">
              <a:lnSpc>
                <a:spcPct val="100000"/>
              </a:lnSpc>
              <a:spcBef>
                <a:spcPts val="95"/>
              </a:spcBef>
              <a:buClr>
                <a:srgbClr val="FF0000"/>
              </a:buClr>
              <a:buSzPct val="90000"/>
              <a:buChar char="●"/>
              <a:tabLst>
                <a:tab pos="140335" algn="l"/>
              </a:tabLst>
            </a:pPr>
            <a:r>
              <a:rPr sz="1000" b="0" spc="-10" dirty="0">
                <a:latin typeface="BIZ UDP明朝 Medium"/>
                <a:cs typeface="BIZ UDP明朝 Medium"/>
              </a:rPr>
              <a:t>需要</a:t>
            </a:r>
            <a:r>
              <a:rPr sz="1000" b="0" spc="-204" dirty="0">
                <a:latin typeface="BIZ UDP明朝 Medium"/>
                <a:cs typeface="BIZ UDP明朝 Medium"/>
              </a:rPr>
              <a:t>に応じた</a:t>
            </a:r>
            <a:r>
              <a:rPr sz="1000" b="0" spc="-10" dirty="0">
                <a:latin typeface="BIZ UDP明朝 Medium"/>
                <a:cs typeface="BIZ UDP明朝 Medium"/>
              </a:rPr>
              <a:t>生産管理</a:t>
            </a:r>
            <a:r>
              <a:rPr sz="1000" b="0" spc="-20" dirty="0">
                <a:latin typeface="BIZ UDP明朝 Medium"/>
                <a:cs typeface="BIZ UDP明朝 Medium"/>
              </a:rPr>
              <a:t>とシステ</a:t>
            </a:r>
            <a:r>
              <a:rPr sz="1000" b="0" spc="-10" dirty="0">
                <a:latin typeface="BIZ UDP明朝 Medium"/>
                <a:cs typeface="BIZ UDP明朝 Medium"/>
              </a:rPr>
              <a:t>ム</a:t>
            </a:r>
            <a:r>
              <a:rPr sz="1000" b="0" spc="-50" dirty="0">
                <a:latin typeface="BIZ UDP明朝 Medium"/>
                <a:cs typeface="BIZ UDP明朝 Medium"/>
              </a:rPr>
              <a:t>化</a:t>
            </a:r>
            <a:endParaRPr sz="1000">
              <a:latin typeface="BIZ UDP明朝 Medium"/>
              <a:cs typeface="BIZ UDP明朝 Medium"/>
            </a:endParaRPr>
          </a:p>
          <a:p>
            <a:pPr marL="152400" indent="-134620">
              <a:lnSpc>
                <a:spcPct val="100000"/>
              </a:lnSpc>
              <a:spcBef>
                <a:spcPts val="204"/>
              </a:spcBef>
              <a:buClr>
                <a:srgbClr val="00AF50"/>
              </a:buClr>
              <a:buSzPct val="90000"/>
              <a:buChar char="●"/>
              <a:tabLst>
                <a:tab pos="153035" algn="l"/>
              </a:tabLst>
            </a:pPr>
            <a:r>
              <a:rPr sz="1000" b="0" spc="-10" dirty="0">
                <a:latin typeface="BIZ UDP明朝 Medium"/>
                <a:cs typeface="BIZ UDP明朝 Medium"/>
              </a:rPr>
              <a:t>路網設計支</a:t>
            </a:r>
            <a:r>
              <a:rPr sz="1000" b="0" spc="-210" dirty="0">
                <a:latin typeface="BIZ UDP明朝 Medium"/>
                <a:cs typeface="BIZ UDP明朝 Medium"/>
              </a:rPr>
              <a:t>援ソフトによる林道</a:t>
            </a:r>
            <a:r>
              <a:rPr sz="1000" b="0" spc="-10" dirty="0">
                <a:latin typeface="BIZ UDP明朝 Medium"/>
                <a:cs typeface="BIZ UDP明朝 Medium"/>
              </a:rPr>
              <a:t>設</a:t>
            </a:r>
            <a:r>
              <a:rPr sz="1000" b="0" spc="-60" dirty="0">
                <a:latin typeface="BIZ UDP明朝 Medium"/>
                <a:cs typeface="BIZ UDP明朝 Medium"/>
              </a:rPr>
              <a:t>計</a:t>
            </a:r>
            <a:endParaRPr sz="1000">
              <a:latin typeface="BIZ UDP明朝 Medium"/>
              <a:cs typeface="BIZ UDP明朝 Medium"/>
            </a:endParaRPr>
          </a:p>
        </p:txBody>
      </p:sp>
      <p:grpSp>
        <p:nvGrpSpPr>
          <p:cNvPr id="80" name="object 80"/>
          <p:cNvGrpSpPr/>
          <p:nvPr/>
        </p:nvGrpSpPr>
        <p:grpSpPr>
          <a:xfrm>
            <a:off x="8496300" y="2403348"/>
            <a:ext cx="1428115" cy="733425"/>
            <a:chOff x="8496300" y="2403348"/>
            <a:chExt cx="1428115" cy="733425"/>
          </a:xfrm>
        </p:grpSpPr>
        <p:pic>
          <p:nvPicPr>
            <p:cNvPr id="81" name="object 81"/>
            <p:cNvPicPr/>
            <p:nvPr/>
          </p:nvPicPr>
          <p:blipFill>
            <a:blip r:embed="rId29" cstate="print"/>
            <a:stretch>
              <a:fillRect/>
            </a:stretch>
          </p:blipFill>
          <p:spPr>
            <a:xfrm>
              <a:off x="8691371" y="2520696"/>
              <a:ext cx="1232915" cy="615695"/>
            </a:xfrm>
            <a:prstGeom prst="rect">
              <a:avLst/>
            </a:prstGeom>
          </p:spPr>
        </p:pic>
        <p:sp>
          <p:nvSpPr>
            <p:cNvPr id="82" name="object 82"/>
            <p:cNvSpPr/>
            <p:nvPr/>
          </p:nvSpPr>
          <p:spPr>
            <a:xfrm>
              <a:off x="8496300" y="2403348"/>
              <a:ext cx="729615" cy="387350"/>
            </a:xfrm>
            <a:custGeom>
              <a:avLst/>
              <a:gdLst/>
              <a:ahLst/>
              <a:cxnLst/>
              <a:rect l="l" t="t" r="r" b="b"/>
              <a:pathLst>
                <a:path w="729615" h="387350">
                  <a:moveTo>
                    <a:pt x="515708" y="0"/>
                  </a:moveTo>
                  <a:lnTo>
                    <a:pt x="515708" y="96697"/>
                  </a:lnTo>
                  <a:lnTo>
                    <a:pt x="0" y="96697"/>
                  </a:lnTo>
                  <a:lnTo>
                    <a:pt x="0" y="290118"/>
                  </a:lnTo>
                  <a:lnTo>
                    <a:pt x="515708" y="290118"/>
                  </a:lnTo>
                  <a:lnTo>
                    <a:pt x="515708" y="386829"/>
                  </a:lnTo>
                  <a:lnTo>
                    <a:pt x="729488" y="193408"/>
                  </a:lnTo>
                  <a:lnTo>
                    <a:pt x="515708" y="0"/>
                  </a:lnTo>
                  <a:close/>
                </a:path>
              </a:pathLst>
            </a:custGeom>
            <a:solidFill>
              <a:srgbClr val="FFC000"/>
            </a:solidFill>
          </p:spPr>
          <p:txBody>
            <a:bodyPr wrap="square" lIns="0" tIns="0" rIns="0" bIns="0" rtlCol="0"/>
            <a:lstStyle/>
            <a:p>
              <a:endParaRPr/>
            </a:p>
          </p:txBody>
        </p:sp>
      </p:grpSp>
      <p:sp>
        <p:nvSpPr>
          <p:cNvPr id="83" name="object 83"/>
          <p:cNvSpPr txBox="1"/>
          <p:nvPr/>
        </p:nvSpPr>
        <p:spPr>
          <a:xfrm>
            <a:off x="8674975" y="2505712"/>
            <a:ext cx="254000" cy="162560"/>
          </a:xfrm>
          <a:prstGeom prst="rect">
            <a:avLst/>
          </a:prstGeom>
        </p:spPr>
        <p:txBody>
          <a:bodyPr vert="horz" wrap="square" lIns="0" tIns="12700" rIns="0" bIns="0" rtlCol="0">
            <a:spAutoFit/>
          </a:bodyPr>
          <a:lstStyle/>
          <a:p>
            <a:pPr marL="12700">
              <a:lnSpc>
                <a:spcPct val="100000"/>
              </a:lnSpc>
              <a:spcBef>
                <a:spcPts val="100"/>
              </a:spcBef>
            </a:pPr>
            <a:r>
              <a:rPr sz="900" b="0" spc="-25" dirty="0">
                <a:latin typeface="BIZ UDP明朝 Medium"/>
                <a:cs typeface="BIZ UDP明朝 Medium"/>
              </a:rPr>
              <a:t>運材</a:t>
            </a:r>
            <a:endParaRPr sz="900">
              <a:latin typeface="BIZ UDP明朝 Medium"/>
              <a:cs typeface="BIZ UDP明朝 Medium"/>
            </a:endParaRPr>
          </a:p>
        </p:txBody>
      </p:sp>
      <p:grpSp>
        <p:nvGrpSpPr>
          <p:cNvPr id="84" name="object 84"/>
          <p:cNvGrpSpPr/>
          <p:nvPr/>
        </p:nvGrpSpPr>
        <p:grpSpPr>
          <a:xfrm>
            <a:off x="8422893" y="1941322"/>
            <a:ext cx="1593215" cy="303530"/>
            <a:chOff x="8422893" y="1941322"/>
            <a:chExt cx="1593215" cy="303530"/>
          </a:xfrm>
        </p:grpSpPr>
        <p:sp>
          <p:nvSpPr>
            <p:cNvPr id="85" name="object 85"/>
            <p:cNvSpPr/>
            <p:nvPr/>
          </p:nvSpPr>
          <p:spPr>
            <a:xfrm>
              <a:off x="8429241" y="1947672"/>
              <a:ext cx="1580515" cy="290830"/>
            </a:xfrm>
            <a:custGeom>
              <a:avLst/>
              <a:gdLst/>
              <a:ahLst/>
              <a:cxnLst/>
              <a:rect l="l" t="t" r="r" b="b"/>
              <a:pathLst>
                <a:path w="1580515" h="290830">
                  <a:moveTo>
                    <a:pt x="1440065" y="0"/>
                  </a:moveTo>
                  <a:lnTo>
                    <a:pt x="0" y="0"/>
                  </a:lnTo>
                  <a:lnTo>
                    <a:pt x="140195" y="145415"/>
                  </a:lnTo>
                  <a:lnTo>
                    <a:pt x="0" y="290817"/>
                  </a:lnTo>
                  <a:lnTo>
                    <a:pt x="1440065" y="290817"/>
                  </a:lnTo>
                  <a:lnTo>
                    <a:pt x="1580260" y="145415"/>
                  </a:lnTo>
                  <a:lnTo>
                    <a:pt x="1440065" y="0"/>
                  </a:lnTo>
                  <a:close/>
                </a:path>
              </a:pathLst>
            </a:custGeom>
            <a:solidFill>
              <a:srgbClr val="4471C4"/>
            </a:solidFill>
          </p:spPr>
          <p:txBody>
            <a:bodyPr wrap="square" lIns="0" tIns="0" rIns="0" bIns="0" rtlCol="0"/>
            <a:lstStyle/>
            <a:p>
              <a:endParaRPr/>
            </a:p>
          </p:txBody>
        </p:sp>
        <p:sp>
          <p:nvSpPr>
            <p:cNvPr id="86" name="object 86"/>
            <p:cNvSpPr/>
            <p:nvPr/>
          </p:nvSpPr>
          <p:spPr>
            <a:xfrm>
              <a:off x="8429243" y="1947672"/>
              <a:ext cx="1580515" cy="290830"/>
            </a:xfrm>
            <a:custGeom>
              <a:avLst/>
              <a:gdLst/>
              <a:ahLst/>
              <a:cxnLst/>
              <a:rect l="l" t="t" r="r" b="b"/>
              <a:pathLst>
                <a:path w="1580515" h="290830">
                  <a:moveTo>
                    <a:pt x="0" y="0"/>
                  </a:moveTo>
                  <a:lnTo>
                    <a:pt x="1440065" y="0"/>
                  </a:lnTo>
                  <a:lnTo>
                    <a:pt x="1580261" y="145415"/>
                  </a:lnTo>
                  <a:lnTo>
                    <a:pt x="1440065" y="290817"/>
                  </a:lnTo>
                  <a:lnTo>
                    <a:pt x="0" y="290817"/>
                  </a:lnTo>
                  <a:lnTo>
                    <a:pt x="140195" y="145415"/>
                  </a:lnTo>
                  <a:lnTo>
                    <a:pt x="0" y="0"/>
                  </a:lnTo>
                  <a:close/>
                </a:path>
              </a:pathLst>
            </a:custGeom>
            <a:ln w="12192">
              <a:solidFill>
                <a:srgbClr val="FFFFFF"/>
              </a:solidFill>
            </a:ln>
          </p:spPr>
          <p:txBody>
            <a:bodyPr wrap="square" lIns="0" tIns="0" rIns="0" bIns="0" rtlCol="0"/>
            <a:lstStyle/>
            <a:p>
              <a:endParaRPr/>
            </a:p>
          </p:txBody>
        </p:sp>
      </p:grpSp>
      <p:sp>
        <p:nvSpPr>
          <p:cNvPr id="87" name="object 87"/>
          <p:cNvSpPr txBox="1"/>
          <p:nvPr/>
        </p:nvSpPr>
        <p:spPr>
          <a:xfrm>
            <a:off x="9115032" y="2000379"/>
            <a:ext cx="294005" cy="186690"/>
          </a:xfrm>
          <a:prstGeom prst="rect">
            <a:avLst/>
          </a:prstGeom>
        </p:spPr>
        <p:txBody>
          <a:bodyPr vert="horz" wrap="square" lIns="0" tIns="13335" rIns="0" bIns="0" rtlCol="0">
            <a:spAutoFit/>
          </a:bodyPr>
          <a:lstStyle/>
          <a:p>
            <a:pPr marL="12700">
              <a:lnSpc>
                <a:spcPct val="100000"/>
              </a:lnSpc>
              <a:spcBef>
                <a:spcPts val="105"/>
              </a:spcBef>
            </a:pPr>
            <a:r>
              <a:rPr sz="1050" b="0" spc="-25" dirty="0">
                <a:solidFill>
                  <a:srgbClr val="FFF2CC"/>
                </a:solidFill>
                <a:latin typeface="BIZ UDP明朝 Medium"/>
                <a:cs typeface="BIZ UDP明朝 Medium"/>
              </a:rPr>
              <a:t>運材</a:t>
            </a:r>
            <a:endParaRPr sz="1050">
              <a:latin typeface="BIZ UDP明朝 Medium"/>
              <a:cs typeface="BIZ UDP明朝 Medium"/>
            </a:endParaRPr>
          </a:p>
        </p:txBody>
      </p:sp>
      <p:grpSp>
        <p:nvGrpSpPr>
          <p:cNvPr id="88" name="object 88"/>
          <p:cNvGrpSpPr/>
          <p:nvPr/>
        </p:nvGrpSpPr>
        <p:grpSpPr>
          <a:xfrm>
            <a:off x="1491990" y="899160"/>
            <a:ext cx="8585200" cy="1057275"/>
            <a:chOff x="1491990" y="899160"/>
            <a:chExt cx="8585200" cy="1057275"/>
          </a:xfrm>
        </p:grpSpPr>
        <p:sp>
          <p:nvSpPr>
            <p:cNvPr id="89" name="object 89"/>
            <p:cNvSpPr/>
            <p:nvPr/>
          </p:nvSpPr>
          <p:spPr>
            <a:xfrm>
              <a:off x="1491983" y="1595627"/>
              <a:ext cx="163830" cy="360680"/>
            </a:xfrm>
            <a:custGeom>
              <a:avLst/>
              <a:gdLst/>
              <a:ahLst/>
              <a:cxnLst/>
              <a:rect l="l" t="t" r="r" b="b"/>
              <a:pathLst>
                <a:path w="163830" h="360680">
                  <a:moveTo>
                    <a:pt x="159181" y="164769"/>
                  </a:moveTo>
                  <a:lnTo>
                    <a:pt x="130200" y="115062"/>
                  </a:lnTo>
                  <a:lnTo>
                    <a:pt x="101219" y="164769"/>
                  </a:lnTo>
                  <a:lnTo>
                    <a:pt x="101219" y="360680"/>
                  </a:lnTo>
                  <a:lnTo>
                    <a:pt x="159181" y="360680"/>
                  </a:lnTo>
                  <a:lnTo>
                    <a:pt x="159181" y="164769"/>
                  </a:lnTo>
                  <a:close/>
                </a:path>
                <a:path w="163830" h="360680">
                  <a:moveTo>
                    <a:pt x="163715" y="57480"/>
                  </a:moveTo>
                  <a:lnTo>
                    <a:pt x="130200" y="0"/>
                  </a:lnTo>
                  <a:lnTo>
                    <a:pt x="3721" y="216966"/>
                  </a:lnTo>
                  <a:lnTo>
                    <a:pt x="0" y="227812"/>
                  </a:lnTo>
                  <a:lnTo>
                    <a:pt x="723" y="238887"/>
                  </a:lnTo>
                  <a:lnTo>
                    <a:pt x="5549" y="248894"/>
                  </a:lnTo>
                  <a:lnTo>
                    <a:pt x="14147" y="256514"/>
                  </a:lnTo>
                  <a:lnTo>
                    <a:pt x="25031" y="260273"/>
                  </a:lnTo>
                  <a:lnTo>
                    <a:pt x="36106" y="259549"/>
                  </a:lnTo>
                  <a:lnTo>
                    <a:pt x="46113" y="254711"/>
                  </a:lnTo>
                  <a:lnTo>
                    <a:pt x="53797" y="246087"/>
                  </a:lnTo>
                  <a:lnTo>
                    <a:pt x="101219" y="164769"/>
                  </a:lnTo>
                  <a:lnTo>
                    <a:pt x="101219" y="57480"/>
                  </a:lnTo>
                  <a:lnTo>
                    <a:pt x="163715" y="57480"/>
                  </a:lnTo>
                  <a:close/>
                </a:path>
              </a:pathLst>
            </a:custGeom>
            <a:solidFill>
              <a:srgbClr val="00AFEF"/>
            </a:solidFill>
          </p:spPr>
          <p:txBody>
            <a:bodyPr wrap="square" lIns="0" tIns="0" rIns="0" bIns="0" rtlCol="0"/>
            <a:lstStyle/>
            <a:p>
              <a:endParaRPr/>
            </a:p>
          </p:txBody>
        </p:sp>
        <p:pic>
          <p:nvPicPr>
            <p:cNvPr id="90" name="object 90"/>
            <p:cNvPicPr/>
            <p:nvPr/>
          </p:nvPicPr>
          <p:blipFill>
            <a:blip r:embed="rId30" cstate="print"/>
            <a:stretch>
              <a:fillRect/>
            </a:stretch>
          </p:blipFill>
          <p:spPr>
            <a:xfrm>
              <a:off x="1593212" y="1653110"/>
              <a:ext cx="159164" cy="202793"/>
            </a:xfrm>
            <a:prstGeom prst="rect">
              <a:avLst/>
            </a:prstGeom>
          </p:spPr>
        </p:pic>
        <p:sp>
          <p:nvSpPr>
            <p:cNvPr id="91" name="object 91"/>
            <p:cNvSpPr/>
            <p:nvPr/>
          </p:nvSpPr>
          <p:spPr>
            <a:xfrm>
              <a:off x="9058656" y="1065276"/>
              <a:ext cx="982980" cy="783590"/>
            </a:xfrm>
            <a:custGeom>
              <a:avLst/>
              <a:gdLst/>
              <a:ahLst/>
              <a:cxnLst/>
              <a:rect l="l" t="t" r="r" b="b"/>
              <a:pathLst>
                <a:path w="982979" h="783589">
                  <a:moveTo>
                    <a:pt x="0" y="116801"/>
                  </a:moveTo>
                  <a:lnTo>
                    <a:pt x="9182" y="71348"/>
                  </a:lnTo>
                  <a:lnTo>
                    <a:pt x="34226" y="34213"/>
                  </a:lnTo>
                  <a:lnTo>
                    <a:pt x="71361" y="9182"/>
                  </a:lnTo>
                  <a:lnTo>
                    <a:pt x="116839" y="0"/>
                  </a:lnTo>
                  <a:lnTo>
                    <a:pt x="866140" y="0"/>
                  </a:lnTo>
                  <a:lnTo>
                    <a:pt x="911618" y="9182"/>
                  </a:lnTo>
                  <a:lnTo>
                    <a:pt x="948753" y="34213"/>
                  </a:lnTo>
                  <a:lnTo>
                    <a:pt x="973797" y="71348"/>
                  </a:lnTo>
                  <a:lnTo>
                    <a:pt x="982980" y="116801"/>
                  </a:lnTo>
                  <a:lnTo>
                    <a:pt x="982980" y="666280"/>
                  </a:lnTo>
                  <a:lnTo>
                    <a:pt x="973797" y="711733"/>
                  </a:lnTo>
                  <a:lnTo>
                    <a:pt x="948753" y="748868"/>
                  </a:lnTo>
                  <a:lnTo>
                    <a:pt x="911618" y="773899"/>
                  </a:lnTo>
                  <a:lnTo>
                    <a:pt x="866140" y="783082"/>
                  </a:lnTo>
                  <a:lnTo>
                    <a:pt x="116839" y="783082"/>
                  </a:lnTo>
                  <a:lnTo>
                    <a:pt x="71361" y="773899"/>
                  </a:lnTo>
                  <a:lnTo>
                    <a:pt x="34226" y="748868"/>
                  </a:lnTo>
                  <a:lnTo>
                    <a:pt x="9182" y="711733"/>
                  </a:lnTo>
                  <a:lnTo>
                    <a:pt x="0" y="666280"/>
                  </a:lnTo>
                  <a:lnTo>
                    <a:pt x="0" y="116801"/>
                  </a:lnTo>
                  <a:close/>
                </a:path>
              </a:pathLst>
            </a:custGeom>
            <a:ln w="12192">
              <a:solidFill>
                <a:srgbClr val="6FAC46"/>
              </a:solidFill>
            </a:ln>
          </p:spPr>
          <p:txBody>
            <a:bodyPr wrap="square" lIns="0" tIns="0" rIns="0" bIns="0" rtlCol="0"/>
            <a:lstStyle/>
            <a:p>
              <a:endParaRPr/>
            </a:p>
          </p:txBody>
        </p:sp>
        <p:pic>
          <p:nvPicPr>
            <p:cNvPr id="92" name="object 92"/>
            <p:cNvPicPr/>
            <p:nvPr/>
          </p:nvPicPr>
          <p:blipFill>
            <a:blip r:embed="rId31" cstate="print"/>
            <a:stretch>
              <a:fillRect/>
            </a:stretch>
          </p:blipFill>
          <p:spPr>
            <a:xfrm>
              <a:off x="9364980" y="1251204"/>
              <a:ext cx="516635" cy="326135"/>
            </a:xfrm>
            <a:prstGeom prst="rect">
              <a:avLst/>
            </a:prstGeom>
          </p:spPr>
        </p:pic>
        <p:pic>
          <p:nvPicPr>
            <p:cNvPr id="93" name="object 93"/>
            <p:cNvPicPr/>
            <p:nvPr/>
          </p:nvPicPr>
          <p:blipFill>
            <a:blip r:embed="rId32" cstate="print"/>
            <a:stretch>
              <a:fillRect/>
            </a:stretch>
          </p:blipFill>
          <p:spPr>
            <a:xfrm>
              <a:off x="9587484" y="1453896"/>
              <a:ext cx="489203" cy="406907"/>
            </a:xfrm>
            <a:prstGeom prst="rect">
              <a:avLst/>
            </a:prstGeom>
          </p:spPr>
        </p:pic>
        <p:pic>
          <p:nvPicPr>
            <p:cNvPr id="94" name="object 94"/>
            <p:cNvPicPr/>
            <p:nvPr/>
          </p:nvPicPr>
          <p:blipFill>
            <a:blip r:embed="rId33" cstate="print"/>
            <a:stretch>
              <a:fillRect/>
            </a:stretch>
          </p:blipFill>
          <p:spPr>
            <a:xfrm>
              <a:off x="8927592" y="1414272"/>
              <a:ext cx="259079" cy="131063"/>
            </a:xfrm>
            <a:prstGeom prst="rect">
              <a:avLst/>
            </a:prstGeom>
          </p:spPr>
        </p:pic>
        <p:sp>
          <p:nvSpPr>
            <p:cNvPr id="95" name="object 95"/>
            <p:cNvSpPr/>
            <p:nvPr/>
          </p:nvSpPr>
          <p:spPr>
            <a:xfrm>
              <a:off x="8827008" y="899160"/>
              <a:ext cx="606425" cy="247015"/>
            </a:xfrm>
            <a:custGeom>
              <a:avLst/>
              <a:gdLst/>
              <a:ahLst/>
              <a:cxnLst/>
              <a:rect l="l" t="t" r="r" b="b"/>
              <a:pathLst>
                <a:path w="606425" h="247015">
                  <a:moveTo>
                    <a:pt x="606425" y="0"/>
                  </a:moveTo>
                  <a:lnTo>
                    <a:pt x="0" y="0"/>
                  </a:lnTo>
                  <a:lnTo>
                    <a:pt x="0" y="246761"/>
                  </a:lnTo>
                  <a:lnTo>
                    <a:pt x="606425" y="246761"/>
                  </a:lnTo>
                  <a:lnTo>
                    <a:pt x="606425" y="0"/>
                  </a:lnTo>
                  <a:close/>
                </a:path>
              </a:pathLst>
            </a:custGeom>
            <a:solidFill>
              <a:srgbClr val="FFFFFF"/>
            </a:solidFill>
          </p:spPr>
          <p:txBody>
            <a:bodyPr wrap="square" lIns="0" tIns="0" rIns="0" bIns="0" rtlCol="0"/>
            <a:lstStyle/>
            <a:p>
              <a:endParaRPr/>
            </a:p>
          </p:txBody>
        </p:sp>
      </p:grpSp>
      <p:sp>
        <p:nvSpPr>
          <p:cNvPr id="96" name="object 96"/>
          <p:cNvSpPr txBox="1"/>
          <p:nvPr/>
        </p:nvSpPr>
        <p:spPr>
          <a:xfrm>
            <a:off x="8815438" y="892177"/>
            <a:ext cx="610870" cy="269875"/>
          </a:xfrm>
          <a:prstGeom prst="rect">
            <a:avLst/>
          </a:prstGeom>
        </p:spPr>
        <p:txBody>
          <a:bodyPr vert="horz" wrap="square" lIns="0" tIns="13335" rIns="0" bIns="0" rtlCol="0">
            <a:spAutoFit/>
          </a:bodyPr>
          <a:lstStyle/>
          <a:p>
            <a:pPr marL="12700" marR="5080">
              <a:lnSpc>
                <a:spcPct val="100000"/>
              </a:lnSpc>
              <a:spcBef>
                <a:spcPts val="105"/>
              </a:spcBef>
            </a:pPr>
            <a:r>
              <a:rPr sz="800" b="0" spc="-45" dirty="0">
                <a:latin typeface="BIZ UDP明朝 Medium"/>
                <a:cs typeface="BIZ UDP明朝 Medium"/>
              </a:rPr>
              <a:t>需給情報の共</a:t>
            </a:r>
            <a:r>
              <a:rPr sz="800" b="0" spc="-185" dirty="0">
                <a:latin typeface="BIZ UDP明朝 Medium"/>
                <a:cs typeface="BIZ UDP明朝 Medium"/>
              </a:rPr>
              <a:t>有、マッチング</a:t>
            </a:r>
            <a:endParaRPr sz="800">
              <a:latin typeface="BIZ UDP明朝 Medium"/>
              <a:cs typeface="BIZ UDP明朝 Medium"/>
            </a:endParaRPr>
          </a:p>
        </p:txBody>
      </p:sp>
      <p:grpSp>
        <p:nvGrpSpPr>
          <p:cNvPr id="97" name="object 97"/>
          <p:cNvGrpSpPr/>
          <p:nvPr/>
        </p:nvGrpSpPr>
        <p:grpSpPr>
          <a:xfrm>
            <a:off x="8796528" y="740663"/>
            <a:ext cx="1301750" cy="634365"/>
            <a:chOff x="8796528" y="740663"/>
            <a:chExt cx="1301750" cy="634365"/>
          </a:xfrm>
        </p:grpSpPr>
        <p:pic>
          <p:nvPicPr>
            <p:cNvPr id="98" name="object 98"/>
            <p:cNvPicPr/>
            <p:nvPr/>
          </p:nvPicPr>
          <p:blipFill>
            <a:blip r:embed="rId34" cstate="print"/>
            <a:stretch>
              <a:fillRect/>
            </a:stretch>
          </p:blipFill>
          <p:spPr>
            <a:xfrm>
              <a:off x="8796528" y="1193291"/>
              <a:ext cx="528827" cy="181355"/>
            </a:xfrm>
            <a:prstGeom prst="rect">
              <a:avLst/>
            </a:prstGeom>
          </p:spPr>
        </p:pic>
        <p:sp>
          <p:nvSpPr>
            <p:cNvPr id="99" name="object 99"/>
            <p:cNvSpPr/>
            <p:nvPr/>
          </p:nvSpPr>
          <p:spPr>
            <a:xfrm>
              <a:off x="9601187" y="740663"/>
              <a:ext cx="497205" cy="481965"/>
            </a:xfrm>
            <a:custGeom>
              <a:avLst/>
              <a:gdLst/>
              <a:ahLst/>
              <a:cxnLst/>
              <a:rect l="l" t="t" r="r" b="b"/>
              <a:pathLst>
                <a:path w="497204" h="481965">
                  <a:moveTo>
                    <a:pt x="496582" y="48285"/>
                  </a:moveTo>
                  <a:lnTo>
                    <a:pt x="492785" y="29476"/>
                  </a:lnTo>
                  <a:lnTo>
                    <a:pt x="482422" y="14135"/>
                  </a:lnTo>
                  <a:lnTo>
                    <a:pt x="467055" y="3797"/>
                  </a:lnTo>
                  <a:lnTo>
                    <a:pt x="448233" y="0"/>
                  </a:lnTo>
                  <a:lnTo>
                    <a:pt x="91490" y="0"/>
                  </a:lnTo>
                  <a:lnTo>
                    <a:pt x="72656" y="3797"/>
                  </a:lnTo>
                  <a:lnTo>
                    <a:pt x="57289" y="14135"/>
                  </a:lnTo>
                  <a:lnTo>
                    <a:pt x="46939" y="29476"/>
                  </a:lnTo>
                  <a:lnTo>
                    <a:pt x="43141" y="48285"/>
                  </a:lnTo>
                  <a:lnTo>
                    <a:pt x="43141" y="241427"/>
                  </a:lnTo>
                  <a:lnTo>
                    <a:pt x="46939" y="260223"/>
                  </a:lnTo>
                  <a:lnTo>
                    <a:pt x="57289" y="275577"/>
                  </a:lnTo>
                  <a:lnTo>
                    <a:pt x="72656" y="285915"/>
                  </a:lnTo>
                  <a:lnTo>
                    <a:pt x="91490" y="289712"/>
                  </a:lnTo>
                  <a:lnTo>
                    <a:pt x="118706" y="289712"/>
                  </a:lnTo>
                  <a:lnTo>
                    <a:pt x="0" y="481457"/>
                  </a:lnTo>
                  <a:lnTo>
                    <a:pt x="232067" y="289712"/>
                  </a:lnTo>
                  <a:lnTo>
                    <a:pt x="448233" y="289712"/>
                  </a:lnTo>
                  <a:lnTo>
                    <a:pt x="467055" y="285915"/>
                  </a:lnTo>
                  <a:lnTo>
                    <a:pt x="482422" y="275577"/>
                  </a:lnTo>
                  <a:lnTo>
                    <a:pt x="492785" y="260223"/>
                  </a:lnTo>
                  <a:lnTo>
                    <a:pt x="496582" y="241427"/>
                  </a:lnTo>
                  <a:lnTo>
                    <a:pt x="496582" y="48285"/>
                  </a:lnTo>
                  <a:close/>
                </a:path>
              </a:pathLst>
            </a:custGeom>
            <a:solidFill>
              <a:srgbClr val="00FFFF"/>
            </a:solidFill>
          </p:spPr>
          <p:txBody>
            <a:bodyPr wrap="square" lIns="0" tIns="0" rIns="0" bIns="0" rtlCol="0"/>
            <a:lstStyle/>
            <a:p>
              <a:endParaRPr/>
            </a:p>
          </p:txBody>
        </p:sp>
      </p:grpSp>
      <p:sp>
        <p:nvSpPr>
          <p:cNvPr id="100" name="object 100"/>
          <p:cNvSpPr txBox="1"/>
          <p:nvPr/>
        </p:nvSpPr>
        <p:spPr>
          <a:xfrm>
            <a:off x="9171800" y="1558165"/>
            <a:ext cx="310515" cy="208279"/>
          </a:xfrm>
          <a:prstGeom prst="rect">
            <a:avLst/>
          </a:prstGeom>
        </p:spPr>
        <p:txBody>
          <a:bodyPr vert="horz" wrap="square" lIns="0" tIns="12700" rIns="0" bIns="0" rtlCol="0">
            <a:spAutoFit/>
          </a:bodyPr>
          <a:lstStyle/>
          <a:p>
            <a:pPr marL="53340">
              <a:lnSpc>
                <a:spcPct val="100000"/>
              </a:lnSpc>
              <a:spcBef>
                <a:spcPts val="100"/>
              </a:spcBef>
            </a:pPr>
            <a:r>
              <a:rPr sz="600" b="0" spc="-25" dirty="0">
                <a:latin typeface="BIZ UDP明朝 Medium"/>
                <a:cs typeface="BIZ UDP明朝 Medium"/>
              </a:rPr>
              <a:t>SCM</a:t>
            </a:r>
            <a:endParaRPr sz="600">
              <a:latin typeface="BIZ UDP明朝 Medium"/>
              <a:cs typeface="BIZ UDP明朝 Medium"/>
            </a:endParaRPr>
          </a:p>
          <a:p>
            <a:pPr marL="12700">
              <a:lnSpc>
                <a:spcPct val="100000"/>
              </a:lnSpc>
            </a:pPr>
            <a:r>
              <a:rPr sz="600" b="0" dirty="0">
                <a:latin typeface="BIZ UDP明朝 Medium"/>
                <a:cs typeface="BIZ UDP明朝 Medium"/>
              </a:rPr>
              <a:t>需給</a:t>
            </a:r>
            <a:r>
              <a:rPr sz="600" b="0" spc="-25" dirty="0">
                <a:latin typeface="BIZ UDP明朝 Medium"/>
                <a:cs typeface="BIZ UDP明朝 Medium"/>
              </a:rPr>
              <a:t>DB</a:t>
            </a:r>
            <a:r>
              <a:rPr sz="600" b="0" spc="500" dirty="0">
                <a:latin typeface="BIZ UDP明朝 Medium"/>
                <a:cs typeface="BIZ UDP明朝 Medium"/>
              </a:rPr>
              <a:t> </a:t>
            </a:r>
            <a:endParaRPr sz="600">
              <a:latin typeface="BIZ UDP明朝 Medium"/>
              <a:cs typeface="BIZ UDP明朝 Medium"/>
            </a:endParaRPr>
          </a:p>
        </p:txBody>
      </p:sp>
      <p:sp>
        <p:nvSpPr>
          <p:cNvPr id="101" name="object 101"/>
          <p:cNvSpPr txBox="1"/>
          <p:nvPr/>
        </p:nvSpPr>
        <p:spPr>
          <a:xfrm>
            <a:off x="9186405" y="441838"/>
            <a:ext cx="847725" cy="451484"/>
          </a:xfrm>
          <a:prstGeom prst="rect">
            <a:avLst/>
          </a:prstGeom>
        </p:spPr>
        <p:txBody>
          <a:bodyPr vert="horz" wrap="square" lIns="0" tIns="93980" rIns="0" bIns="0" rtlCol="0">
            <a:spAutoFit/>
          </a:bodyPr>
          <a:lstStyle/>
          <a:p>
            <a:pPr marL="12700">
              <a:lnSpc>
                <a:spcPct val="100000"/>
              </a:lnSpc>
              <a:spcBef>
                <a:spcPts val="740"/>
              </a:spcBef>
            </a:pPr>
            <a:r>
              <a:rPr sz="1050" b="0" spc="-90" dirty="0">
                <a:latin typeface="BIZ UDP明朝 Medium"/>
                <a:cs typeface="BIZ UDP明朝 Medium"/>
              </a:rPr>
              <a:t>川中・川下</a:t>
            </a:r>
            <a:endParaRPr sz="1050">
              <a:latin typeface="BIZ UDP明朝 Medium"/>
              <a:cs typeface="BIZ UDP明朝 Medium"/>
            </a:endParaRPr>
          </a:p>
          <a:p>
            <a:pPr marL="532130">
              <a:lnSpc>
                <a:spcPct val="100000"/>
              </a:lnSpc>
              <a:spcBef>
                <a:spcPts val="490"/>
              </a:spcBef>
            </a:pPr>
            <a:r>
              <a:rPr sz="800" b="0" spc="-20" dirty="0">
                <a:latin typeface="BIZ UDP明朝 Medium"/>
                <a:cs typeface="BIZ UDP明朝 Medium"/>
              </a:rPr>
              <a:t>流通の</a:t>
            </a:r>
            <a:endParaRPr sz="800">
              <a:latin typeface="BIZ UDP明朝 Medium"/>
              <a:cs typeface="BIZ UDP明朝 Medium"/>
            </a:endParaRPr>
          </a:p>
        </p:txBody>
      </p:sp>
      <p:sp>
        <p:nvSpPr>
          <p:cNvPr id="102" name="object 102"/>
          <p:cNvSpPr txBox="1"/>
          <p:nvPr/>
        </p:nvSpPr>
        <p:spPr>
          <a:xfrm>
            <a:off x="9705476" y="869271"/>
            <a:ext cx="332105" cy="147955"/>
          </a:xfrm>
          <a:prstGeom prst="rect">
            <a:avLst/>
          </a:prstGeom>
        </p:spPr>
        <p:txBody>
          <a:bodyPr vert="horz" wrap="square" lIns="0" tIns="13335" rIns="0" bIns="0" rtlCol="0">
            <a:spAutoFit/>
          </a:bodyPr>
          <a:lstStyle/>
          <a:p>
            <a:pPr marL="12700">
              <a:lnSpc>
                <a:spcPct val="100000"/>
              </a:lnSpc>
              <a:spcBef>
                <a:spcPts val="105"/>
              </a:spcBef>
            </a:pPr>
            <a:r>
              <a:rPr sz="800" b="0" spc="-20" dirty="0">
                <a:latin typeface="BIZ UDP明朝 Medium"/>
                <a:cs typeface="BIZ UDP明朝 Medium"/>
              </a:rPr>
              <a:t>効率化</a:t>
            </a:r>
            <a:endParaRPr sz="800">
              <a:latin typeface="BIZ UDP明朝 Medium"/>
              <a:cs typeface="BIZ UDP明朝 Medium"/>
            </a:endParaRPr>
          </a:p>
        </p:txBody>
      </p:sp>
      <p:sp>
        <p:nvSpPr>
          <p:cNvPr id="103" name="object 103"/>
          <p:cNvSpPr txBox="1"/>
          <p:nvPr/>
        </p:nvSpPr>
        <p:spPr>
          <a:xfrm>
            <a:off x="4159999" y="569977"/>
            <a:ext cx="379730" cy="132080"/>
          </a:xfrm>
          <a:prstGeom prst="rect">
            <a:avLst/>
          </a:prstGeom>
        </p:spPr>
        <p:txBody>
          <a:bodyPr vert="horz" wrap="square" lIns="0" tIns="12065" rIns="0" bIns="0" rtlCol="0">
            <a:spAutoFit/>
          </a:bodyPr>
          <a:lstStyle/>
          <a:p>
            <a:pPr marL="12700">
              <a:lnSpc>
                <a:spcPct val="100000"/>
              </a:lnSpc>
              <a:spcBef>
                <a:spcPts val="95"/>
              </a:spcBef>
            </a:pPr>
            <a:r>
              <a:rPr sz="700" b="0" spc="-125" dirty="0">
                <a:latin typeface="BIZ UDP明朝 Medium"/>
                <a:cs typeface="BIZ UDP明朝 Medium"/>
              </a:rPr>
              <a:t>通信</a:t>
            </a:r>
            <a:r>
              <a:rPr sz="700" b="0" spc="-130" dirty="0">
                <a:latin typeface="BIZ UDP明朝 Medium"/>
                <a:cs typeface="BIZ UDP明朝 Medium"/>
              </a:rPr>
              <a:t>によ</a:t>
            </a:r>
            <a:r>
              <a:rPr sz="700" b="0" spc="-50" dirty="0">
                <a:latin typeface="BIZ UDP明朝 Medium"/>
                <a:cs typeface="BIZ UDP明朝 Medium"/>
              </a:rPr>
              <a:t>る</a:t>
            </a:r>
            <a:endParaRPr sz="700">
              <a:latin typeface="BIZ UDP明朝 Medium"/>
              <a:cs typeface="BIZ UDP明朝 Medium"/>
            </a:endParaRPr>
          </a:p>
        </p:txBody>
      </p:sp>
      <p:sp>
        <p:nvSpPr>
          <p:cNvPr id="104" name="object 104"/>
          <p:cNvSpPr txBox="1"/>
          <p:nvPr/>
        </p:nvSpPr>
        <p:spPr>
          <a:xfrm>
            <a:off x="4198096" y="676666"/>
            <a:ext cx="325755" cy="132080"/>
          </a:xfrm>
          <a:prstGeom prst="rect">
            <a:avLst/>
          </a:prstGeom>
        </p:spPr>
        <p:txBody>
          <a:bodyPr vert="horz" wrap="square" lIns="0" tIns="12065" rIns="0" bIns="0" rtlCol="0">
            <a:spAutoFit/>
          </a:bodyPr>
          <a:lstStyle/>
          <a:p>
            <a:pPr marL="12700">
              <a:lnSpc>
                <a:spcPct val="100000"/>
              </a:lnSpc>
              <a:spcBef>
                <a:spcPts val="95"/>
              </a:spcBef>
            </a:pPr>
            <a:r>
              <a:rPr sz="700" b="0" spc="-125" dirty="0">
                <a:latin typeface="BIZ UDP明朝 Medium"/>
                <a:cs typeface="BIZ UDP明朝 Medium"/>
              </a:rPr>
              <a:t>安全管</a:t>
            </a:r>
            <a:r>
              <a:rPr sz="700" b="0" spc="-50" dirty="0">
                <a:latin typeface="BIZ UDP明朝 Medium"/>
                <a:cs typeface="BIZ UDP明朝 Medium"/>
              </a:rPr>
              <a:t>理</a:t>
            </a:r>
            <a:endParaRPr sz="700">
              <a:latin typeface="BIZ UDP明朝 Medium"/>
              <a:cs typeface="BIZ UDP明朝 Medium"/>
            </a:endParaRPr>
          </a:p>
        </p:txBody>
      </p:sp>
      <p:sp>
        <p:nvSpPr>
          <p:cNvPr id="105" name="object 105"/>
          <p:cNvSpPr txBox="1"/>
          <p:nvPr/>
        </p:nvSpPr>
        <p:spPr>
          <a:xfrm>
            <a:off x="4592147" y="624249"/>
            <a:ext cx="162560" cy="132080"/>
          </a:xfrm>
          <a:prstGeom prst="rect">
            <a:avLst/>
          </a:prstGeom>
        </p:spPr>
        <p:txBody>
          <a:bodyPr vert="horz" wrap="square" lIns="0" tIns="12065" rIns="0" bIns="0" rtlCol="0">
            <a:spAutoFit/>
          </a:bodyPr>
          <a:lstStyle/>
          <a:p>
            <a:pPr marL="12700">
              <a:lnSpc>
                <a:spcPct val="100000"/>
              </a:lnSpc>
              <a:spcBef>
                <a:spcPts val="95"/>
              </a:spcBef>
            </a:pPr>
            <a:r>
              <a:rPr sz="700" b="0" spc="-25" dirty="0">
                <a:solidFill>
                  <a:srgbClr val="FF6600"/>
                </a:solidFill>
                <a:latin typeface="BIZ UDP明朝 Medium"/>
                <a:cs typeface="BIZ UDP明朝 Medium"/>
              </a:rPr>
              <a:t>)))</a:t>
            </a:r>
            <a:endParaRPr sz="700">
              <a:latin typeface="BIZ UDP明朝 Medium"/>
              <a:cs typeface="BIZ UDP明朝 Medium"/>
            </a:endParaRPr>
          </a:p>
        </p:txBody>
      </p:sp>
      <p:sp>
        <p:nvSpPr>
          <p:cNvPr id="106" name="object 106"/>
          <p:cNvSpPr txBox="1"/>
          <p:nvPr/>
        </p:nvSpPr>
        <p:spPr>
          <a:xfrm>
            <a:off x="5655297" y="889764"/>
            <a:ext cx="330200" cy="116839"/>
          </a:xfrm>
          <a:prstGeom prst="rect">
            <a:avLst/>
          </a:prstGeom>
        </p:spPr>
        <p:txBody>
          <a:bodyPr vert="horz" wrap="square" lIns="0" tIns="12700" rIns="0" bIns="0" rtlCol="0">
            <a:spAutoFit/>
          </a:bodyPr>
          <a:lstStyle/>
          <a:p>
            <a:pPr marL="12700">
              <a:lnSpc>
                <a:spcPct val="100000"/>
              </a:lnSpc>
              <a:spcBef>
                <a:spcPts val="100"/>
              </a:spcBef>
            </a:pPr>
            <a:r>
              <a:rPr sz="600" b="0" spc="-15" dirty="0">
                <a:latin typeface="BIZ UDP明朝 Medium"/>
                <a:cs typeface="BIZ UDP明朝 Medium"/>
              </a:rPr>
              <a:t>出材情報</a:t>
            </a:r>
            <a:endParaRPr sz="600">
              <a:latin typeface="BIZ UDP明朝 Medium"/>
              <a:cs typeface="BIZ UDP明朝 Medium"/>
            </a:endParaRPr>
          </a:p>
        </p:txBody>
      </p:sp>
      <p:grpSp>
        <p:nvGrpSpPr>
          <p:cNvPr id="107" name="object 107"/>
          <p:cNvGrpSpPr/>
          <p:nvPr/>
        </p:nvGrpSpPr>
        <p:grpSpPr>
          <a:xfrm>
            <a:off x="1142936" y="3745931"/>
            <a:ext cx="9356090" cy="1591310"/>
            <a:chOff x="1142936" y="3745931"/>
            <a:chExt cx="9356090" cy="1591310"/>
          </a:xfrm>
        </p:grpSpPr>
        <p:sp>
          <p:nvSpPr>
            <p:cNvPr id="108" name="object 108"/>
            <p:cNvSpPr/>
            <p:nvPr/>
          </p:nvSpPr>
          <p:spPr>
            <a:xfrm>
              <a:off x="7439406" y="3758948"/>
              <a:ext cx="3046730" cy="1246505"/>
            </a:xfrm>
            <a:custGeom>
              <a:avLst/>
              <a:gdLst/>
              <a:ahLst/>
              <a:cxnLst/>
              <a:rect l="l" t="t" r="r" b="b"/>
              <a:pathLst>
                <a:path w="3046729" h="1246504">
                  <a:moveTo>
                    <a:pt x="0" y="116027"/>
                  </a:moveTo>
                  <a:lnTo>
                    <a:pt x="9118" y="70853"/>
                  </a:lnTo>
                  <a:lnTo>
                    <a:pt x="33985" y="33972"/>
                  </a:lnTo>
                  <a:lnTo>
                    <a:pt x="70878" y="9105"/>
                  </a:lnTo>
                  <a:lnTo>
                    <a:pt x="116065" y="0"/>
                  </a:lnTo>
                  <a:lnTo>
                    <a:pt x="2930156" y="0"/>
                  </a:lnTo>
                  <a:lnTo>
                    <a:pt x="2975343" y="9105"/>
                  </a:lnTo>
                  <a:lnTo>
                    <a:pt x="3012236" y="33972"/>
                  </a:lnTo>
                  <a:lnTo>
                    <a:pt x="3037103" y="70853"/>
                  </a:lnTo>
                  <a:lnTo>
                    <a:pt x="3046222" y="116027"/>
                  </a:lnTo>
                  <a:lnTo>
                    <a:pt x="3046222" y="1130096"/>
                  </a:lnTo>
                  <a:lnTo>
                    <a:pt x="3037103" y="1175270"/>
                  </a:lnTo>
                  <a:lnTo>
                    <a:pt x="3012236" y="1212151"/>
                  </a:lnTo>
                  <a:lnTo>
                    <a:pt x="2975343" y="1237005"/>
                  </a:lnTo>
                  <a:lnTo>
                    <a:pt x="2930156" y="1246124"/>
                  </a:lnTo>
                  <a:lnTo>
                    <a:pt x="116065" y="1246124"/>
                  </a:lnTo>
                  <a:lnTo>
                    <a:pt x="70878" y="1237005"/>
                  </a:lnTo>
                  <a:lnTo>
                    <a:pt x="33985" y="1212151"/>
                  </a:lnTo>
                  <a:lnTo>
                    <a:pt x="9118" y="1175270"/>
                  </a:lnTo>
                  <a:lnTo>
                    <a:pt x="0" y="1130096"/>
                  </a:lnTo>
                  <a:lnTo>
                    <a:pt x="0" y="116027"/>
                  </a:lnTo>
                  <a:close/>
                </a:path>
              </a:pathLst>
            </a:custGeom>
            <a:ln w="25908">
              <a:solidFill>
                <a:srgbClr val="4AACC5"/>
              </a:solidFill>
            </a:ln>
          </p:spPr>
          <p:txBody>
            <a:bodyPr wrap="square" lIns="0" tIns="0" rIns="0" bIns="0" rtlCol="0"/>
            <a:lstStyle/>
            <a:p>
              <a:endParaRPr/>
            </a:p>
          </p:txBody>
        </p:sp>
        <p:sp>
          <p:nvSpPr>
            <p:cNvPr id="109" name="object 109"/>
            <p:cNvSpPr/>
            <p:nvPr/>
          </p:nvSpPr>
          <p:spPr>
            <a:xfrm>
              <a:off x="1155193" y="5064252"/>
              <a:ext cx="2269490" cy="259079"/>
            </a:xfrm>
            <a:custGeom>
              <a:avLst/>
              <a:gdLst/>
              <a:ahLst/>
              <a:cxnLst/>
              <a:rect l="l" t="t" r="r" b="b"/>
              <a:pathLst>
                <a:path w="2269490" h="259079">
                  <a:moveTo>
                    <a:pt x="2139454" y="0"/>
                  </a:moveTo>
                  <a:lnTo>
                    <a:pt x="0" y="0"/>
                  </a:lnTo>
                  <a:lnTo>
                    <a:pt x="129527" y="129539"/>
                  </a:lnTo>
                  <a:lnTo>
                    <a:pt x="0" y="259079"/>
                  </a:lnTo>
                  <a:lnTo>
                    <a:pt x="2139454" y="259079"/>
                  </a:lnTo>
                  <a:lnTo>
                    <a:pt x="2268982" y="129539"/>
                  </a:lnTo>
                  <a:lnTo>
                    <a:pt x="2139454" y="0"/>
                  </a:lnTo>
                  <a:close/>
                </a:path>
              </a:pathLst>
            </a:custGeom>
            <a:solidFill>
              <a:srgbClr val="4F81BC"/>
            </a:solidFill>
          </p:spPr>
          <p:txBody>
            <a:bodyPr wrap="square" lIns="0" tIns="0" rIns="0" bIns="0" rtlCol="0"/>
            <a:lstStyle/>
            <a:p>
              <a:endParaRPr/>
            </a:p>
          </p:txBody>
        </p:sp>
        <p:sp>
          <p:nvSpPr>
            <p:cNvPr id="110" name="object 110"/>
            <p:cNvSpPr/>
            <p:nvPr/>
          </p:nvSpPr>
          <p:spPr>
            <a:xfrm>
              <a:off x="1155954" y="5065013"/>
              <a:ext cx="2269490" cy="259079"/>
            </a:xfrm>
            <a:custGeom>
              <a:avLst/>
              <a:gdLst/>
              <a:ahLst/>
              <a:cxnLst/>
              <a:rect l="l" t="t" r="r" b="b"/>
              <a:pathLst>
                <a:path w="2269490" h="259079">
                  <a:moveTo>
                    <a:pt x="0" y="0"/>
                  </a:moveTo>
                  <a:lnTo>
                    <a:pt x="2139454" y="0"/>
                  </a:lnTo>
                  <a:lnTo>
                    <a:pt x="2268982" y="129539"/>
                  </a:lnTo>
                  <a:lnTo>
                    <a:pt x="2139454" y="259079"/>
                  </a:lnTo>
                  <a:lnTo>
                    <a:pt x="0" y="259079"/>
                  </a:lnTo>
                  <a:lnTo>
                    <a:pt x="129527" y="129539"/>
                  </a:lnTo>
                  <a:lnTo>
                    <a:pt x="0" y="0"/>
                  </a:lnTo>
                  <a:close/>
                </a:path>
              </a:pathLst>
            </a:custGeom>
            <a:ln w="25908">
              <a:solidFill>
                <a:srgbClr val="FFFFFF"/>
              </a:solidFill>
            </a:ln>
          </p:spPr>
          <p:txBody>
            <a:bodyPr wrap="square" lIns="0" tIns="0" rIns="0" bIns="0" rtlCol="0"/>
            <a:lstStyle/>
            <a:p>
              <a:endParaRPr/>
            </a:p>
          </p:txBody>
        </p:sp>
      </p:grpSp>
      <p:sp>
        <p:nvSpPr>
          <p:cNvPr id="111" name="object 111"/>
          <p:cNvSpPr txBox="1"/>
          <p:nvPr/>
        </p:nvSpPr>
        <p:spPr>
          <a:xfrm>
            <a:off x="3255671" y="6356633"/>
            <a:ext cx="1179195" cy="346710"/>
          </a:xfrm>
          <a:prstGeom prst="rect">
            <a:avLst/>
          </a:prstGeom>
        </p:spPr>
        <p:txBody>
          <a:bodyPr vert="horz" wrap="square" lIns="0" tIns="13335" rIns="0" bIns="0" rtlCol="0">
            <a:spAutoFit/>
          </a:bodyPr>
          <a:lstStyle/>
          <a:p>
            <a:pPr marL="12700" marR="5080">
              <a:lnSpc>
                <a:spcPct val="100000"/>
              </a:lnSpc>
              <a:spcBef>
                <a:spcPts val="105"/>
              </a:spcBef>
            </a:pPr>
            <a:r>
              <a:rPr sz="1050" b="0" spc="-180" dirty="0">
                <a:latin typeface="BIZ UDP明朝 Medium"/>
                <a:cs typeface="BIZ UDP明朝 Medium"/>
              </a:rPr>
              <a:t>コンテナ苗を用いた一貫</a:t>
            </a:r>
            <a:r>
              <a:rPr sz="1050" b="0" spc="-130" dirty="0">
                <a:latin typeface="BIZ UDP明朝 Medium"/>
                <a:cs typeface="BIZ UDP明朝 Medium"/>
              </a:rPr>
              <a:t>作業システム</a:t>
            </a:r>
            <a:endParaRPr sz="1050">
              <a:latin typeface="BIZ UDP明朝 Medium"/>
              <a:cs typeface="BIZ UDP明朝 Medium"/>
            </a:endParaRPr>
          </a:p>
        </p:txBody>
      </p:sp>
      <p:sp>
        <p:nvSpPr>
          <p:cNvPr id="112" name="object 112"/>
          <p:cNvSpPr txBox="1"/>
          <p:nvPr/>
        </p:nvSpPr>
        <p:spPr>
          <a:xfrm>
            <a:off x="1987043" y="5091458"/>
            <a:ext cx="635000" cy="208279"/>
          </a:xfrm>
          <a:prstGeom prst="rect">
            <a:avLst/>
          </a:prstGeom>
        </p:spPr>
        <p:txBody>
          <a:bodyPr vert="horz" wrap="square" lIns="0" tIns="12700" rIns="0" bIns="0" rtlCol="0">
            <a:spAutoFit/>
          </a:bodyPr>
          <a:lstStyle/>
          <a:p>
            <a:pPr marL="12700">
              <a:lnSpc>
                <a:spcPct val="100000"/>
              </a:lnSpc>
              <a:spcBef>
                <a:spcPts val="100"/>
              </a:spcBef>
            </a:pPr>
            <a:r>
              <a:rPr sz="1200" b="0" spc="-15" dirty="0">
                <a:solidFill>
                  <a:srgbClr val="FFFFFF"/>
                </a:solidFill>
                <a:latin typeface="BIZ UDP明朝 Medium"/>
                <a:cs typeface="BIZ UDP明朝 Medium"/>
              </a:rPr>
              <a:t>苗木生産</a:t>
            </a:r>
            <a:endParaRPr sz="1200">
              <a:latin typeface="BIZ UDP明朝 Medium"/>
              <a:cs typeface="BIZ UDP明朝 Medium"/>
            </a:endParaRPr>
          </a:p>
        </p:txBody>
      </p:sp>
      <p:grpSp>
        <p:nvGrpSpPr>
          <p:cNvPr id="113" name="object 113"/>
          <p:cNvGrpSpPr/>
          <p:nvPr/>
        </p:nvGrpSpPr>
        <p:grpSpPr>
          <a:xfrm>
            <a:off x="3005264" y="5051996"/>
            <a:ext cx="6609715" cy="285115"/>
            <a:chOff x="3005264" y="5051996"/>
            <a:chExt cx="6609715" cy="285115"/>
          </a:xfrm>
        </p:grpSpPr>
        <p:sp>
          <p:nvSpPr>
            <p:cNvPr id="114" name="object 114"/>
            <p:cNvSpPr/>
            <p:nvPr/>
          </p:nvSpPr>
          <p:spPr>
            <a:xfrm>
              <a:off x="3017525" y="5064252"/>
              <a:ext cx="2160905" cy="259079"/>
            </a:xfrm>
            <a:custGeom>
              <a:avLst/>
              <a:gdLst/>
              <a:ahLst/>
              <a:cxnLst/>
              <a:rect l="l" t="t" r="r" b="b"/>
              <a:pathLst>
                <a:path w="2160904" h="259079">
                  <a:moveTo>
                    <a:pt x="2031009" y="0"/>
                  </a:moveTo>
                  <a:lnTo>
                    <a:pt x="0" y="0"/>
                  </a:lnTo>
                  <a:lnTo>
                    <a:pt x="129501" y="129539"/>
                  </a:lnTo>
                  <a:lnTo>
                    <a:pt x="0" y="259079"/>
                  </a:lnTo>
                  <a:lnTo>
                    <a:pt x="2031009" y="259079"/>
                  </a:lnTo>
                  <a:lnTo>
                    <a:pt x="2160524" y="129539"/>
                  </a:lnTo>
                  <a:lnTo>
                    <a:pt x="2031009" y="0"/>
                  </a:lnTo>
                  <a:close/>
                </a:path>
              </a:pathLst>
            </a:custGeom>
            <a:solidFill>
              <a:srgbClr val="4F81BC"/>
            </a:solidFill>
          </p:spPr>
          <p:txBody>
            <a:bodyPr wrap="square" lIns="0" tIns="0" rIns="0" bIns="0" rtlCol="0"/>
            <a:lstStyle/>
            <a:p>
              <a:endParaRPr/>
            </a:p>
          </p:txBody>
        </p:sp>
        <p:sp>
          <p:nvSpPr>
            <p:cNvPr id="115" name="object 115"/>
            <p:cNvSpPr/>
            <p:nvPr/>
          </p:nvSpPr>
          <p:spPr>
            <a:xfrm>
              <a:off x="3018281" y="5065014"/>
              <a:ext cx="2160905" cy="259079"/>
            </a:xfrm>
            <a:custGeom>
              <a:avLst/>
              <a:gdLst/>
              <a:ahLst/>
              <a:cxnLst/>
              <a:rect l="l" t="t" r="r" b="b"/>
              <a:pathLst>
                <a:path w="2160904" h="259079">
                  <a:moveTo>
                    <a:pt x="0" y="0"/>
                  </a:moveTo>
                  <a:lnTo>
                    <a:pt x="2031009" y="0"/>
                  </a:lnTo>
                  <a:lnTo>
                    <a:pt x="2160524" y="129539"/>
                  </a:lnTo>
                  <a:lnTo>
                    <a:pt x="2031009" y="259079"/>
                  </a:lnTo>
                  <a:lnTo>
                    <a:pt x="0" y="259079"/>
                  </a:lnTo>
                  <a:lnTo>
                    <a:pt x="129514" y="129539"/>
                  </a:lnTo>
                  <a:lnTo>
                    <a:pt x="0" y="0"/>
                  </a:lnTo>
                  <a:close/>
                </a:path>
              </a:pathLst>
            </a:custGeom>
            <a:ln w="25908">
              <a:solidFill>
                <a:srgbClr val="FFFFFF"/>
              </a:solidFill>
            </a:ln>
          </p:spPr>
          <p:txBody>
            <a:bodyPr wrap="square" lIns="0" tIns="0" rIns="0" bIns="0" rtlCol="0"/>
            <a:lstStyle/>
            <a:p>
              <a:endParaRPr/>
            </a:p>
          </p:txBody>
        </p:sp>
        <p:sp>
          <p:nvSpPr>
            <p:cNvPr id="116" name="object 116"/>
            <p:cNvSpPr/>
            <p:nvPr/>
          </p:nvSpPr>
          <p:spPr>
            <a:xfrm>
              <a:off x="4841744" y="5064252"/>
              <a:ext cx="3159125" cy="259079"/>
            </a:xfrm>
            <a:custGeom>
              <a:avLst/>
              <a:gdLst/>
              <a:ahLst/>
              <a:cxnLst/>
              <a:rect l="l" t="t" r="r" b="b"/>
              <a:pathLst>
                <a:path w="3159125" h="259079">
                  <a:moveTo>
                    <a:pt x="3029229" y="0"/>
                  </a:moveTo>
                  <a:lnTo>
                    <a:pt x="0" y="0"/>
                  </a:lnTo>
                  <a:lnTo>
                    <a:pt x="129527" y="129539"/>
                  </a:lnTo>
                  <a:lnTo>
                    <a:pt x="0" y="259079"/>
                  </a:lnTo>
                  <a:lnTo>
                    <a:pt x="3029229" y="259079"/>
                  </a:lnTo>
                  <a:lnTo>
                    <a:pt x="3158744" y="129539"/>
                  </a:lnTo>
                  <a:lnTo>
                    <a:pt x="3029229" y="0"/>
                  </a:lnTo>
                  <a:close/>
                </a:path>
              </a:pathLst>
            </a:custGeom>
            <a:solidFill>
              <a:srgbClr val="4F81BC"/>
            </a:solidFill>
          </p:spPr>
          <p:txBody>
            <a:bodyPr wrap="square" lIns="0" tIns="0" rIns="0" bIns="0" rtlCol="0"/>
            <a:lstStyle/>
            <a:p>
              <a:endParaRPr/>
            </a:p>
          </p:txBody>
        </p:sp>
        <p:sp>
          <p:nvSpPr>
            <p:cNvPr id="117" name="object 117"/>
            <p:cNvSpPr/>
            <p:nvPr/>
          </p:nvSpPr>
          <p:spPr>
            <a:xfrm>
              <a:off x="4842509" y="5065014"/>
              <a:ext cx="3159125" cy="259079"/>
            </a:xfrm>
            <a:custGeom>
              <a:avLst/>
              <a:gdLst/>
              <a:ahLst/>
              <a:cxnLst/>
              <a:rect l="l" t="t" r="r" b="b"/>
              <a:pathLst>
                <a:path w="3159125" h="259079">
                  <a:moveTo>
                    <a:pt x="0" y="0"/>
                  </a:moveTo>
                  <a:lnTo>
                    <a:pt x="3029229" y="0"/>
                  </a:lnTo>
                  <a:lnTo>
                    <a:pt x="3158744" y="129539"/>
                  </a:lnTo>
                  <a:lnTo>
                    <a:pt x="3029229" y="259079"/>
                  </a:lnTo>
                  <a:lnTo>
                    <a:pt x="0" y="259079"/>
                  </a:lnTo>
                  <a:lnTo>
                    <a:pt x="129514" y="129539"/>
                  </a:lnTo>
                  <a:lnTo>
                    <a:pt x="0" y="0"/>
                  </a:lnTo>
                  <a:close/>
                </a:path>
              </a:pathLst>
            </a:custGeom>
            <a:ln w="25907">
              <a:solidFill>
                <a:srgbClr val="FFFFFF"/>
              </a:solidFill>
            </a:ln>
          </p:spPr>
          <p:txBody>
            <a:bodyPr wrap="square" lIns="0" tIns="0" rIns="0" bIns="0" rtlCol="0"/>
            <a:lstStyle/>
            <a:p>
              <a:endParaRPr/>
            </a:p>
          </p:txBody>
        </p:sp>
        <p:sp>
          <p:nvSpPr>
            <p:cNvPr id="118" name="object 118"/>
            <p:cNvSpPr/>
            <p:nvPr/>
          </p:nvSpPr>
          <p:spPr>
            <a:xfrm>
              <a:off x="7522466" y="5064252"/>
              <a:ext cx="2078989" cy="259079"/>
            </a:xfrm>
            <a:custGeom>
              <a:avLst/>
              <a:gdLst/>
              <a:ahLst/>
              <a:cxnLst/>
              <a:rect l="l" t="t" r="r" b="b"/>
              <a:pathLst>
                <a:path w="2078990" h="259079">
                  <a:moveTo>
                    <a:pt x="1948954" y="0"/>
                  </a:moveTo>
                  <a:lnTo>
                    <a:pt x="0" y="0"/>
                  </a:lnTo>
                  <a:lnTo>
                    <a:pt x="129514" y="129539"/>
                  </a:lnTo>
                  <a:lnTo>
                    <a:pt x="0" y="259079"/>
                  </a:lnTo>
                  <a:lnTo>
                    <a:pt x="1948954" y="259079"/>
                  </a:lnTo>
                  <a:lnTo>
                    <a:pt x="2078482" y="129539"/>
                  </a:lnTo>
                  <a:lnTo>
                    <a:pt x="1948954" y="0"/>
                  </a:lnTo>
                  <a:close/>
                </a:path>
              </a:pathLst>
            </a:custGeom>
            <a:solidFill>
              <a:srgbClr val="4F81BC"/>
            </a:solidFill>
          </p:spPr>
          <p:txBody>
            <a:bodyPr wrap="square" lIns="0" tIns="0" rIns="0" bIns="0" rtlCol="0"/>
            <a:lstStyle/>
            <a:p>
              <a:endParaRPr/>
            </a:p>
          </p:txBody>
        </p:sp>
        <p:sp>
          <p:nvSpPr>
            <p:cNvPr id="119" name="object 119"/>
            <p:cNvSpPr/>
            <p:nvPr/>
          </p:nvSpPr>
          <p:spPr>
            <a:xfrm>
              <a:off x="7523225" y="5065014"/>
              <a:ext cx="2078989" cy="259079"/>
            </a:xfrm>
            <a:custGeom>
              <a:avLst/>
              <a:gdLst/>
              <a:ahLst/>
              <a:cxnLst/>
              <a:rect l="l" t="t" r="r" b="b"/>
              <a:pathLst>
                <a:path w="2078990" h="259079">
                  <a:moveTo>
                    <a:pt x="0" y="0"/>
                  </a:moveTo>
                  <a:lnTo>
                    <a:pt x="1948954" y="0"/>
                  </a:lnTo>
                  <a:lnTo>
                    <a:pt x="2078482" y="129539"/>
                  </a:lnTo>
                  <a:lnTo>
                    <a:pt x="1948954" y="259079"/>
                  </a:lnTo>
                  <a:lnTo>
                    <a:pt x="0" y="259079"/>
                  </a:lnTo>
                  <a:lnTo>
                    <a:pt x="129527" y="129539"/>
                  </a:lnTo>
                  <a:lnTo>
                    <a:pt x="0" y="0"/>
                  </a:lnTo>
                  <a:close/>
                </a:path>
              </a:pathLst>
            </a:custGeom>
            <a:ln w="25908">
              <a:solidFill>
                <a:srgbClr val="FFFFFF"/>
              </a:solidFill>
            </a:ln>
          </p:spPr>
          <p:txBody>
            <a:bodyPr wrap="square" lIns="0" tIns="0" rIns="0" bIns="0" rtlCol="0"/>
            <a:lstStyle/>
            <a:p>
              <a:endParaRPr/>
            </a:p>
          </p:txBody>
        </p:sp>
      </p:grpSp>
      <p:sp>
        <p:nvSpPr>
          <p:cNvPr id="120" name="object 120"/>
          <p:cNvSpPr txBox="1"/>
          <p:nvPr/>
        </p:nvSpPr>
        <p:spPr>
          <a:xfrm>
            <a:off x="8262900" y="5091458"/>
            <a:ext cx="450850" cy="208279"/>
          </a:xfrm>
          <a:prstGeom prst="rect">
            <a:avLst/>
          </a:prstGeom>
        </p:spPr>
        <p:txBody>
          <a:bodyPr vert="horz" wrap="square" lIns="0" tIns="12700" rIns="0" bIns="0" rtlCol="0">
            <a:spAutoFit/>
          </a:bodyPr>
          <a:lstStyle/>
          <a:p>
            <a:pPr marL="12700">
              <a:lnSpc>
                <a:spcPct val="100000"/>
              </a:lnSpc>
              <a:spcBef>
                <a:spcPts val="100"/>
              </a:spcBef>
            </a:pPr>
            <a:r>
              <a:rPr sz="1200" b="0" spc="-20" dirty="0">
                <a:solidFill>
                  <a:srgbClr val="FFFFFF"/>
                </a:solidFill>
                <a:latin typeface="BIZ UDP明朝 Medium"/>
                <a:cs typeface="BIZ UDP明朝 Medium"/>
              </a:rPr>
              <a:t>下刈り</a:t>
            </a:r>
            <a:endParaRPr sz="1200">
              <a:latin typeface="BIZ UDP明朝 Medium"/>
              <a:cs typeface="BIZ UDP明朝 Medium"/>
            </a:endParaRPr>
          </a:p>
        </p:txBody>
      </p:sp>
      <p:pic>
        <p:nvPicPr>
          <p:cNvPr id="121" name="object 121"/>
          <p:cNvPicPr/>
          <p:nvPr/>
        </p:nvPicPr>
        <p:blipFill>
          <a:blip r:embed="rId35" cstate="print"/>
          <a:stretch>
            <a:fillRect/>
          </a:stretch>
        </p:blipFill>
        <p:spPr>
          <a:xfrm>
            <a:off x="7999476" y="6390132"/>
            <a:ext cx="108203" cy="108203"/>
          </a:xfrm>
          <a:prstGeom prst="rect">
            <a:avLst/>
          </a:prstGeom>
        </p:spPr>
      </p:pic>
      <p:pic>
        <p:nvPicPr>
          <p:cNvPr id="122" name="object 122"/>
          <p:cNvPicPr/>
          <p:nvPr/>
        </p:nvPicPr>
        <p:blipFill>
          <a:blip r:embed="rId36" cstate="print"/>
          <a:stretch>
            <a:fillRect/>
          </a:stretch>
        </p:blipFill>
        <p:spPr>
          <a:xfrm>
            <a:off x="5056632" y="6580631"/>
            <a:ext cx="108203" cy="108203"/>
          </a:xfrm>
          <a:prstGeom prst="rect">
            <a:avLst/>
          </a:prstGeom>
        </p:spPr>
      </p:pic>
      <p:pic>
        <p:nvPicPr>
          <p:cNvPr id="123" name="object 123"/>
          <p:cNvPicPr/>
          <p:nvPr/>
        </p:nvPicPr>
        <p:blipFill>
          <a:blip r:embed="rId37" cstate="print"/>
          <a:stretch>
            <a:fillRect/>
          </a:stretch>
        </p:blipFill>
        <p:spPr>
          <a:xfrm>
            <a:off x="3078479" y="6387084"/>
            <a:ext cx="106679" cy="108203"/>
          </a:xfrm>
          <a:prstGeom prst="rect">
            <a:avLst/>
          </a:prstGeom>
        </p:spPr>
      </p:pic>
      <p:pic>
        <p:nvPicPr>
          <p:cNvPr id="124" name="object 124"/>
          <p:cNvPicPr/>
          <p:nvPr/>
        </p:nvPicPr>
        <p:blipFill>
          <a:blip r:embed="rId38" cstate="print"/>
          <a:stretch>
            <a:fillRect/>
          </a:stretch>
        </p:blipFill>
        <p:spPr>
          <a:xfrm>
            <a:off x="5047488" y="6399288"/>
            <a:ext cx="108203" cy="108190"/>
          </a:xfrm>
          <a:prstGeom prst="rect">
            <a:avLst/>
          </a:prstGeom>
        </p:spPr>
      </p:pic>
      <p:sp>
        <p:nvSpPr>
          <p:cNvPr id="125" name="object 125"/>
          <p:cNvSpPr txBox="1"/>
          <p:nvPr/>
        </p:nvSpPr>
        <p:spPr>
          <a:xfrm>
            <a:off x="7999882" y="6659272"/>
            <a:ext cx="2680970" cy="193675"/>
          </a:xfrm>
          <a:prstGeom prst="rect">
            <a:avLst/>
          </a:prstGeom>
        </p:spPr>
        <p:txBody>
          <a:bodyPr vert="horz" wrap="square" lIns="0" tIns="12700" rIns="0" bIns="0" rtlCol="0">
            <a:spAutoFit/>
          </a:bodyPr>
          <a:lstStyle/>
          <a:p>
            <a:pPr marL="152400" indent="-140335">
              <a:lnSpc>
                <a:spcPct val="100000"/>
              </a:lnSpc>
              <a:spcBef>
                <a:spcPts val="100"/>
              </a:spcBef>
              <a:buSzPct val="111111"/>
              <a:buChar char="●"/>
              <a:tabLst>
                <a:tab pos="153035" algn="l"/>
              </a:tabLst>
            </a:pPr>
            <a:r>
              <a:rPr sz="900" b="0" spc="-10" dirty="0">
                <a:solidFill>
                  <a:srgbClr val="FF0000"/>
                </a:solidFill>
                <a:latin typeface="BIZ UDP明朝 Medium"/>
                <a:cs typeface="BIZ UDP明朝 Medium"/>
              </a:rPr>
              <a:t>：2022</a:t>
            </a:r>
            <a:r>
              <a:rPr sz="900" b="0" spc="-75" dirty="0">
                <a:solidFill>
                  <a:srgbClr val="FF0000"/>
                </a:solidFill>
                <a:latin typeface="BIZ UDP明朝 Medium"/>
                <a:cs typeface="BIZ UDP明朝 Medium"/>
              </a:rPr>
              <a:t>年頃までに実用化 </a:t>
            </a:r>
            <a:r>
              <a:rPr sz="1100" b="0" spc="-10" dirty="0">
                <a:solidFill>
                  <a:srgbClr val="0000CC"/>
                </a:solidFill>
                <a:latin typeface="BIZ UDP明朝 Medium"/>
                <a:cs typeface="BIZ UDP明朝 Medium"/>
              </a:rPr>
              <a:t>●</a:t>
            </a:r>
            <a:r>
              <a:rPr sz="900" b="0" spc="-10" dirty="0">
                <a:solidFill>
                  <a:srgbClr val="0000CC"/>
                </a:solidFill>
                <a:latin typeface="BIZ UDP明朝 Medium"/>
                <a:cs typeface="BIZ UDP明朝 Medium"/>
              </a:rPr>
              <a:t>：2025</a:t>
            </a:r>
            <a:r>
              <a:rPr sz="900" b="0" spc="-85" dirty="0">
                <a:solidFill>
                  <a:srgbClr val="0000CC"/>
                </a:solidFill>
                <a:latin typeface="BIZ UDP明朝 Medium"/>
                <a:cs typeface="BIZ UDP明朝 Medium"/>
              </a:rPr>
              <a:t>年頃までに実用化</a:t>
            </a:r>
            <a:endParaRPr sz="900">
              <a:latin typeface="BIZ UDP明朝 Medium"/>
              <a:cs typeface="BIZ UDP明朝 Medium"/>
            </a:endParaRPr>
          </a:p>
        </p:txBody>
      </p:sp>
      <p:pic>
        <p:nvPicPr>
          <p:cNvPr id="126" name="object 126"/>
          <p:cNvPicPr/>
          <p:nvPr/>
        </p:nvPicPr>
        <p:blipFill>
          <a:blip r:embed="rId39" cstate="print"/>
          <a:stretch>
            <a:fillRect/>
          </a:stretch>
        </p:blipFill>
        <p:spPr>
          <a:xfrm>
            <a:off x="1264919" y="6380988"/>
            <a:ext cx="108203" cy="106679"/>
          </a:xfrm>
          <a:prstGeom prst="rect">
            <a:avLst/>
          </a:prstGeom>
        </p:spPr>
      </p:pic>
      <p:sp>
        <p:nvSpPr>
          <p:cNvPr id="127" name="object 127"/>
          <p:cNvSpPr txBox="1"/>
          <p:nvPr/>
        </p:nvSpPr>
        <p:spPr>
          <a:xfrm>
            <a:off x="5256012" y="6369712"/>
            <a:ext cx="1368425" cy="339090"/>
          </a:xfrm>
          <a:prstGeom prst="rect">
            <a:avLst/>
          </a:prstGeom>
        </p:spPr>
        <p:txBody>
          <a:bodyPr vert="horz" wrap="square" lIns="0" tIns="24765" rIns="0" bIns="0" rtlCol="0">
            <a:spAutoFit/>
          </a:bodyPr>
          <a:lstStyle/>
          <a:p>
            <a:pPr marL="12700" marR="5080" indent="36195">
              <a:lnSpc>
                <a:spcPts val="1200"/>
              </a:lnSpc>
              <a:spcBef>
                <a:spcPts val="195"/>
              </a:spcBef>
            </a:pPr>
            <a:r>
              <a:rPr sz="1050" b="0" spc="-165" dirty="0">
                <a:latin typeface="BIZ UDP明朝 Medium"/>
                <a:cs typeface="BIZ UDP明朝 Medium"/>
              </a:rPr>
              <a:t>ドローンを用いた苗木運搬</a:t>
            </a:r>
            <a:r>
              <a:rPr sz="1050" b="0" spc="-210" dirty="0">
                <a:latin typeface="BIZ UDP明朝 Medium"/>
                <a:cs typeface="BIZ UDP明朝 Medium"/>
              </a:rPr>
              <a:t>早生樹、エリートツリーの活用</a:t>
            </a:r>
            <a:endParaRPr sz="1050">
              <a:latin typeface="BIZ UDP明朝 Medium"/>
              <a:cs typeface="BIZ UDP明朝 Medium"/>
            </a:endParaRPr>
          </a:p>
        </p:txBody>
      </p:sp>
      <p:pic>
        <p:nvPicPr>
          <p:cNvPr id="128" name="object 128"/>
          <p:cNvPicPr/>
          <p:nvPr/>
        </p:nvPicPr>
        <p:blipFill>
          <a:blip r:embed="rId35" cstate="print"/>
          <a:stretch>
            <a:fillRect/>
          </a:stretch>
        </p:blipFill>
        <p:spPr>
          <a:xfrm>
            <a:off x="6918959" y="6390132"/>
            <a:ext cx="108203" cy="108203"/>
          </a:xfrm>
          <a:prstGeom prst="rect">
            <a:avLst/>
          </a:prstGeom>
        </p:spPr>
      </p:pic>
      <p:grpSp>
        <p:nvGrpSpPr>
          <p:cNvPr id="129" name="object 129"/>
          <p:cNvGrpSpPr/>
          <p:nvPr/>
        </p:nvGrpSpPr>
        <p:grpSpPr>
          <a:xfrm>
            <a:off x="1985772" y="4040123"/>
            <a:ext cx="7279005" cy="2280285"/>
            <a:chOff x="1985772" y="4040123"/>
            <a:chExt cx="7279005" cy="2280285"/>
          </a:xfrm>
        </p:grpSpPr>
        <p:pic>
          <p:nvPicPr>
            <p:cNvPr id="130" name="object 130"/>
            <p:cNvPicPr/>
            <p:nvPr/>
          </p:nvPicPr>
          <p:blipFill>
            <a:blip r:embed="rId40" cstate="print"/>
            <a:stretch>
              <a:fillRect/>
            </a:stretch>
          </p:blipFill>
          <p:spPr>
            <a:xfrm>
              <a:off x="7080503" y="5335523"/>
              <a:ext cx="667511" cy="975359"/>
            </a:xfrm>
            <a:prstGeom prst="rect">
              <a:avLst/>
            </a:prstGeom>
          </p:spPr>
        </p:pic>
        <p:pic>
          <p:nvPicPr>
            <p:cNvPr id="131" name="object 131"/>
            <p:cNvPicPr/>
            <p:nvPr/>
          </p:nvPicPr>
          <p:blipFill>
            <a:blip r:embed="rId41" cstate="print"/>
            <a:stretch>
              <a:fillRect/>
            </a:stretch>
          </p:blipFill>
          <p:spPr>
            <a:xfrm>
              <a:off x="3268980" y="5340095"/>
              <a:ext cx="1310639" cy="967739"/>
            </a:xfrm>
            <a:prstGeom prst="rect">
              <a:avLst/>
            </a:prstGeom>
          </p:spPr>
        </p:pic>
        <p:pic>
          <p:nvPicPr>
            <p:cNvPr id="132" name="object 132"/>
            <p:cNvPicPr/>
            <p:nvPr/>
          </p:nvPicPr>
          <p:blipFill>
            <a:blip r:embed="rId42" cstate="print"/>
            <a:stretch>
              <a:fillRect/>
            </a:stretch>
          </p:blipFill>
          <p:spPr>
            <a:xfrm>
              <a:off x="5887212" y="5324855"/>
              <a:ext cx="851915" cy="979931"/>
            </a:xfrm>
            <a:prstGeom prst="rect">
              <a:avLst/>
            </a:prstGeom>
          </p:spPr>
        </p:pic>
        <p:pic>
          <p:nvPicPr>
            <p:cNvPr id="133" name="object 133"/>
            <p:cNvPicPr/>
            <p:nvPr/>
          </p:nvPicPr>
          <p:blipFill>
            <a:blip r:embed="rId43" cstate="print"/>
            <a:stretch>
              <a:fillRect/>
            </a:stretch>
          </p:blipFill>
          <p:spPr>
            <a:xfrm>
              <a:off x="7962900" y="5343143"/>
              <a:ext cx="1301495" cy="976883"/>
            </a:xfrm>
            <a:prstGeom prst="rect">
              <a:avLst/>
            </a:prstGeom>
          </p:spPr>
        </p:pic>
        <p:pic>
          <p:nvPicPr>
            <p:cNvPr id="134" name="object 134"/>
            <p:cNvPicPr/>
            <p:nvPr/>
          </p:nvPicPr>
          <p:blipFill>
            <a:blip r:embed="rId44" cstate="print"/>
            <a:stretch>
              <a:fillRect/>
            </a:stretch>
          </p:blipFill>
          <p:spPr>
            <a:xfrm>
              <a:off x="1985772" y="4040123"/>
              <a:ext cx="955547" cy="1095755"/>
            </a:xfrm>
            <a:prstGeom prst="rect">
              <a:avLst/>
            </a:prstGeom>
          </p:spPr>
        </p:pic>
        <p:pic>
          <p:nvPicPr>
            <p:cNvPr id="135" name="object 135"/>
            <p:cNvPicPr/>
            <p:nvPr/>
          </p:nvPicPr>
          <p:blipFill>
            <a:blip r:embed="rId45" cstate="print"/>
            <a:stretch>
              <a:fillRect/>
            </a:stretch>
          </p:blipFill>
          <p:spPr>
            <a:xfrm>
              <a:off x="2033016" y="4069079"/>
              <a:ext cx="870203" cy="1010411"/>
            </a:xfrm>
            <a:prstGeom prst="rect">
              <a:avLst/>
            </a:prstGeom>
          </p:spPr>
        </p:pic>
        <p:sp>
          <p:nvSpPr>
            <p:cNvPr id="136" name="object 136"/>
            <p:cNvSpPr/>
            <p:nvPr/>
          </p:nvSpPr>
          <p:spPr>
            <a:xfrm>
              <a:off x="2033021" y="4069081"/>
              <a:ext cx="871855" cy="1010285"/>
            </a:xfrm>
            <a:custGeom>
              <a:avLst/>
              <a:gdLst/>
              <a:ahLst/>
              <a:cxnLst/>
              <a:rect l="l" t="t" r="r" b="b"/>
              <a:pathLst>
                <a:path w="871855" h="1010285">
                  <a:moveTo>
                    <a:pt x="13550" y="309181"/>
                  </a:moveTo>
                  <a:lnTo>
                    <a:pt x="21412" y="370217"/>
                  </a:lnTo>
                  <a:lnTo>
                    <a:pt x="51879" y="429818"/>
                  </a:lnTo>
                  <a:lnTo>
                    <a:pt x="103301" y="486917"/>
                  </a:lnTo>
                  <a:lnTo>
                    <a:pt x="136347" y="514197"/>
                  </a:lnTo>
                  <a:lnTo>
                    <a:pt x="174015" y="540448"/>
                  </a:lnTo>
                  <a:lnTo>
                    <a:pt x="216103" y="565543"/>
                  </a:lnTo>
                  <a:lnTo>
                    <a:pt x="262394" y="589343"/>
                  </a:lnTo>
                  <a:lnTo>
                    <a:pt x="312674" y="611720"/>
                  </a:lnTo>
                  <a:lnTo>
                    <a:pt x="366763" y="632548"/>
                  </a:lnTo>
                  <a:lnTo>
                    <a:pt x="424421" y="651675"/>
                  </a:lnTo>
                  <a:lnTo>
                    <a:pt x="485470" y="668985"/>
                  </a:lnTo>
                  <a:lnTo>
                    <a:pt x="549681" y="684339"/>
                  </a:lnTo>
                  <a:lnTo>
                    <a:pt x="616864" y="697598"/>
                  </a:lnTo>
                  <a:lnTo>
                    <a:pt x="623608" y="593318"/>
                  </a:lnTo>
                  <a:lnTo>
                    <a:pt x="817918" y="826643"/>
                  </a:lnTo>
                  <a:lnTo>
                    <a:pt x="596519" y="1010183"/>
                  </a:lnTo>
                  <a:lnTo>
                    <a:pt x="603262" y="905903"/>
                  </a:lnTo>
                  <a:lnTo>
                    <a:pt x="536092" y="892670"/>
                  </a:lnTo>
                  <a:lnTo>
                    <a:pt x="471881" y="877328"/>
                  </a:lnTo>
                  <a:lnTo>
                    <a:pt x="410845" y="860044"/>
                  </a:lnTo>
                  <a:lnTo>
                    <a:pt x="353187" y="840930"/>
                  </a:lnTo>
                  <a:lnTo>
                    <a:pt x="299110" y="820115"/>
                  </a:lnTo>
                  <a:lnTo>
                    <a:pt x="248818" y="797737"/>
                  </a:lnTo>
                  <a:lnTo>
                    <a:pt x="202539" y="773938"/>
                  </a:lnTo>
                  <a:lnTo>
                    <a:pt x="160464" y="748842"/>
                  </a:lnTo>
                  <a:lnTo>
                    <a:pt x="122783" y="722591"/>
                  </a:lnTo>
                  <a:lnTo>
                    <a:pt x="89738" y="695312"/>
                  </a:lnTo>
                  <a:lnTo>
                    <a:pt x="61518" y="667131"/>
                  </a:lnTo>
                  <a:lnTo>
                    <a:pt x="20358" y="608622"/>
                  </a:lnTo>
                  <a:lnTo>
                    <a:pt x="990" y="548144"/>
                  </a:lnTo>
                  <a:lnTo>
                    <a:pt x="0" y="517486"/>
                  </a:lnTo>
                  <a:lnTo>
                    <a:pt x="13550" y="309181"/>
                  </a:lnTo>
                  <a:lnTo>
                    <a:pt x="27089" y="254266"/>
                  </a:lnTo>
                  <a:lnTo>
                    <a:pt x="59296" y="203263"/>
                  </a:lnTo>
                  <a:lnTo>
                    <a:pt x="108661" y="156717"/>
                  </a:lnTo>
                  <a:lnTo>
                    <a:pt x="173647" y="115150"/>
                  </a:lnTo>
                  <a:lnTo>
                    <a:pt x="211518" y="96405"/>
                  </a:lnTo>
                  <a:lnTo>
                    <a:pt x="252730" y="79121"/>
                  </a:lnTo>
                  <a:lnTo>
                    <a:pt x="297078" y="63347"/>
                  </a:lnTo>
                  <a:lnTo>
                    <a:pt x="344385" y="49161"/>
                  </a:lnTo>
                  <a:lnTo>
                    <a:pt x="394449" y="36639"/>
                  </a:lnTo>
                  <a:lnTo>
                    <a:pt x="447078" y="25831"/>
                  </a:lnTo>
                  <a:lnTo>
                    <a:pt x="502094" y="16814"/>
                  </a:lnTo>
                  <a:lnTo>
                    <a:pt x="559295" y="9651"/>
                  </a:lnTo>
                  <a:lnTo>
                    <a:pt x="618490" y="4419"/>
                  </a:lnTo>
                  <a:lnTo>
                    <a:pt x="679500" y="1181"/>
                  </a:lnTo>
                  <a:lnTo>
                    <a:pt x="742124" y="0"/>
                  </a:lnTo>
                  <a:lnTo>
                    <a:pt x="806170" y="939"/>
                  </a:lnTo>
                  <a:lnTo>
                    <a:pt x="871461" y="4089"/>
                  </a:lnTo>
                  <a:lnTo>
                    <a:pt x="857846" y="212521"/>
                  </a:lnTo>
                  <a:lnTo>
                    <a:pt x="796950" y="209524"/>
                  </a:lnTo>
                  <a:lnTo>
                    <a:pt x="736904" y="208445"/>
                  </a:lnTo>
                  <a:lnTo>
                    <a:pt x="677900" y="209245"/>
                  </a:lnTo>
                  <a:lnTo>
                    <a:pt x="620128" y="211886"/>
                  </a:lnTo>
                  <a:lnTo>
                    <a:pt x="563765" y="216306"/>
                  </a:lnTo>
                  <a:lnTo>
                    <a:pt x="508990" y="222465"/>
                  </a:lnTo>
                  <a:lnTo>
                    <a:pt x="456006" y="230339"/>
                  </a:lnTo>
                  <a:lnTo>
                    <a:pt x="404964" y="239839"/>
                  </a:lnTo>
                  <a:lnTo>
                    <a:pt x="356069" y="250964"/>
                  </a:lnTo>
                  <a:lnTo>
                    <a:pt x="309511" y="263639"/>
                  </a:lnTo>
                  <a:lnTo>
                    <a:pt x="265455" y="277825"/>
                  </a:lnTo>
                  <a:lnTo>
                    <a:pt x="224078" y="293471"/>
                  </a:lnTo>
                  <a:lnTo>
                    <a:pt x="185597" y="310553"/>
                  </a:lnTo>
                  <a:lnTo>
                    <a:pt x="150152" y="328993"/>
                  </a:lnTo>
                  <a:lnTo>
                    <a:pt x="89192" y="369836"/>
                  </a:lnTo>
                  <a:lnTo>
                    <a:pt x="64033" y="392137"/>
                  </a:lnTo>
                  <a:lnTo>
                    <a:pt x="42659" y="415620"/>
                  </a:lnTo>
                </a:path>
              </a:pathLst>
            </a:custGeom>
            <a:ln w="9144">
              <a:solidFill>
                <a:srgbClr val="F69240"/>
              </a:solidFill>
            </a:ln>
          </p:spPr>
          <p:txBody>
            <a:bodyPr wrap="square" lIns="0" tIns="0" rIns="0" bIns="0" rtlCol="0"/>
            <a:lstStyle/>
            <a:p>
              <a:endParaRPr/>
            </a:p>
          </p:txBody>
        </p:sp>
      </p:grpSp>
      <p:sp>
        <p:nvSpPr>
          <p:cNvPr id="137" name="object 137"/>
          <p:cNvSpPr txBox="1"/>
          <p:nvPr/>
        </p:nvSpPr>
        <p:spPr>
          <a:xfrm>
            <a:off x="4236" y="4139417"/>
            <a:ext cx="2036445" cy="670560"/>
          </a:xfrm>
          <a:prstGeom prst="rect">
            <a:avLst/>
          </a:prstGeom>
        </p:spPr>
        <p:txBody>
          <a:bodyPr vert="horz" wrap="square" lIns="0" tIns="22225" rIns="0" bIns="0" rtlCol="0">
            <a:spAutoFit/>
          </a:bodyPr>
          <a:lstStyle/>
          <a:p>
            <a:pPr marL="12700" marR="5080" indent="-635">
              <a:lnSpc>
                <a:spcPts val="1660"/>
              </a:lnSpc>
              <a:spcBef>
                <a:spcPts val="175"/>
              </a:spcBef>
            </a:pPr>
            <a:r>
              <a:rPr sz="1400" b="0" spc="-60" dirty="0">
                <a:solidFill>
                  <a:srgbClr val="385723"/>
                </a:solidFill>
                <a:latin typeface="BIZ UDP明朝 Medium"/>
                <a:cs typeface="BIZ UDP明朝 Medium"/>
              </a:rPr>
              <a:t>蓄積された情報を造林事業</a:t>
            </a:r>
            <a:r>
              <a:rPr sz="1400" b="0" spc="-200" dirty="0">
                <a:solidFill>
                  <a:srgbClr val="385723"/>
                </a:solidFill>
                <a:latin typeface="BIZ UDP明朝 Medium"/>
                <a:cs typeface="BIZ UDP明朝 Medium"/>
              </a:rPr>
              <a:t>にフィードバックして</a:t>
            </a:r>
            <a:endParaRPr sz="1400">
              <a:latin typeface="BIZ UDP明朝 Medium"/>
              <a:cs typeface="BIZ UDP明朝 Medium"/>
            </a:endParaRPr>
          </a:p>
          <a:p>
            <a:pPr marL="12700">
              <a:lnSpc>
                <a:spcPct val="100000"/>
              </a:lnSpc>
            </a:pPr>
            <a:r>
              <a:rPr sz="1400" b="0" spc="-30" dirty="0">
                <a:solidFill>
                  <a:srgbClr val="385723"/>
                </a:solidFill>
                <a:latin typeface="BIZ UDP明朝 Medium"/>
                <a:cs typeface="BIZ UDP明朝 Medium"/>
              </a:rPr>
              <a:t>森林管理の効率化を推進</a:t>
            </a:r>
            <a:endParaRPr sz="1400">
              <a:latin typeface="BIZ UDP明朝 Medium"/>
              <a:cs typeface="BIZ UDP明朝 Medium"/>
            </a:endParaRPr>
          </a:p>
        </p:txBody>
      </p:sp>
      <p:sp>
        <p:nvSpPr>
          <p:cNvPr id="138" name="object 138"/>
          <p:cNvSpPr txBox="1"/>
          <p:nvPr/>
        </p:nvSpPr>
        <p:spPr>
          <a:xfrm>
            <a:off x="8186318" y="6349646"/>
            <a:ext cx="1068070" cy="186690"/>
          </a:xfrm>
          <a:prstGeom prst="rect">
            <a:avLst/>
          </a:prstGeom>
        </p:spPr>
        <p:txBody>
          <a:bodyPr vert="horz" wrap="square" lIns="0" tIns="13335" rIns="0" bIns="0" rtlCol="0">
            <a:spAutoFit/>
          </a:bodyPr>
          <a:lstStyle/>
          <a:p>
            <a:pPr marL="12700">
              <a:lnSpc>
                <a:spcPct val="100000"/>
              </a:lnSpc>
              <a:spcBef>
                <a:spcPts val="105"/>
              </a:spcBef>
            </a:pPr>
            <a:r>
              <a:rPr sz="1050" b="0" spc="-35" dirty="0">
                <a:latin typeface="BIZ UDP明朝 Medium"/>
                <a:cs typeface="BIZ UDP明朝 Medium"/>
              </a:rPr>
              <a:t>造林作業の自動化</a:t>
            </a:r>
            <a:endParaRPr sz="1050">
              <a:latin typeface="BIZ UDP明朝 Medium"/>
              <a:cs typeface="BIZ UDP明朝 Medium"/>
            </a:endParaRPr>
          </a:p>
        </p:txBody>
      </p:sp>
      <p:grpSp>
        <p:nvGrpSpPr>
          <p:cNvPr id="139" name="object 139"/>
          <p:cNvGrpSpPr/>
          <p:nvPr/>
        </p:nvGrpSpPr>
        <p:grpSpPr>
          <a:xfrm>
            <a:off x="10323576" y="5065776"/>
            <a:ext cx="626745" cy="302260"/>
            <a:chOff x="10323576" y="5065776"/>
            <a:chExt cx="626745" cy="302260"/>
          </a:xfrm>
        </p:grpSpPr>
        <p:pic>
          <p:nvPicPr>
            <p:cNvPr id="140" name="object 140"/>
            <p:cNvPicPr/>
            <p:nvPr/>
          </p:nvPicPr>
          <p:blipFill>
            <a:blip r:embed="rId46" cstate="print"/>
            <a:stretch>
              <a:fillRect/>
            </a:stretch>
          </p:blipFill>
          <p:spPr>
            <a:xfrm>
              <a:off x="10323576" y="5065776"/>
              <a:ext cx="626363" cy="301751"/>
            </a:xfrm>
            <a:prstGeom prst="rect">
              <a:avLst/>
            </a:prstGeom>
          </p:spPr>
        </p:pic>
        <p:pic>
          <p:nvPicPr>
            <p:cNvPr id="141" name="object 141"/>
            <p:cNvPicPr/>
            <p:nvPr/>
          </p:nvPicPr>
          <p:blipFill>
            <a:blip r:embed="rId47" cstate="print"/>
            <a:stretch>
              <a:fillRect/>
            </a:stretch>
          </p:blipFill>
          <p:spPr>
            <a:xfrm>
              <a:off x="10370819" y="5090159"/>
              <a:ext cx="541019" cy="216407"/>
            </a:xfrm>
            <a:prstGeom prst="rect">
              <a:avLst/>
            </a:prstGeom>
          </p:spPr>
        </p:pic>
        <p:sp>
          <p:nvSpPr>
            <p:cNvPr id="142" name="object 142"/>
            <p:cNvSpPr/>
            <p:nvPr/>
          </p:nvSpPr>
          <p:spPr>
            <a:xfrm>
              <a:off x="10370819" y="5090163"/>
              <a:ext cx="541020" cy="216535"/>
            </a:xfrm>
            <a:custGeom>
              <a:avLst/>
              <a:gdLst/>
              <a:ahLst/>
              <a:cxnLst/>
              <a:rect l="l" t="t" r="r" b="b"/>
              <a:pathLst>
                <a:path w="541020" h="216535">
                  <a:moveTo>
                    <a:pt x="0" y="36042"/>
                  </a:moveTo>
                  <a:lnTo>
                    <a:pt x="2832" y="22009"/>
                  </a:lnTo>
                  <a:lnTo>
                    <a:pt x="10553" y="10540"/>
                  </a:lnTo>
                  <a:lnTo>
                    <a:pt x="22021" y="2819"/>
                  </a:lnTo>
                  <a:lnTo>
                    <a:pt x="36068" y="0"/>
                  </a:lnTo>
                  <a:lnTo>
                    <a:pt x="504952" y="0"/>
                  </a:lnTo>
                  <a:lnTo>
                    <a:pt x="518998" y="2819"/>
                  </a:lnTo>
                  <a:lnTo>
                    <a:pt x="530466" y="10540"/>
                  </a:lnTo>
                  <a:lnTo>
                    <a:pt x="538187" y="22009"/>
                  </a:lnTo>
                  <a:lnTo>
                    <a:pt x="541020" y="36042"/>
                  </a:lnTo>
                  <a:lnTo>
                    <a:pt x="541020" y="180225"/>
                  </a:lnTo>
                  <a:lnTo>
                    <a:pt x="538187" y="194271"/>
                  </a:lnTo>
                  <a:lnTo>
                    <a:pt x="530466" y="205727"/>
                  </a:lnTo>
                  <a:lnTo>
                    <a:pt x="518998" y="213448"/>
                  </a:lnTo>
                  <a:lnTo>
                    <a:pt x="504952" y="216280"/>
                  </a:lnTo>
                  <a:lnTo>
                    <a:pt x="36068" y="216280"/>
                  </a:lnTo>
                  <a:lnTo>
                    <a:pt x="22021" y="213448"/>
                  </a:lnTo>
                  <a:lnTo>
                    <a:pt x="10553" y="205727"/>
                  </a:lnTo>
                  <a:lnTo>
                    <a:pt x="2832" y="194271"/>
                  </a:lnTo>
                  <a:lnTo>
                    <a:pt x="0" y="180225"/>
                  </a:lnTo>
                  <a:lnTo>
                    <a:pt x="0" y="36042"/>
                  </a:lnTo>
                  <a:close/>
                </a:path>
              </a:pathLst>
            </a:custGeom>
            <a:ln w="9144">
              <a:solidFill>
                <a:srgbClr val="F69240"/>
              </a:solidFill>
            </a:ln>
          </p:spPr>
          <p:txBody>
            <a:bodyPr wrap="square" lIns="0" tIns="0" rIns="0" bIns="0" rtlCol="0"/>
            <a:lstStyle/>
            <a:p>
              <a:endParaRPr/>
            </a:p>
          </p:txBody>
        </p:sp>
      </p:grpSp>
      <p:sp>
        <p:nvSpPr>
          <p:cNvPr id="143" name="object 143"/>
          <p:cNvSpPr txBox="1"/>
          <p:nvPr/>
        </p:nvSpPr>
        <p:spPr>
          <a:xfrm>
            <a:off x="10477526" y="5021734"/>
            <a:ext cx="586740" cy="543560"/>
          </a:xfrm>
          <a:prstGeom prst="rect">
            <a:avLst/>
          </a:prstGeom>
        </p:spPr>
        <p:txBody>
          <a:bodyPr vert="horz" wrap="square" lIns="0" tIns="88900" rIns="0" bIns="0" rtlCol="0">
            <a:spAutoFit/>
          </a:bodyPr>
          <a:lstStyle/>
          <a:p>
            <a:pPr marL="12700">
              <a:lnSpc>
                <a:spcPct val="100000"/>
              </a:lnSpc>
              <a:spcBef>
                <a:spcPts val="700"/>
              </a:spcBef>
            </a:pPr>
            <a:r>
              <a:rPr sz="1200" b="0" spc="-25" dirty="0">
                <a:solidFill>
                  <a:srgbClr val="FFFFFF"/>
                </a:solidFill>
                <a:latin typeface="BIZ UDP明朝 Medium"/>
                <a:cs typeface="BIZ UDP明朝 Medium"/>
              </a:rPr>
              <a:t>収穫</a:t>
            </a:r>
            <a:endParaRPr sz="1200">
              <a:latin typeface="BIZ UDP明朝 Medium"/>
              <a:cs typeface="BIZ UDP明朝 Medium"/>
            </a:endParaRPr>
          </a:p>
          <a:p>
            <a:pPr marL="213360">
              <a:lnSpc>
                <a:spcPct val="100000"/>
              </a:lnSpc>
              <a:spcBef>
                <a:spcPts val="600"/>
              </a:spcBef>
            </a:pPr>
            <a:r>
              <a:rPr sz="1200" b="0" spc="-10" dirty="0">
                <a:latin typeface="BIZ UDP明朝 Medium"/>
                <a:cs typeface="BIZ UDP明朝 Medium"/>
              </a:rPr>
              <a:t>50</a:t>
            </a:r>
            <a:r>
              <a:rPr sz="1200" b="0" spc="-50" dirty="0">
                <a:latin typeface="BIZ UDP明朝 Medium"/>
                <a:cs typeface="BIZ UDP明朝 Medium"/>
              </a:rPr>
              <a:t>年</a:t>
            </a:r>
            <a:endParaRPr sz="1200">
              <a:latin typeface="BIZ UDP明朝 Medium"/>
              <a:cs typeface="BIZ UDP明朝 Medium"/>
            </a:endParaRPr>
          </a:p>
        </p:txBody>
      </p:sp>
      <p:grpSp>
        <p:nvGrpSpPr>
          <p:cNvPr id="144" name="object 144"/>
          <p:cNvGrpSpPr/>
          <p:nvPr/>
        </p:nvGrpSpPr>
        <p:grpSpPr>
          <a:xfrm>
            <a:off x="9939528" y="5562600"/>
            <a:ext cx="737870" cy="510540"/>
            <a:chOff x="9939528" y="5562600"/>
            <a:chExt cx="737870" cy="510540"/>
          </a:xfrm>
        </p:grpSpPr>
        <p:pic>
          <p:nvPicPr>
            <p:cNvPr id="145" name="object 145"/>
            <p:cNvPicPr/>
            <p:nvPr/>
          </p:nvPicPr>
          <p:blipFill>
            <a:blip r:embed="rId48" cstate="print"/>
            <a:stretch>
              <a:fillRect/>
            </a:stretch>
          </p:blipFill>
          <p:spPr>
            <a:xfrm>
              <a:off x="9939528" y="5562600"/>
              <a:ext cx="737615" cy="510539"/>
            </a:xfrm>
            <a:prstGeom prst="rect">
              <a:avLst/>
            </a:prstGeom>
          </p:spPr>
        </p:pic>
        <p:pic>
          <p:nvPicPr>
            <p:cNvPr id="146" name="object 146"/>
            <p:cNvPicPr/>
            <p:nvPr/>
          </p:nvPicPr>
          <p:blipFill>
            <a:blip r:embed="rId49" cstate="print"/>
            <a:stretch>
              <a:fillRect/>
            </a:stretch>
          </p:blipFill>
          <p:spPr>
            <a:xfrm>
              <a:off x="9970008" y="5576316"/>
              <a:ext cx="669035" cy="451103"/>
            </a:xfrm>
            <a:prstGeom prst="rect">
              <a:avLst/>
            </a:prstGeom>
          </p:spPr>
        </p:pic>
        <p:sp>
          <p:nvSpPr>
            <p:cNvPr id="147" name="object 147"/>
            <p:cNvSpPr/>
            <p:nvPr/>
          </p:nvSpPr>
          <p:spPr>
            <a:xfrm>
              <a:off x="9970003" y="5576316"/>
              <a:ext cx="669290" cy="452755"/>
            </a:xfrm>
            <a:custGeom>
              <a:avLst/>
              <a:gdLst/>
              <a:ahLst/>
              <a:cxnLst/>
              <a:rect l="l" t="t" r="r" b="b"/>
              <a:pathLst>
                <a:path w="669290" h="452754">
                  <a:moveTo>
                    <a:pt x="248704" y="0"/>
                  </a:moveTo>
                  <a:lnTo>
                    <a:pt x="248704" y="113055"/>
                  </a:lnTo>
                  <a:lnTo>
                    <a:pt x="668781" y="113055"/>
                  </a:lnTo>
                  <a:lnTo>
                    <a:pt x="668781" y="339178"/>
                  </a:lnTo>
                  <a:lnTo>
                    <a:pt x="248704" y="339178"/>
                  </a:lnTo>
                  <a:lnTo>
                    <a:pt x="248704" y="452247"/>
                  </a:lnTo>
                  <a:lnTo>
                    <a:pt x="0" y="226123"/>
                  </a:lnTo>
                  <a:lnTo>
                    <a:pt x="248704" y="0"/>
                  </a:lnTo>
                  <a:close/>
                </a:path>
              </a:pathLst>
            </a:custGeom>
            <a:ln w="9144">
              <a:solidFill>
                <a:srgbClr val="F69240"/>
              </a:solidFill>
            </a:ln>
          </p:spPr>
          <p:txBody>
            <a:bodyPr wrap="square" lIns="0" tIns="0" rIns="0" bIns="0" rtlCol="0"/>
            <a:lstStyle/>
            <a:p>
              <a:endParaRPr/>
            </a:p>
          </p:txBody>
        </p:sp>
      </p:grpSp>
      <p:sp>
        <p:nvSpPr>
          <p:cNvPr id="148" name="object 148"/>
          <p:cNvSpPr txBox="1"/>
          <p:nvPr/>
        </p:nvSpPr>
        <p:spPr>
          <a:xfrm>
            <a:off x="10121800" y="5738522"/>
            <a:ext cx="482600" cy="162560"/>
          </a:xfrm>
          <a:prstGeom prst="rect">
            <a:avLst/>
          </a:prstGeom>
        </p:spPr>
        <p:txBody>
          <a:bodyPr vert="horz" wrap="square" lIns="0" tIns="12700" rIns="0" bIns="0" rtlCol="0">
            <a:spAutoFit/>
          </a:bodyPr>
          <a:lstStyle/>
          <a:p>
            <a:pPr marL="12700">
              <a:lnSpc>
                <a:spcPct val="100000"/>
              </a:lnSpc>
              <a:spcBef>
                <a:spcPts val="100"/>
              </a:spcBef>
            </a:pPr>
            <a:r>
              <a:rPr sz="900" b="0" spc="-15" dirty="0">
                <a:latin typeface="BIZ UDP明朝 Medium"/>
                <a:cs typeface="BIZ UDP明朝 Medium"/>
              </a:rPr>
              <a:t>期間短縮</a:t>
            </a:r>
            <a:endParaRPr sz="900">
              <a:latin typeface="BIZ UDP明朝 Medium"/>
              <a:cs typeface="BIZ UDP明朝 Medium"/>
            </a:endParaRPr>
          </a:p>
        </p:txBody>
      </p:sp>
      <p:sp>
        <p:nvSpPr>
          <p:cNvPr id="149" name="object 149"/>
          <p:cNvSpPr txBox="1"/>
          <p:nvPr/>
        </p:nvSpPr>
        <p:spPr>
          <a:xfrm>
            <a:off x="1410361" y="6349646"/>
            <a:ext cx="1456690" cy="346710"/>
          </a:xfrm>
          <a:prstGeom prst="rect">
            <a:avLst/>
          </a:prstGeom>
        </p:spPr>
        <p:txBody>
          <a:bodyPr vert="horz" wrap="square" lIns="0" tIns="13335" rIns="0" bIns="0" rtlCol="0">
            <a:spAutoFit/>
          </a:bodyPr>
          <a:lstStyle/>
          <a:p>
            <a:pPr marL="12700" marR="5080">
              <a:lnSpc>
                <a:spcPct val="100000"/>
              </a:lnSpc>
              <a:spcBef>
                <a:spcPts val="105"/>
              </a:spcBef>
            </a:pPr>
            <a:r>
              <a:rPr sz="1050" b="0" spc="-65" dirty="0">
                <a:latin typeface="BIZ UDP明朝 Medium"/>
                <a:cs typeface="BIZ UDP明朝 Medium"/>
              </a:rPr>
              <a:t>種子の自動選別、環境制</a:t>
            </a:r>
            <a:r>
              <a:rPr sz="1050" b="0" spc="-95" dirty="0">
                <a:latin typeface="BIZ UDP明朝 Medium"/>
                <a:cs typeface="BIZ UDP明朝 Medium"/>
              </a:rPr>
              <a:t>御技術による効率的な育苗</a:t>
            </a:r>
            <a:endParaRPr sz="1050">
              <a:latin typeface="BIZ UDP明朝 Medium"/>
              <a:cs typeface="BIZ UDP明朝 Medium"/>
            </a:endParaRPr>
          </a:p>
        </p:txBody>
      </p:sp>
      <p:grpSp>
        <p:nvGrpSpPr>
          <p:cNvPr id="150" name="object 150"/>
          <p:cNvGrpSpPr/>
          <p:nvPr/>
        </p:nvGrpSpPr>
        <p:grpSpPr>
          <a:xfrm>
            <a:off x="1487424" y="5344667"/>
            <a:ext cx="9531350" cy="1198245"/>
            <a:chOff x="1487424" y="5344667"/>
            <a:chExt cx="9531350" cy="1198245"/>
          </a:xfrm>
        </p:grpSpPr>
        <p:pic>
          <p:nvPicPr>
            <p:cNvPr id="151" name="object 151"/>
            <p:cNvPicPr/>
            <p:nvPr/>
          </p:nvPicPr>
          <p:blipFill>
            <a:blip r:embed="rId50" cstate="print"/>
            <a:stretch>
              <a:fillRect/>
            </a:stretch>
          </p:blipFill>
          <p:spPr>
            <a:xfrm>
              <a:off x="1487424" y="5344667"/>
              <a:ext cx="1292351" cy="969263"/>
            </a:xfrm>
            <a:prstGeom prst="rect">
              <a:avLst/>
            </a:prstGeom>
          </p:spPr>
        </p:pic>
        <p:pic>
          <p:nvPicPr>
            <p:cNvPr id="152" name="object 152"/>
            <p:cNvPicPr/>
            <p:nvPr/>
          </p:nvPicPr>
          <p:blipFill>
            <a:blip r:embed="rId51" cstate="print"/>
            <a:stretch>
              <a:fillRect/>
            </a:stretch>
          </p:blipFill>
          <p:spPr>
            <a:xfrm>
              <a:off x="9546336" y="6016751"/>
              <a:ext cx="1472171" cy="525779"/>
            </a:xfrm>
            <a:prstGeom prst="rect">
              <a:avLst/>
            </a:prstGeom>
          </p:spPr>
        </p:pic>
        <p:pic>
          <p:nvPicPr>
            <p:cNvPr id="153" name="object 153"/>
            <p:cNvPicPr/>
            <p:nvPr/>
          </p:nvPicPr>
          <p:blipFill>
            <a:blip r:embed="rId52" cstate="print"/>
            <a:stretch>
              <a:fillRect/>
            </a:stretch>
          </p:blipFill>
          <p:spPr>
            <a:xfrm>
              <a:off x="9589007" y="6039611"/>
              <a:ext cx="1395983" cy="449579"/>
            </a:xfrm>
            <a:prstGeom prst="rect">
              <a:avLst/>
            </a:prstGeom>
          </p:spPr>
        </p:pic>
      </p:grpSp>
      <p:sp>
        <p:nvSpPr>
          <p:cNvPr id="154" name="object 154"/>
          <p:cNvSpPr txBox="1"/>
          <p:nvPr/>
        </p:nvSpPr>
        <p:spPr>
          <a:xfrm>
            <a:off x="9646142" y="6106695"/>
            <a:ext cx="1231265" cy="346710"/>
          </a:xfrm>
          <a:prstGeom prst="rect">
            <a:avLst/>
          </a:prstGeom>
        </p:spPr>
        <p:txBody>
          <a:bodyPr vert="horz" wrap="square" lIns="0" tIns="13335" rIns="0" bIns="0" rtlCol="0">
            <a:spAutoFit/>
          </a:bodyPr>
          <a:lstStyle/>
          <a:p>
            <a:pPr marL="12700" marR="5080" indent="14604">
              <a:lnSpc>
                <a:spcPct val="100000"/>
              </a:lnSpc>
              <a:spcBef>
                <a:spcPts val="105"/>
              </a:spcBef>
            </a:pPr>
            <a:r>
              <a:rPr sz="1050" b="0" spc="-229" dirty="0">
                <a:latin typeface="BIZ UDP明朝 Medium"/>
                <a:cs typeface="BIZ UDP明朝 Medium"/>
              </a:rPr>
              <a:t>早生樹・エリートツリーの活</a:t>
            </a:r>
            <a:r>
              <a:rPr sz="1050" b="0" spc="-145" dirty="0">
                <a:latin typeface="BIZ UDP明朝 Medium"/>
                <a:cs typeface="BIZ UDP明朝 Medium"/>
              </a:rPr>
              <a:t>用で、早く育てて収穫</a:t>
            </a:r>
            <a:endParaRPr sz="1050">
              <a:latin typeface="BIZ UDP明朝 Medium"/>
              <a:cs typeface="BIZ UDP明朝 Medium"/>
            </a:endParaRPr>
          </a:p>
        </p:txBody>
      </p:sp>
      <p:sp>
        <p:nvSpPr>
          <p:cNvPr id="155" name="object 155"/>
          <p:cNvSpPr txBox="1"/>
          <p:nvPr/>
        </p:nvSpPr>
        <p:spPr>
          <a:xfrm>
            <a:off x="9629039" y="4977108"/>
            <a:ext cx="725170" cy="592455"/>
          </a:xfrm>
          <a:prstGeom prst="rect">
            <a:avLst/>
          </a:prstGeom>
        </p:spPr>
        <p:txBody>
          <a:bodyPr vert="horz" wrap="square" lIns="0" tIns="12065" rIns="0" bIns="0" rtlCol="0">
            <a:spAutoFit/>
          </a:bodyPr>
          <a:lstStyle/>
          <a:p>
            <a:pPr marL="177165">
              <a:lnSpc>
                <a:spcPts val="3195"/>
              </a:lnSpc>
              <a:spcBef>
                <a:spcPts val="95"/>
              </a:spcBef>
            </a:pPr>
            <a:r>
              <a:rPr sz="2800" b="0" spc="-10" dirty="0">
                <a:latin typeface="BIZ UDP明朝 Medium"/>
                <a:cs typeface="BIZ UDP明朝 Medium"/>
              </a:rPr>
              <a:t>・・</a:t>
            </a:r>
            <a:r>
              <a:rPr sz="2800" b="0" spc="-60" dirty="0">
                <a:latin typeface="BIZ UDP明朝 Medium"/>
                <a:cs typeface="BIZ UDP明朝 Medium"/>
              </a:rPr>
              <a:t>・</a:t>
            </a:r>
            <a:endParaRPr sz="2800">
              <a:latin typeface="BIZ UDP明朝 Medium"/>
              <a:cs typeface="BIZ UDP明朝 Medium"/>
            </a:endParaRPr>
          </a:p>
          <a:p>
            <a:pPr marL="12700">
              <a:lnSpc>
                <a:spcPts val="1275"/>
              </a:lnSpc>
            </a:pPr>
            <a:r>
              <a:rPr sz="1200" b="0" spc="-10" dirty="0">
                <a:latin typeface="BIZ UDP明朝 Medium"/>
                <a:cs typeface="BIZ UDP明朝 Medium"/>
              </a:rPr>
              <a:t>30</a:t>
            </a:r>
            <a:r>
              <a:rPr sz="1200" b="0" spc="-50" dirty="0">
                <a:latin typeface="BIZ UDP明朝 Medium"/>
                <a:cs typeface="BIZ UDP明朝 Medium"/>
              </a:rPr>
              <a:t>年</a:t>
            </a:r>
            <a:endParaRPr sz="1200">
              <a:latin typeface="BIZ UDP明朝 Medium"/>
              <a:cs typeface="BIZ UDP明朝 Medium"/>
            </a:endParaRPr>
          </a:p>
        </p:txBody>
      </p:sp>
      <p:grpSp>
        <p:nvGrpSpPr>
          <p:cNvPr id="156" name="object 156"/>
          <p:cNvGrpSpPr/>
          <p:nvPr/>
        </p:nvGrpSpPr>
        <p:grpSpPr>
          <a:xfrm>
            <a:off x="2942780" y="3739834"/>
            <a:ext cx="3646804" cy="2578735"/>
            <a:chOff x="2942780" y="3739834"/>
            <a:chExt cx="3646804" cy="2578735"/>
          </a:xfrm>
        </p:grpSpPr>
        <p:pic>
          <p:nvPicPr>
            <p:cNvPr id="157" name="object 157"/>
            <p:cNvPicPr/>
            <p:nvPr/>
          </p:nvPicPr>
          <p:blipFill>
            <a:blip r:embed="rId53" cstate="print"/>
            <a:stretch>
              <a:fillRect/>
            </a:stretch>
          </p:blipFill>
          <p:spPr>
            <a:xfrm>
              <a:off x="4920995" y="5332476"/>
              <a:ext cx="868679" cy="986027"/>
            </a:xfrm>
            <a:prstGeom prst="rect">
              <a:avLst/>
            </a:prstGeom>
          </p:spPr>
        </p:pic>
        <p:sp>
          <p:nvSpPr>
            <p:cNvPr id="158" name="object 158"/>
            <p:cNvSpPr/>
            <p:nvPr/>
          </p:nvSpPr>
          <p:spPr>
            <a:xfrm>
              <a:off x="2955797" y="3752852"/>
              <a:ext cx="3620770" cy="1246505"/>
            </a:xfrm>
            <a:custGeom>
              <a:avLst/>
              <a:gdLst/>
              <a:ahLst/>
              <a:cxnLst/>
              <a:rect l="l" t="t" r="r" b="b"/>
              <a:pathLst>
                <a:path w="3620770" h="1246504">
                  <a:moveTo>
                    <a:pt x="0" y="116027"/>
                  </a:moveTo>
                  <a:lnTo>
                    <a:pt x="9118" y="70853"/>
                  </a:lnTo>
                  <a:lnTo>
                    <a:pt x="33985" y="33972"/>
                  </a:lnTo>
                  <a:lnTo>
                    <a:pt x="70878" y="9105"/>
                  </a:lnTo>
                  <a:lnTo>
                    <a:pt x="116065" y="0"/>
                  </a:lnTo>
                  <a:lnTo>
                    <a:pt x="3504577" y="0"/>
                  </a:lnTo>
                  <a:lnTo>
                    <a:pt x="3549764" y="9105"/>
                  </a:lnTo>
                  <a:lnTo>
                    <a:pt x="3586657" y="33972"/>
                  </a:lnTo>
                  <a:lnTo>
                    <a:pt x="3611524" y="70853"/>
                  </a:lnTo>
                  <a:lnTo>
                    <a:pt x="3620642" y="116027"/>
                  </a:lnTo>
                  <a:lnTo>
                    <a:pt x="3620642" y="1130096"/>
                  </a:lnTo>
                  <a:lnTo>
                    <a:pt x="3611524" y="1175270"/>
                  </a:lnTo>
                  <a:lnTo>
                    <a:pt x="3586657" y="1212151"/>
                  </a:lnTo>
                  <a:lnTo>
                    <a:pt x="3549764" y="1237005"/>
                  </a:lnTo>
                  <a:lnTo>
                    <a:pt x="3504577" y="1246123"/>
                  </a:lnTo>
                  <a:lnTo>
                    <a:pt x="116065" y="1246123"/>
                  </a:lnTo>
                  <a:lnTo>
                    <a:pt x="70878" y="1237005"/>
                  </a:lnTo>
                  <a:lnTo>
                    <a:pt x="33985" y="1212151"/>
                  </a:lnTo>
                  <a:lnTo>
                    <a:pt x="9118" y="1175270"/>
                  </a:lnTo>
                  <a:lnTo>
                    <a:pt x="0" y="1130096"/>
                  </a:lnTo>
                  <a:lnTo>
                    <a:pt x="0" y="116027"/>
                  </a:lnTo>
                  <a:close/>
                </a:path>
              </a:pathLst>
            </a:custGeom>
            <a:ln w="25908">
              <a:solidFill>
                <a:srgbClr val="4AACC5"/>
              </a:solidFill>
            </a:ln>
          </p:spPr>
          <p:txBody>
            <a:bodyPr wrap="square" lIns="0" tIns="0" rIns="0" bIns="0" rtlCol="0"/>
            <a:lstStyle/>
            <a:p>
              <a:endParaRPr/>
            </a:p>
          </p:txBody>
        </p:sp>
        <p:pic>
          <p:nvPicPr>
            <p:cNvPr id="159" name="object 159"/>
            <p:cNvPicPr/>
            <p:nvPr/>
          </p:nvPicPr>
          <p:blipFill>
            <a:blip r:embed="rId54" cstate="print"/>
            <a:stretch>
              <a:fillRect/>
            </a:stretch>
          </p:blipFill>
          <p:spPr>
            <a:xfrm>
              <a:off x="4930139" y="4027931"/>
              <a:ext cx="937259" cy="754379"/>
            </a:xfrm>
            <a:prstGeom prst="rect">
              <a:avLst/>
            </a:prstGeom>
          </p:spPr>
        </p:pic>
        <p:pic>
          <p:nvPicPr>
            <p:cNvPr id="160" name="object 160"/>
            <p:cNvPicPr/>
            <p:nvPr/>
          </p:nvPicPr>
          <p:blipFill>
            <a:blip r:embed="rId55" cstate="print"/>
            <a:stretch>
              <a:fillRect/>
            </a:stretch>
          </p:blipFill>
          <p:spPr>
            <a:xfrm>
              <a:off x="5650991" y="3825239"/>
              <a:ext cx="743711" cy="463295"/>
            </a:xfrm>
            <a:prstGeom prst="rect">
              <a:avLst/>
            </a:prstGeom>
          </p:spPr>
        </p:pic>
        <p:pic>
          <p:nvPicPr>
            <p:cNvPr id="161" name="object 161"/>
            <p:cNvPicPr/>
            <p:nvPr/>
          </p:nvPicPr>
          <p:blipFill>
            <a:blip r:embed="rId56" cstate="print"/>
            <a:stretch>
              <a:fillRect/>
            </a:stretch>
          </p:blipFill>
          <p:spPr>
            <a:xfrm>
              <a:off x="3255264" y="4837175"/>
              <a:ext cx="97535" cy="103631"/>
            </a:xfrm>
            <a:prstGeom prst="rect">
              <a:avLst/>
            </a:prstGeom>
          </p:spPr>
        </p:pic>
      </p:grpSp>
      <p:sp>
        <p:nvSpPr>
          <p:cNvPr id="162" name="object 162"/>
          <p:cNvSpPr txBox="1"/>
          <p:nvPr/>
        </p:nvSpPr>
        <p:spPr>
          <a:xfrm>
            <a:off x="3043199" y="3804566"/>
            <a:ext cx="2416810" cy="186690"/>
          </a:xfrm>
          <a:prstGeom prst="rect">
            <a:avLst/>
          </a:prstGeom>
        </p:spPr>
        <p:txBody>
          <a:bodyPr vert="horz" wrap="square" lIns="0" tIns="13335" rIns="0" bIns="0" rtlCol="0">
            <a:spAutoFit/>
          </a:bodyPr>
          <a:lstStyle/>
          <a:p>
            <a:pPr marL="12700">
              <a:lnSpc>
                <a:spcPct val="100000"/>
              </a:lnSpc>
              <a:spcBef>
                <a:spcPts val="105"/>
              </a:spcBef>
            </a:pPr>
            <a:r>
              <a:rPr sz="1050" b="0" spc="-170" dirty="0">
                <a:latin typeface="BIZ UDP明朝 Medium"/>
                <a:cs typeface="BIZ UDP明朝 Medium"/>
              </a:rPr>
              <a:t>リモートセンシング技術を活用した設計・施工管理</a:t>
            </a:r>
            <a:endParaRPr sz="1050">
              <a:latin typeface="BIZ UDP明朝 Medium"/>
              <a:cs typeface="BIZ UDP明朝 Medium"/>
            </a:endParaRPr>
          </a:p>
        </p:txBody>
      </p:sp>
      <p:grpSp>
        <p:nvGrpSpPr>
          <p:cNvPr id="163" name="object 163"/>
          <p:cNvGrpSpPr/>
          <p:nvPr/>
        </p:nvGrpSpPr>
        <p:grpSpPr>
          <a:xfrm>
            <a:off x="3130295" y="4030980"/>
            <a:ext cx="1606550" cy="786765"/>
            <a:chOff x="3130295" y="4030980"/>
            <a:chExt cx="1606550" cy="786765"/>
          </a:xfrm>
        </p:grpSpPr>
        <p:sp>
          <p:nvSpPr>
            <p:cNvPr id="164" name="object 164"/>
            <p:cNvSpPr/>
            <p:nvPr/>
          </p:nvSpPr>
          <p:spPr>
            <a:xfrm>
              <a:off x="4210813" y="4226052"/>
              <a:ext cx="525780" cy="318135"/>
            </a:xfrm>
            <a:custGeom>
              <a:avLst/>
              <a:gdLst/>
              <a:ahLst/>
              <a:cxnLst/>
              <a:rect l="l" t="t" r="r" b="b"/>
              <a:pathLst>
                <a:path w="525779" h="318135">
                  <a:moveTo>
                    <a:pt x="350900" y="0"/>
                  </a:moveTo>
                  <a:lnTo>
                    <a:pt x="350900" y="79502"/>
                  </a:lnTo>
                  <a:lnTo>
                    <a:pt x="0" y="79502"/>
                  </a:lnTo>
                  <a:lnTo>
                    <a:pt x="0" y="238506"/>
                  </a:lnTo>
                  <a:lnTo>
                    <a:pt x="350900" y="238506"/>
                  </a:lnTo>
                  <a:lnTo>
                    <a:pt x="350900" y="318008"/>
                  </a:lnTo>
                  <a:lnTo>
                    <a:pt x="525779" y="159004"/>
                  </a:lnTo>
                  <a:lnTo>
                    <a:pt x="350900" y="0"/>
                  </a:lnTo>
                  <a:close/>
                </a:path>
              </a:pathLst>
            </a:custGeom>
            <a:solidFill>
              <a:srgbClr val="F79546"/>
            </a:solidFill>
          </p:spPr>
          <p:txBody>
            <a:bodyPr wrap="square" lIns="0" tIns="0" rIns="0" bIns="0" rtlCol="0"/>
            <a:lstStyle/>
            <a:p>
              <a:endParaRPr/>
            </a:p>
          </p:txBody>
        </p:sp>
        <p:pic>
          <p:nvPicPr>
            <p:cNvPr id="165" name="object 165"/>
            <p:cNvPicPr/>
            <p:nvPr/>
          </p:nvPicPr>
          <p:blipFill>
            <a:blip r:embed="rId57" cstate="print"/>
            <a:stretch>
              <a:fillRect/>
            </a:stretch>
          </p:blipFill>
          <p:spPr>
            <a:xfrm>
              <a:off x="3130295" y="4030980"/>
              <a:ext cx="937259" cy="786383"/>
            </a:xfrm>
            <a:prstGeom prst="rect">
              <a:avLst/>
            </a:prstGeom>
          </p:spPr>
        </p:pic>
      </p:grpSp>
      <p:sp>
        <p:nvSpPr>
          <p:cNvPr id="166" name="object 166"/>
          <p:cNvSpPr txBox="1"/>
          <p:nvPr/>
        </p:nvSpPr>
        <p:spPr>
          <a:xfrm>
            <a:off x="3437027" y="4800705"/>
            <a:ext cx="3012440" cy="497840"/>
          </a:xfrm>
          <a:prstGeom prst="rect">
            <a:avLst/>
          </a:prstGeom>
        </p:spPr>
        <p:txBody>
          <a:bodyPr vert="horz" wrap="square" lIns="0" tIns="13335" rIns="0" bIns="0" rtlCol="0">
            <a:spAutoFit/>
          </a:bodyPr>
          <a:lstStyle/>
          <a:p>
            <a:pPr marL="12700">
              <a:lnSpc>
                <a:spcPct val="100000"/>
              </a:lnSpc>
              <a:spcBef>
                <a:spcPts val="105"/>
              </a:spcBef>
            </a:pPr>
            <a:r>
              <a:rPr sz="1050" b="0" spc="-190" dirty="0">
                <a:latin typeface="BIZ UDP明朝 Medium"/>
                <a:cs typeface="BIZ UDP明朝 Medium"/>
              </a:rPr>
              <a:t>ドローン等により撮影したオルソ画像を用いた施工管理等</a:t>
            </a:r>
            <a:endParaRPr sz="1050">
              <a:latin typeface="BIZ UDP明朝 Medium"/>
              <a:cs typeface="BIZ UDP明朝 Medium"/>
            </a:endParaRPr>
          </a:p>
          <a:p>
            <a:pPr>
              <a:lnSpc>
                <a:spcPct val="100000"/>
              </a:lnSpc>
              <a:spcBef>
                <a:spcPts val="20"/>
              </a:spcBef>
            </a:pPr>
            <a:endParaRPr sz="800">
              <a:latin typeface="BIZ UDP明朝 Medium"/>
              <a:cs typeface="BIZ UDP明朝 Medium"/>
            </a:endParaRPr>
          </a:p>
          <a:p>
            <a:pPr marL="363220">
              <a:lnSpc>
                <a:spcPct val="100000"/>
              </a:lnSpc>
              <a:tabLst>
                <a:tab pos="2694305" algn="l"/>
              </a:tabLst>
            </a:pPr>
            <a:r>
              <a:rPr sz="1200" b="0" dirty="0">
                <a:solidFill>
                  <a:srgbClr val="FFFFFF"/>
                </a:solidFill>
                <a:latin typeface="BIZ UDP明朝 Medium"/>
                <a:cs typeface="BIZ UDP明朝 Medium"/>
              </a:rPr>
              <a:t>地</a:t>
            </a:r>
            <a:r>
              <a:rPr sz="1200" b="0" spc="240" dirty="0">
                <a:solidFill>
                  <a:srgbClr val="FFFFFF"/>
                </a:solidFill>
                <a:latin typeface="BIZ UDP明朝 Medium"/>
                <a:cs typeface="BIZ UDP明朝 Medium"/>
              </a:rPr>
              <a:t>拵</a:t>
            </a:r>
            <a:r>
              <a:rPr sz="1200" b="0" spc="-50" dirty="0">
                <a:solidFill>
                  <a:srgbClr val="FFFFFF"/>
                </a:solidFill>
                <a:latin typeface="BIZ UDP明朝 Medium"/>
                <a:cs typeface="BIZ UDP明朝 Medium"/>
              </a:rPr>
              <a:t>え</a:t>
            </a:r>
            <a:r>
              <a:rPr sz="1200" b="0" dirty="0">
                <a:solidFill>
                  <a:srgbClr val="FFFFFF"/>
                </a:solidFill>
                <a:latin typeface="BIZ UDP明朝 Medium"/>
                <a:cs typeface="BIZ UDP明朝 Medium"/>
              </a:rPr>
              <a:t>	植</a:t>
            </a:r>
            <a:r>
              <a:rPr sz="1200" b="0" spc="-50" dirty="0">
                <a:solidFill>
                  <a:srgbClr val="FFFFFF"/>
                </a:solidFill>
                <a:latin typeface="BIZ UDP明朝 Medium"/>
                <a:cs typeface="BIZ UDP明朝 Medium"/>
              </a:rPr>
              <a:t>栽</a:t>
            </a:r>
            <a:endParaRPr sz="1200">
              <a:latin typeface="BIZ UDP明朝 Medium"/>
              <a:cs typeface="BIZ UDP明朝 Medium"/>
            </a:endParaRPr>
          </a:p>
        </p:txBody>
      </p:sp>
      <p:sp>
        <p:nvSpPr>
          <p:cNvPr id="167" name="object 167"/>
          <p:cNvSpPr txBox="1"/>
          <p:nvPr/>
        </p:nvSpPr>
        <p:spPr>
          <a:xfrm>
            <a:off x="7087514" y="6349646"/>
            <a:ext cx="800735" cy="479425"/>
          </a:xfrm>
          <a:prstGeom prst="rect">
            <a:avLst/>
          </a:prstGeom>
        </p:spPr>
        <p:txBody>
          <a:bodyPr vert="horz" wrap="square" lIns="0" tIns="13335" rIns="0" bIns="0" rtlCol="0">
            <a:spAutoFit/>
          </a:bodyPr>
          <a:lstStyle/>
          <a:p>
            <a:pPr marL="12700" marR="5080">
              <a:lnSpc>
                <a:spcPct val="100000"/>
              </a:lnSpc>
              <a:spcBef>
                <a:spcPts val="105"/>
              </a:spcBef>
            </a:pPr>
            <a:r>
              <a:rPr sz="1050" b="0" spc="-110" dirty="0">
                <a:latin typeface="BIZ UDP明朝 Medium"/>
                <a:cs typeface="BIZ UDP明朝 Medium"/>
              </a:rPr>
              <a:t>林業用アシスト</a:t>
            </a:r>
            <a:r>
              <a:rPr sz="1050" b="0" spc="-185" dirty="0">
                <a:latin typeface="BIZ UDP明朝 Medium"/>
                <a:cs typeface="BIZ UDP明朝 Medium"/>
              </a:rPr>
              <a:t>スーツ</a:t>
            </a:r>
            <a:endParaRPr sz="1050">
              <a:latin typeface="BIZ UDP明朝 Medium"/>
              <a:cs typeface="BIZ UDP明朝 Medium"/>
            </a:endParaRPr>
          </a:p>
          <a:p>
            <a:pPr marL="187960" indent="-142240">
              <a:lnSpc>
                <a:spcPts val="1045"/>
              </a:lnSpc>
              <a:buSzPct val="111111"/>
              <a:buChar char="●"/>
              <a:tabLst>
                <a:tab pos="187960" algn="l"/>
              </a:tabLst>
            </a:pPr>
            <a:r>
              <a:rPr sz="900" b="0" spc="-45" dirty="0">
                <a:solidFill>
                  <a:srgbClr val="00AF50"/>
                </a:solidFill>
                <a:latin typeface="BIZ UDP明朝 Medium"/>
                <a:cs typeface="BIZ UDP明朝 Medium"/>
              </a:rPr>
              <a:t>：既に実用化</a:t>
            </a:r>
            <a:endParaRPr sz="900">
              <a:latin typeface="BIZ UDP明朝 Medium"/>
              <a:cs typeface="BIZ UDP明朝 Medium"/>
            </a:endParaRPr>
          </a:p>
        </p:txBody>
      </p:sp>
      <p:pic>
        <p:nvPicPr>
          <p:cNvPr id="168" name="object 168"/>
          <p:cNvPicPr/>
          <p:nvPr/>
        </p:nvPicPr>
        <p:blipFill>
          <a:blip r:embed="rId58" cstate="print"/>
          <a:stretch>
            <a:fillRect/>
          </a:stretch>
        </p:blipFill>
        <p:spPr>
          <a:xfrm>
            <a:off x="6283452" y="3960876"/>
            <a:ext cx="1484375" cy="886967"/>
          </a:xfrm>
          <a:prstGeom prst="rect">
            <a:avLst/>
          </a:prstGeom>
        </p:spPr>
      </p:pic>
      <p:sp>
        <p:nvSpPr>
          <p:cNvPr id="169" name="object 169"/>
          <p:cNvSpPr txBox="1"/>
          <p:nvPr/>
        </p:nvSpPr>
        <p:spPr>
          <a:xfrm>
            <a:off x="6598694" y="4184933"/>
            <a:ext cx="827405" cy="186690"/>
          </a:xfrm>
          <a:prstGeom prst="rect">
            <a:avLst/>
          </a:prstGeom>
        </p:spPr>
        <p:txBody>
          <a:bodyPr vert="horz" wrap="square" lIns="0" tIns="13335" rIns="0" bIns="0" rtlCol="0">
            <a:spAutoFit/>
          </a:bodyPr>
          <a:lstStyle/>
          <a:p>
            <a:pPr marL="12700">
              <a:lnSpc>
                <a:spcPct val="100000"/>
              </a:lnSpc>
              <a:spcBef>
                <a:spcPts val="105"/>
              </a:spcBef>
            </a:pPr>
            <a:r>
              <a:rPr sz="1050" b="0" spc="-105" dirty="0">
                <a:latin typeface="BIZ UDP明朝 Medium"/>
                <a:cs typeface="BIZ UDP明朝 Medium"/>
              </a:rPr>
              <a:t>様々なデータを</a:t>
            </a:r>
            <a:endParaRPr sz="1050">
              <a:latin typeface="BIZ UDP明朝 Medium"/>
              <a:cs typeface="BIZ UDP明朝 Medium"/>
            </a:endParaRPr>
          </a:p>
        </p:txBody>
      </p:sp>
      <p:sp>
        <p:nvSpPr>
          <p:cNvPr id="170" name="object 170"/>
          <p:cNvSpPr txBox="1"/>
          <p:nvPr/>
        </p:nvSpPr>
        <p:spPr>
          <a:xfrm>
            <a:off x="6542232" y="4344660"/>
            <a:ext cx="845185" cy="186690"/>
          </a:xfrm>
          <a:prstGeom prst="rect">
            <a:avLst/>
          </a:prstGeom>
        </p:spPr>
        <p:txBody>
          <a:bodyPr vert="horz" wrap="square" lIns="0" tIns="13335" rIns="0" bIns="0" rtlCol="0">
            <a:spAutoFit/>
          </a:bodyPr>
          <a:lstStyle/>
          <a:p>
            <a:pPr marL="12700">
              <a:lnSpc>
                <a:spcPct val="100000"/>
              </a:lnSpc>
              <a:spcBef>
                <a:spcPts val="105"/>
              </a:spcBef>
            </a:pPr>
            <a:r>
              <a:rPr sz="1050" b="0" spc="-120" dirty="0">
                <a:latin typeface="BIZ UDP明朝 Medium"/>
                <a:cs typeface="BIZ UDP明朝 Medium"/>
              </a:rPr>
              <a:t>収集・分析・活用</a:t>
            </a:r>
            <a:endParaRPr sz="1050">
              <a:latin typeface="BIZ UDP明朝 Medium"/>
              <a:cs typeface="BIZ UDP明朝 Medium"/>
            </a:endParaRPr>
          </a:p>
        </p:txBody>
      </p:sp>
      <p:sp>
        <p:nvSpPr>
          <p:cNvPr id="171" name="object 171"/>
          <p:cNvSpPr txBox="1"/>
          <p:nvPr/>
        </p:nvSpPr>
        <p:spPr>
          <a:xfrm>
            <a:off x="7732074" y="3786486"/>
            <a:ext cx="1401445" cy="186690"/>
          </a:xfrm>
          <a:prstGeom prst="rect">
            <a:avLst/>
          </a:prstGeom>
        </p:spPr>
        <p:txBody>
          <a:bodyPr vert="horz" wrap="square" lIns="0" tIns="13335" rIns="0" bIns="0" rtlCol="0">
            <a:spAutoFit/>
          </a:bodyPr>
          <a:lstStyle/>
          <a:p>
            <a:pPr marL="12700">
              <a:lnSpc>
                <a:spcPct val="100000"/>
              </a:lnSpc>
              <a:spcBef>
                <a:spcPts val="105"/>
              </a:spcBef>
            </a:pPr>
            <a:r>
              <a:rPr sz="1050" b="0" spc="-120" dirty="0">
                <a:latin typeface="BIZ UDP明朝 Medium"/>
                <a:cs typeface="BIZ UDP明朝 Medium"/>
              </a:rPr>
              <a:t>座標データを活用した造林</a:t>
            </a:r>
            <a:endParaRPr sz="1050">
              <a:latin typeface="BIZ UDP明朝 Medium"/>
              <a:cs typeface="BIZ UDP明朝 Medium"/>
            </a:endParaRPr>
          </a:p>
        </p:txBody>
      </p:sp>
      <p:grpSp>
        <p:nvGrpSpPr>
          <p:cNvPr id="172" name="object 172"/>
          <p:cNvGrpSpPr/>
          <p:nvPr/>
        </p:nvGrpSpPr>
        <p:grpSpPr>
          <a:xfrm>
            <a:off x="7822690" y="1167383"/>
            <a:ext cx="4171315" cy="5428615"/>
            <a:chOff x="7822690" y="1167383"/>
            <a:chExt cx="4171315" cy="5428615"/>
          </a:xfrm>
        </p:grpSpPr>
        <p:pic>
          <p:nvPicPr>
            <p:cNvPr id="173" name="object 173"/>
            <p:cNvPicPr/>
            <p:nvPr/>
          </p:nvPicPr>
          <p:blipFill>
            <a:blip r:embed="rId59" cstate="print"/>
            <a:stretch>
              <a:fillRect/>
            </a:stretch>
          </p:blipFill>
          <p:spPr>
            <a:xfrm>
              <a:off x="8129016" y="3913632"/>
              <a:ext cx="402335" cy="300227"/>
            </a:xfrm>
            <a:prstGeom prst="rect">
              <a:avLst/>
            </a:prstGeom>
          </p:spPr>
        </p:pic>
        <p:sp>
          <p:nvSpPr>
            <p:cNvPr id="174" name="object 174"/>
            <p:cNvSpPr/>
            <p:nvPr/>
          </p:nvSpPr>
          <p:spPr>
            <a:xfrm>
              <a:off x="7822690" y="4479035"/>
              <a:ext cx="1149350" cy="304800"/>
            </a:xfrm>
            <a:custGeom>
              <a:avLst/>
              <a:gdLst/>
              <a:ahLst/>
              <a:cxnLst/>
              <a:rect l="l" t="t" r="r" b="b"/>
              <a:pathLst>
                <a:path w="1149350" h="304800">
                  <a:moveTo>
                    <a:pt x="1148842" y="0"/>
                  </a:moveTo>
                  <a:lnTo>
                    <a:pt x="229819" y="0"/>
                  </a:lnTo>
                  <a:lnTo>
                    <a:pt x="0" y="304546"/>
                  </a:lnTo>
                  <a:lnTo>
                    <a:pt x="919022" y="304546"/>
                  </a:lnTo>
                  <a:lnTo>
                    <a:pt x="1148842" y="0"/>
                  </a:lnTo>
                  <a:close/>
                </a:path>
              </a:pathLst>
            </a:custGeom>
            <a:solidFill>
              <a:srgbClr val="92D050"/>
            </a:solidFill>
          </p:spPr>
          <p:txBody>
            <a:bodyPr wrap="square" lIns="0" tIns="0" rIns="0" bIns="0" rtlCol="0"/>
            <a:lstStyle/>
            <a:p>
              <a:endParaRPr/>
            </a:p>
          </p:txBody>
        </p:sp>
        <p:pic>
          <p:nvPicPr>
            <p:cNvPr id="175" name="object 175"/>
            <p:cNvPicPr/>
            <p:nvPr/>
          </p:nvPicPr>
          <p:blipFill>
            <a:blip r:embed="rId60" cstate="print"/>
            <a:stretch>
              <a:fillRect/>
            </a:stretch>
          </p:blipFill>
          <p:spPr>
            <a:xfrm>
              <a:off x="8004047" y="4646676"/>
              <a:ext cx="178307" cy="89915"/>
            </a:xfrm>
            <a:prstGeom prst="rect">
              <a:avLst/>
            </a:prstGeom>
          </p:spPr>
        </p:pic>
        <p:pic>
          <p:nvPicPr>
            <p:cNvPr id="176" name="object 176"/>
            <p:cNvPicPr/>
            <p:nvPr/>
          </p:nvPicPr>
          <p:blipFill>
            <a:blip r:embed="rId60" cstate="print"/>
            <a:stretch>
              <a:fillRect/>
            </a:stretch>
          </p:blipFill>
          <p:spPr>
            <a:xfrm>
              <a:off x="8261604" y="4648200"/>
              <a:ext cx="178306" cy="89915"/>
            </a:xfrm>
            <a:prstGeom prst="rect">
              <a:avLst/>
            </a:prstGeom>
          </p:spPr>
        </p:pic>
        <p:pic>
          <p:nvPicPr>
            <p:cNvPr id="177" name="object 177"/>
            <p:cNvPicPr/>
            <p:nvPr/>
          </p:nvPicPr>
          <p:blipFill>
            <a:blip r:embed="rId61" cstate="print"/>
            <a:stretch>
              <a:fillRect/>
            </a:stretch>
          </p:blipFill>
          <p:spPr>
            <a:xfrm>
              <a:off x="8546591" y="4646676"/>
              <a:ext cx="179831" cy="89915"/>
            </a:xfrm>
            <a:prstGeom prst="rect">
              <a:avLst/>
            </a:prstGeom>
          </p:spPr>
        </p:pic>
        <p:pic>
          <p:nvPicPr>
            <p:cNvPr id="178" name="object 178"/>
            <p:cNvPicPr/>
            <p:nvPr/>
          </p:nvPicPr>
          <p:blipFill>
            <a:blip r:embed="rId62" cstate="print"/>
            <a:stretch>
              <a:fillRect/>
            </a:stretch>
          </p:blipFill>
          <p:spPr>
            <a:xfrm>
              <a:off x="8107679" y="4232148"/>
              <a:ext cx="178307" cy="367283"/>
            </a:xfrm>
            <a:prstGeom prst="rect">
              <a:avLst/>
            </a:prstGeom>
          </p:spPr>
        </p:pic>
        <p:pic>
          <p:nvPicPr>
            <p:cNvPr id="179" name="object 179"/>
            <p:cNvPicPr/>
            <p:nvPr/>
          </p:nvPicPr>
          <p:blipFill>
            <a:blip r:embed="rId63" cstate="print"/>
            <a:stretch>
              <a:fillRect/>
            </a:stretch>
          </p:blipFill>
          <p:spPr>
            <a:xfrm>
              <a:off x="8365236" y="4221479"/>
              <a:ext cx="178307" cy="379475"/>
            </a:xfrm>
            <a:prstGeom prst="rect">
              <a:avLst/>
            </a:prstGeom>
          </p:spPr>
        </p:pic>
        <p:pic>
          <p:nvPicPr>
            <p:cNvPr id="180" name="object 180"/>
            <p:cNvPicPr/>
            <p:nvPr/>
          </p:nvPicPr>
          <p:blipFill>
            <a:blip r:embed="rId64" cstate="print"/>
            <a:stretch>
              <a:fillRect/>
            </a:stretch>
          </p:blipFill>
          <p:spPr>
            <a:xfrm>
              <a:off x="8022336" y="4366260"/>
              <a:ext cx="137159" cy="336791"/>
            </a:xfrm>
            <a:prstGeom prst="rect">
              <a:avLst/>
            </a:prstGeom>
          </p:spPr>
        </p:pic>
        <p:pic>
          <p:nvPicPr>
            <p:cNvPr id="181" name="object 181"/>
            <p:cNvPicPr/>
            <p:nvPr/>
          </p:nvPicPr>
          <p:blipFill>
            <a:blip r:embed="rId65" cstate="print"/>
            <a:stretch>
              <a:fillRect/>
            </a:stretch>
          </p:blipFill>
          <p:spPr>
            <a:xfrm>
              <a:off x="8651747" y="4232148"/>
              <a:ext cx="178307" cy="367283"/>
            </a:xfrm>
            <a:prstGeom prst="rect">
              <a:avLst/>
            </a:prstGeom>
          </p:spPr>
        </p:pic>
        <p:pic>
          <p:nvPicPr>
            <p:cNvPr id="182" name="object 182"/>
            <p:cNvPicPr/>
            <p:nvPr/>
          </p:nvPicPr>
          <p:blipFill>
            <a:blip r:embed="rId64" cstate="print"/>
            <a:stretch>
              <a:fillRect/>
            </a:stretch>
          </p:blipFill>
          <p:spPr>
            <a:xfrm>
              <a:off x="8287512" y="4355592"/>
              <a:ext cx="137159" cy="336803"/>
            </a:xfrm>
            <a:prstGeom prst="rect">
              <a:avLst/>
            </a:prstGeom>
          </p:spPr>
        </p:pic>
        <p:pic>
          <p:nvPicPr>
            <p:cNvPr id="183" name="object 183"/>
            <p:cNvPicPr/>
            <p:nvPr/>
          </p:nvPicPr>
          <p:blipFill>
            <a:blip r:embed="rId64" cstate="print"/>
            <a:stretch>
              <a:fillRect/>
            </a:stretch>
          </p:blipFill>
          <p:spPr>
            <a:xfrm>
              <a:off x="8564880" y="4357116"/>
              <a:ext cx="137159" cy="336803"/>
            </a:xfrm>
            <a:prstGeom prst="rect">
              <a:avLst/>
            </a:prstGeom>
          </p:spPr>
        </p:pic>
        <p:sp>
          <p:nvSpPr>
            <p:cNvPr id="184" name="object 184"/>
            <p:cNvSpPr/>
            <p:nvPr/>
          </p:nvSpPr>
          <p:spPr>
            <a:xfrm>
              <a:off x="8057394" y="4134650"/>
              <a:ext cx="247650" cy="366395"/>
            </a:xfrm>
            <a:custGeom>
              <a:avLst/>
              <a:gdLst/>
              <a:ahLst/>
              <a:cxnLst/>
              <a:rect l="l" t="t" r="r" b="b"/>
              <a:pathLst>
                <a:path w="247650" h="366395">
                  <a:moveTo>
                    <a:pt x="247167" y="0"/>
                  </a:moveTo>
                  <a:lnTo>
                    <a:pt x="0" y="366039"/>
                  </a:lnTo>
                </a:path>
              </a:pathLst>
            </a:custGeom>
            <a:ln w="9144">
              <a:solidFill>
                <a:srgbClr val="FF0000"/>
              </a:solidFill>
              <a:prstDash val="sysDash"/>
            </a:ln>
          </p:spPr>
          <p:txBody>
            <a:bodyPr wrap="square" lIns="0" tIns="0" rIns="0" bIns="0" rtlCol="0"/>
            <a:lstStyle/>
            <a:p>
              <a:endParaRPr/>
            </a:p>
          </p:txBody>
        </p:sp>
        <p:sp>
          <p:nvSpPr>
            <p:cNvPr id="185" name="object 185"/>
            <p:cNvSpPr/>
            <p:nvPr/>
          </p:nvSpPr>
          <p:spPr>
            <a:xfrm>
              <a:off x="8342265" y="4194215"/>
              <a:ext cx="0" cy="393065"/>
            </a:xfrm>
            <a:custGeom>
              <a:avLst/>
              <a:gdLst/>
              <a:ahLst/>
              <a:cxnLst/>
              <a:rect l="l" t="t" r="r" b="b"/>
              <a:pathLst>
                <a:path h="393064">
                  <a:moveTo>
                    <a:pt x="0" y="0"/>
                  </a:moveTo>
                  <a:lnTo>
                    <a:pt x="0" y="392899"/>
                  </a:lnTo>
                </a:path>
              </a:pathLst>
            </a:custGeom>
            <a:ln w="9144">
              <a:solidFill>
                <a:srgbClr val="FF0000"/>
              </a:solidFill>
              <a:prstDash val="sysDash"/>
            </a:ln>
          </p:spPr>
          <p:txBody>
            <a:bodyPr wrap="square" lIns="0" tIns="0" rIns="0" bIns="0" rtlCol="0"/>
            <a:lstStyle/>
            <a:p>
              <a:endParaRPr/>
            </a:p>
          </p:txBody>
        </p:sp>
        <p:sp>
          <p:nvSpPr>
            <p:cNvPr id="186" name="object 186"/>
            <p:cNvSpPr/>
            <p:nvPr/>
          </p:nvSpPr>
          <p:spPr>
            <a:xfrm>
              <a:off x="8314844" y="4116323"/>
              <a:ext cx="396240" cy="216535"/>
            </a:xfrm>
            <a:custGeom>
              <a:avLst/>
              <a:gdLst/>
              <a:ahLst/>
              <a:cxnLst/>
              <a:rect l="l" t="t" r="r" b="b"/>
              <a:pathLst>
                <a:path w="396240" h="216535">
                  <a:moveTo>
                    <a:pt x="0" y="0"/>
                  </a:moveTo>
                  <a:lnTo>
                    <a:pt x="395833" y="216496"/>
                  </a:lnTo>
                </a:path>
              </a:pathLst>
            </a:custGeom>
            <a:ln w="9144">
              <a:solidFill>
                <a:srgbClr val="FF0000"/>
              </a:solidFill>
              <a:prstDash val="sysDash"/>
            </a:ln>
          </p:spPr>
          <p:txBody>
            <a:bodyPr wrap="square" lIns="0" tIns="0" rIns="0" bIns="0" rtlCol="0"/>
            <a:lstStyle/>
            <a:p>
              <a:endParaRPr/>
            </a:p>
          </p:txBody>
        </p:sp>
        <p:sp>
          <p:nvSpPr>
            <p:cNvPr id="187" name="object 187"/>
            <p:cNvSpPr/>
            <p:nvPr/>
          </p:nvSpPr>
          <p:spPr>
            <a:xfrm>
              <a:off x="8362069" y="4171304"/>
              <a:ext cx="303530" cy="395605"/>
            </a:xfrm>
            <a:custGeom>
              <a:avLst/>
              <a:gdLst/>
              <a:ahLst/>
              <a:cxnLst/>
              <a:rect l="l" t="t" r="r" b="b"/>
              <a:pathLst>
                <a:path w="303529" h="395604">
                  <a:moveTo>
                    <a:pt x="0" y="0"/>
                  </a:moveTo>
                  <a:lnTo>
                    <a:pt x="303034" y="395058"/>
                  </a:lnTo>
                </a:path>
              </a:pathLst>
            </a:custGeom>
            <a:ln w="9144">
              <a:solidFill>
                <a:srgbClr val="FF0000"/>
              </a:solidFill>
              <a:prstDash val="sysDash"/>
            </a:ln>
          </p:spPr>
          <p:txBody>
            <a:bodyPr wrap="square" lIns="0" tIns="0" rIns="0" bIns="0" rtlCol="0"/>
            <a:lstStyle/>
            <a:p>
              <a:endParaRPr/>
            </a:p>
          </p:txBody>
        </p:sp>
        <p:pic>
          <p:nvPicPr>
            <p:cNvPr id="188" name="object 188"/>
            <p:cNvPicPr/>
            <p:nvPr/>
          </p:nvPicPr>
          <p:blipFill>
            <a:blip r:embed="rId66" cstate="print"/>
            <a:stretch>
              <a:fillRect/>
            </a:stretch>
          </p:blipFill>
          <p:spPr>
            <a:xfrm>
              <a:off x="9223247" y="4230623"/>
              <a:ext cx="108203" cy="108203"/>
            </a:xfrm>
            <a:prstGeom prst="rect">
              <a:avLst/>
            </a:prstGeom>
          </p:spPr>
        </p:pic>
        <p:pic>
          <p:nvPicPr>
            <p:cNvPr id="189" name="object 189"/>
            <p:cNvPicPr/>
            <p:nvPr/>
          </p:nvPicPr>
          <p:blipFill>
            <a:blip r:embed="rId42" cstate="print"/>
            <a:stretch>
              <a:fillRect/>
            </a:stretch>
          </p:blipFill>
          <p:spPr>
            <a:xfrm>
              <a:off x="10742676" y="3590544"/>
              <a:ext cx="1251203" cy="1394459"/>
            </a:xfrm>
            <a:prstGeom prst="rect">
              <a:avLst/>
            </a:prstGeom>
          </p:spPr>
        </p:pic>
        <p:pic>
          <p:nvPicPr>
            <p:cNvPr id="190" name="object 190"/>
            <p:cNvPicPr/>
            <p:nvPr/>
          </p:nvPicPr>
          <p:blipFill>
            <a:blip r:embed="rId67" cstate="print"/>
            <a:stretch>
              <a:fillRect/>
            </a:stretch>
          </p:blipFill>
          <p:spPr>
            <a:xfrm>
              <a:off x="11577828" y="5167884"/>
              <a:ext cx="214883" cy="222503"/>
            </a:xfrm>
            <a:prstGeom prst="rect">
              <a:avLst/>
            </a:prstGeom>
          </p:spPr>
        </p:pic>
        <p:sp>
          <p:nvSpPr>
            <p:cNvPr id="191" name="object 191"/>
            <p:cNvSpPr/>
            <p:nvPr/>
          </p:nvSpPr>
          <p:spPr>
            <a:xfrm>
              <a:off x="11376647" y="5205983"/>
              <a:ext cx="267970" cy="146050"/>
            </a:xfrm>
            <a:custGeom>
              <a:avLst/>
              <a:gdLst/>
              <a:ahLst/>
              <a:cxnLst/>
              <a:rect l="l" t="t" r="r" b="b"/>
              <a:pathLst>
                <a:path w="267970" h="146050">
                  <a:moveTo>
                    <a:pt x="266382" y="110210"/>
                  </a:moveTo>
                  <a:lnTo>
                    <a:pt x="141922" y="110210"/>
                  </a:lnTo>
                  <a:lnTo>
                    <a:pt x="166522" y="117805"/>
                  </a:lnTo>
                  <a:lnTo>
                    <a:pt x="193916" y="133388"/>
                  </a:lnTo>
                  <a:lnTo>
                    <a:pt x="221818" y="145300"/>
                  </a:lnTo>
                  <a:lnTo>
                    <a:pt x="247561" y="145808"/>
                  </a:lnTo>
                  <a:lnTo>
                    <a:pt x="241223" y="135547"/>
                  </a:lnTo>
                  <a:lnTo>
                    <a:pt x="234124" y="130733"/>
                  </a:lnTo>
                  <a:lnTo>
                    <a:pt x="229425" y="122491"/>
                  </a:lnTo>
                  <a:lnTo>
                    <a:pt x="261391" y="122250"/>
                  </a:lnTo>
                  <a:lnTo>
                    <a:pt x="266382" y="110210"/>
                  </a:lnTo>
                  <a:close/>
                </a:path>
                <a:path w="267970" h="146050">
                  <a:moveTo>
                    <a:pt x="267855" y="106654"/>
                  </a:moveTo>
                  <a:lnTo>
                    <a:pt x="255676" y="95504"/>
                  </a:lnTo>
                  <a:lnTo>
                    <a:pt x="246799" y="81191"/>
                  </a:lnTo>
                  <a:lnTo>
                    <a:pt x="242735" y="56997"/>
                  </a:lnTo>
                  <a:lnTo>
                    <a:pt x="242201" y="55118"/>
                  </a:lnTo>
                  <a:lnTo>
                    <a:pt x="236016" y="33324"/>
                  </a:lnTo>
                  <a:lnTo>
                    <a:pt x="211035" y="44602"/>
                  </a:lnTo>
                  <a:lnTo>
                    <a:pt x="187820" y="52705"/>
                  </a:lnTo>
                  <a:lnTo>
                    <a:pt x="155016" y="55105"/>
                  </a:lnTo>
                  <a:lnTo>
                    <a:pt x="154851" y="55105"/>
                  </a:lnTo>
                  <a:lnTo>
                    <a:pt x="99555" y="40665"/>
                  </a:lnTo>
                  <a:lnTo>
                    <a:pt x="56438" y="0"/>
                  </a:lnTo>
                  <a:lnTo>
                    <a:pt x="47434" y="43192"/>
                  </a:lnTo>
                  <a:lnTo>
                    <a:pt x="34632" y="61429"/>
                  </a:lnTo>
                  <a:lnTo>
                    <a:pt x="18135" y="77139"/>
                  </a:lnTo>
                  <a:lnTo>
                    <a:pt x="0" y="90690"/>
                  </a:lnTo>
                  <a:lnTo>
                    <a:pt x="45910" y="101841"/>
                  </a:lnTo>
                  <a:lnTo>
                    <a:pt x="63284" y="104762"/>
                  </a:lnTo>
                  <a:lnTo>
                    <a:pt x="67602" y="114630"/>
                  </a:lnTo>
                  <a:lnTo>
                    <a:pt x="68872" y="131483"/>
                  </a:lnTo>
                  <a:lnTo>
                    <a:pt x="98031" y="123253"/>
                  </a:lnTo>
                  <a:lnTo>
                    <a:pt x="123901" y="110959"/>
                  </a:lnTo>
                  <a:lnTo>
                    <a:pt x="141909" y="110197"/>
                  </a:lnTo>
                  <a:lnTo>
                    <a:pt x="266382" y="110197"/>
                  </a:lnTo>
                  <a:lnTo>
                    <a:pt x="267855" y="106654"/>
                  </a:lnTo>
                  <a:close/>
                </a:path>
              </a:pathLst>
            </a:custGeom>
            <a:solidFill>
              <a:srgbClr val="CC6600"/>
            </a:solidFill>
          </p:spPr>
          <p:txBody>
            <a:bodyPr wrap="square" lIns="0" tIns="0" rIns="0" bIns="0" rtlCol="0"/>
            <a:lstStyle/>
            <a:p>
              <a:endParaRPr/>
            </a:p>
          </p:txBody>
        </p:sp>
        <p:pic>
          <p:nvPicPr>
            <p:cNvPr id="192" name="object 192"/>
            <p:cNvPicPr/>
            <p:nvPr/>
          </p:nvPicPr>
          <p:blipFill>
            <a:blip r:embed="rId68" cstate="print"/>
            <a:stretch>
              <a:fillRect/>
            </a:stretch>
          </p:blipFill>
          <p:spPr>
            <a:xfrm>
              <a:off x="11431524" y="5164835"/>
              <a:ext cx="184403" cy="106679"/>
            </a:xfrm>
            <a:prstGeom prst="rect">
              <a:avLst/>
            </a:prstGeom>
          </p:spPr>
        </p:pic>
        <p:pic>
          <p:nvPicPr>
            <p:cNvPr id="193" name="object 193"/>
            <p:cNvPicPr/>
            <p:nvPr/>
          </p:nvPicPr>
          <p:blipFill>
            <a:blip r:embed="rId69" cstate="print"/>
            <a:stretch>
              <a:fillRect/>
            </a:stretch>
          </p:blipFill>
          <p:spPr>
            <a:xfrm>
              <a:off x="11123676" y="5888735"/>
              <a:ext cx="781811" cy="707135"/>
            </a:xfrm>
            <a:prstGeom prst="rect">
              <a:avLst/>
            </a:prstGeom>
          </p:spPr>
        </p:pic>
        <p:pic>
          <p:nvPicPr>
            <p:cNvPr id="194" name="object 194"/>
            <p:cNvPicPr/>
            <p:nvPr/>
          </p:nvPicPr>
          <p:blipFill>
            <a:blip r:embed="rId70" cstate="print"/>
            <a:stretch>
              <a:fillRect/>
            </a:stretch>
          </p:blipFill>
          <p:spPr>
            <a:xfrm>
              <a:off x="9258300" y="3144011"/>
              <a:ext cx="632459" cy="545591"/>
            </a:xfrm>
            <a:prstGeom prst="rect">
              <a:avLst/>
            </a:prstGeom>
          </p:spPr>
        </p:pic>
        <p:pic>
          <p:nvPicPr>
            <p:cNvPr id="195" name="object 195"/>
            <p:cNvPicPr/>
            <p:nvPr/>
          </p:nvPicPr>
          <p:blipFill>
            <a:blip r:embed="rId71" cstate="print"/>
            <a:stretch>
              <a:fillRect/>
            </a:stretch>
          </p:blipFill>
          <p:spPr>
            <a:xfrm>
              <a:off x="10294619" y="1167383"/>
              <a:ext cx="1600199" cy="2322575"/>
            </a:xfrm>
            <a:prstGeom prst="rect">
              <a:avLst/>
            </a:prstGeom>
          </p:spPr>
        </p:pic>
      </p:grpSp>
      <p:sp>
        <p:nvSpPr>
          <p:cNvPr id="196" name="object 196"/>
          <p:cNvSpPr txBox="1"/>
          <p:nvPr/>
        </p:nvSpPr>
        <p:spPr>
          <a:xfrm>
            <a:off x="9383675" y="4176422"/>
            <a:ext cx="996315" cy="666750"/>
          </a:xfrm>
          <a:prstGeom prst="rect">
            <a:avLst/>
          </a:prstGeom>
        </p:spPr>
        <p:txBody>
          <a:bodyPr vert="horz" wrap="square" lIns="0" tIns="13335" rIns="0" bIns="0" rtlCol="0">
            <a:spAutoFit/>
          </a:bodyPr>
          <a:lstStyle/>
          <a:p>
            <a:pPr marL="12700" marR="5080">
              <a:lnSpc>
                <a:spcPct val="100000"/>
              </a:lnSpc>
              <a:spcBef>
                <a:spcPts val="105"/>
              </a:spcBef>
            </a:pPr>
            <a:r>
              <a:rPr sz="1050" b="0" spc="-85" dirty="0">
                <a:latin typeface="BIZ UDP明朝 Medium"/>
                <a:cs typeface="BIZ UDP明朝 Medium"/>
              </a:rPr>
              <a:t>計測した苗木位置</a:t>
            </a:r>
            <a:r>
              <a:rPr sz="1050" b="0" spc="-120" dirty="0">
                <a:latin typeface="BIZ UDP明朝 Medium"/>
                <a:cs typeface="BIZ UDP明朝 Medium"/>
              </a:rPr>
              <a:t>座標データを苗木</a:t>
            </a:r>
            <a:r>
              <a:rPr sz="1050" b="0" spc="-40" dirty="0">
                <a:latin typeface="BIZ UDP明朝 Medium"/>
                <a:cs typeface="BIZ UDP明朝 Medium"/>
              </a:rPr>
              <a:t>運搬や作業自動</a:t>
            </a:r>
            <a:r>
              <a:rPr sz="1050" b="0" spc="-70" dirty="0">
                <a:latin typeface="BIZ UDP明朝 Medium"/>
                <a:cs typeface="BIZ UDP明朝 Medium"/>
              </a:rPr>
              <a:t>化に活用</a:t>
            </a:r>
            <a:endParaRPr sz="1050">
              <a:latin typeface="BIZ UDP明朝 Medium"/>
              <a:cs typeface="BIZ UDP明朝 Medium"/>
            </a:endParaRPr>
          </a:p>
        </p:txBody>
      </p:sp>
      <p:sp>
        <p:nvSpPr>
          <p:cNvPr id="197" name="object 197"/>
          <p:cNvSpPr txBox="1"/>
          <p:nvPr/>
        </p:nvSpPr>
        <p:spPr>
          <a:xfrm>
            <a:off x="10278592" y="979958"/>
            <a:ext cx="1184910" cy="193675"/>
          </a:xfrm>
          <a:prstGeom prst="rect">
            <a:avLst/>
          </a:prstGeom>
        </p:spPr>
        <p:txBody>
          <a:bodyPr vert="horz" wrap="square" lIns="0" tIns="13335" rIns="0" bIns="0" rtlCol="0">
            <a:spAutoFit/>
          </a:bodyPr>
          <a:lstStyle/>
          <a:p>
            <a:pPr marL="12700">
              <a:lnSpc>
                <a:spcPct val="100000"/>
              </a:lnSpc>
              <a:spcBef>
                <a:spcPts val="105"/>
              </a:spcBef>
            </a:pPr>
            <a:r>
              <a:rPr sz="1100" b="0" spc="-15" dirty="0">
                <a:latin typeface="BIZ UDP明朝 Medium"/>
                <a:cs typeface="BIZ UDP明朝 Medium"/>
              </a:rPr>
              <a:t>木造のビルディング</a:t>
            </a:r>
            <a:endParaRPr sz="1100">
              <a:latin typeface="BIZ UDP明朝 Medium"/>
              <a:cs typeface="BIZ UDP明朝 Medium"/>
            </a:endParaRPr>
          </a:p>
        </p:txBody>
      </p:sp>
      <p:sp>
        <p:nvSpPr>
          <p:cNvPr id="198" name="object 198"/>
          <p:cNvSpPr txBox="1">
            <a:spLocks noGrp="1"/>
          </p:cNvSpPr>
          <p:nvPr>
            <p:ph type="title"/>
          </p:nvPr>
        </p:nvSpPr>
        <p:spPr>
          <a:xfrm>
            <a:off x="3334854" y="81326"/>
            <a:ext cx="5541010" cy="391160"/>
          </a:xfrm>
          <a:prstGeom prst="rect">
            <a:avLst/>
          </a:prstGeom>
        </p:spPr>
        <p:txBody>
          <a:bodyPr vert="horz" wrap="square" lIns="0" tIns="12700" rIns="0" bIns="0" rtlCol="0">
            <a:spAutoFit/>
          </a:bodyPr>
          <a:lstStyle/>
          <a:p>
            <a:pPr marL="12700">
              <a:lnSpc>
                <a:spcPct val="100000"/>
              </a:lnSpc>
              <a:spcBef>
                <a:spcPts val="100"/>
              </a:spcBef>
            </a:pPr>
            <a:r>
              <a:rPr sz="2400" spc="-10" dirty="0"/>
              <a:t>林業の再産業化による木材のユビキタス化</a:t>
            </a:r>
            <a:endParaRPr sz="2400"/>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58512" y="6530847"/>
            <a:ext cx="11355070" cy="269240"/>
          </a:xfrm>
          <a:prstGeom prst="rect">
            <a:avLst/>
          </a:prstGeom>
        </p:spPr>
        <p:txBody>
          <a:bodyPr vert="horz" wrap="square" lIns="0" tIns="12065" rIns="0" bIns="0" rtlCol="0">
            <a:spAutoFit/>
          </a:bodyPr>
          <a:lstStyle/>
          <a:p>
            <a:pPr marL="12700">
              <a:lnSpc>
                <a:spcPct val="100000"/>
              </a:lnSpc>
              <a:spcBef>
                <a:spcPts val="95"/>
              </a:spcBef>
              <a:tabLst>
                <a:tab pos="11134725" algn="l"/>
              </a:tabLst>
            </a:pPr>
            <a:r>
              <a:rPr sz="1400" b="0" dirty="0">
                <a:latin typeface="BIZ UDP明朝 Medium"/>
                <a:cs typeface="BIZ UDP明朝 Medium"/>
              </a:rPr>
              <a:t>従来</a:t>
            </a:r>
            <a:r>
              <a:rPr sz="1400" b="0" spc="-10" dirty="0">
                <a:latin typeface="BIZ UDP明朝 Medium"/>
                <a:cs typeface="BIZ UDP明朝 Medium"/>
              </a:rPr>
              <a:t>の</a:t>
            </a:r>
            <a:r>
              <a:rPr sz="1400" b="0" dirty="0">
                <a:latin typeface="BIZ UDP明朝 Medium"/>
                <a:cs typeface="BIZ UDP明朝 Medium"/>
              </a:rPr>
              <a:t>木材利用</a:t>
            </a:r>
            <a:r>
              <a:rPr sz="1400" b="0" spc="-10" dirty="0">
                <a:latin typeface="BIZ UDP明朝 Medium"/>
                <a:cs typeface="BIZ UDP明朝 Medium"/>
              </a:rPr>
              <a:t>に</a:t>
            </a:r>
            <a:r>
              <a:rPr sz="1400" b="0" dirty="0">
                <a:latin typeface="BIZ UDP明朝 Medium"/>
                <a:cs typeface="BIZ UDP明朝 Medium"/>
              </a:rPr>
              <a:t>加</a:t>
            </a:r>
            <a:r>
              <a:rPr sz="1400" b="0" spc="-10" dirty="0">
                <a:latin typeface="BIZ UDP明朝 Medium"/>
                <a:cs typeface="BIZ UDP明朝 Medium"/>
              </a:rPr>
              <a:t>え</a:t>
            </a:r>
            <a:r>
              <a:rPr sz="1400" b="0" spc="-15" dirty="0">
                <a:latin typeface="BIZ UDP明朝 Medium"/>
                <a:cs typeface="BIZ UDP明朝 Medium"/>
              </a:rPr>
              <a:t>、</a:t>
            </a:r>
            <a:r>
              <a:rPr sz="1400" b="0" dirty="0">
                <a:latin typeface="BIZ UDP明朝 Medium"/>
                <a:cs typeface="BIZ UDP明朝 Medium"/>
              </a:rPr>
              <a:t>改質</a:t>
            </a:r>
            <a:r>
              <a:rPr sz="1400" b="0" spc="-15" dirty="0">
                <a:latin typeface="BIZ UDP明朝 Medium"/>
                <a:cs typeface="BIZ UDP明朝 Medium"/>
              </a:rPr>
              <a:t>リグ</a:t>
            </a:r>
            <a:r>
              <a:rPr sz="1400" b="0" dirty="0">
                <a:latin typeface="BIZ UDP明朝 Medium"/>
                <a:cs typeface="BIZ UDP明朝 Medium"/>
              </a:rPr>
              <a:t>ニ</a:t>
            </a:r>
            <a:r>
              <a:rPr sz="1400" b="0" spc="-30" dirty="0">
                <a:latin typeface="BIZ UDP明朝 Medium"/>
                <a:cs typeface="BIZ UDP明朝 Medium"/>
              </a:rPr>
              <a:t>ン</a:t>
            </a:r>
            <a:r>
              <a:rPr sz="1400" b="0" spc="-10" dirty="0">
                <a:latin typeface="BIZ UDP明朝 Medium"/>
                <a:cs typeface="BIZ UDP明朝 Medium"/>
              </a:rPr>
              <a:t>、ＣＮＦ</a:t>
            </a:r>
            <a:r>
              <a:rPr sz="1400" b="0" spc="-15" dirty="0">
                <a:latin typeface="BIZ UDP明朝 Medium"/>
                <a:cs typeface="BIZ UDP明朝 Medium"/>
              </a:rPr>
              <a:t>等</a:t>
            </a:r>
            <a:r>
              <a:rPr sz="1400" b="0" spc="-10" dirty="0">
                <a:latin typeface="BIZ UDP明朝 Medium"/>
                <a:cs typeface="BIZ UDP明朝 Medium"/>
              </a:rPr>
              <a:t>の</a:t>
            </a:r>
            <a:r>
              <a:rPr sz="1400" b="0" dirty="0">
                <a:latin typeface="BIZ UDP明朝 Medium"/>
                <a:cs typeface="BIZ UDP明朝 Medium"/>
              </a:rPr>
              <a:t>開発</a:t>
            </a:r>
            <a:r>
              <a:rPr sz="1400" b="0" spc="-10" dirty="0">
                <a:latin typeface="BIZ UDP明朝 Medium"/>
                <a:cs typeface="BIZ UDP明朝 Medium"/>
              </a:rPr>
              <a:t>・</a:t>
            </a:r>
            <a:r>
              <a:rPr sz="1400" b="0" dirty="0">
                <a:latin typeface="BIZ UDP明朝 Medium"/>
                <a:cs typeface="BIZ UDP明朝 Medium"/>
              </a:rPr>
              <a:t>普及</a:t>
            </a:r>
            <a:r>
              <a:rPr sz="1400" b="0" spc="-10" dirty="0">
                <a:latin typeface="BIZ UDP明朝 Medium"/>
                <a:cs typeface="BIZ UDP明朝 Medium"/>
              </a:rPr>
              <a:t>により、</a:t>
            </a:r>
            <a:r>
              <a:rPr sz="1400" b="0" spc="-15" dirty="0">
                <a:latin typeface="BIZ UDP明朝 Medium"/>
                <a:cs typeface="BIZ UDP明朝 Medium"/>
              </a:rPr>
              <a:t>新</a:t>
            </a:r>
            <a:r>
              <a:rPr sz="1400" b="0" spc="-20" dirty="0">
                <a:latin typeface="BIZ UDP明朝 Medium"/>
                <a:cs typeface="BIZ UDP明朝 Medium"/>
              </a:rPr>
              <a:t>た</a:t>
            </a:r>
            <a:r>
              <a:rPr sz="1400" b="0" spc="-10" dirty="0">
                <a:latin typeface="BIZ UDP明朝 Medium"/>
                <a:cs typeface="BIZ UDP明朝 Medium"/>
              </a:rPr>
              <a:t>な利</a:t>
            </a:r>
            <a:r>
              <a:rPr sz="1400" b="0" spc="-25" dirty="0">
                <a:latin typeface="BIZ UDP明朝 Medium"/>
                <a:cs typeface="BIZ UDP明朝 Medium"/>
              </a:rPr>
              <a:t>活</a:t>
            </a:r>
            <a:r>
              <a:rPr sz="1400" b="0" spc="-15" dirty="0">
                <a:latin typeface="BIZ UDP明朝 Medium"/>
                <a:cs typeface="BIZ UDP明朝 Medium"/>
              </a:rPr>
              <a:t>用</a:t>
            </a:r>
            <a:r>
              <a:rPr sz="1400" b="0" spc="-10" dirty="0">
                <a:latin typeface="BIZ UDP明朝 Medium"/>
                <a:cs typeface="BIZ UDP明朝 Medium"/>
              </a:rPr>
              <a:t>を推</a:t>
            </a:r>
            <a:r>
              <a:rPr sz="1400" b="0" spc="-15" dirty="0">
                <a:latin typeface="BIZ UDP明朝 Medium"/>
                <a:cs typeface="BIZ UDP明朝 Medium"/>
              </a:rPr>
              <a:t>進</a:t>
            </a:r>
            <a:r>
              <a:rPr sz="1400" b="0" spc="-10" dirty="0">
                <a:latin typeface="BIZ UDP明朝 Medium"/>
                <a:cs typeface="BIZ UDP明朝 Medium"/>
              </a:rPr>
              <a:t>、</a:t>
            </a:r>
            <a:r>
              <a:rPr sz="1400" b="0" dirty="0">
                <a:latin typeface="BIZ UDP明朝 Medium"/>
                <a:cs typeface="BIZ UDP明朝 Medium"/>
              </a:rPr>
              <a:t>プ</a:t>
            </a:r>
            <a:r>
              <a:rPr sz="1400" b="0" spc="-10" dirty="0">
                <a:latin typeface="BIZ UDP明朝 Medium"/>
                <a:cs typeface="BIZ UDP明朝 Medium"/>
              </a:rPr>
              <a:t>ラ</a:t>
            </a:r>
            <a:r>
              <a:rPr sz="1400" b="0" dirty="0">
                <a:latin typeface="BIZ UDP明朝 Medium"/>
                <a:cs typeface="BIZ UDP明朝 Medium"/>
              </a:rPr>
              <a:t>ス</a:t>
            </a:r>
            <a:r>
              <a:rPr sz="1400" b="0" spc="-10" dirty="0">
                <a:latin typeface="BIZ UDP明朝 Medium"/>
                <a:cs typeface="BIZ UDP明朝 Medium"/>
              </a:rPr>
              <a:t>チ</a:t>
            </a:r>
            <a:r>
              <a:rPr sz="1400" b="0" spc="-15" dirty="0">
                <a:latin typeface="BIZ UDP明朝 Medium"/>
                <a:cs typeface="BIZ UDP明朝 Medium"/>
              </a:rPr>
              <a:t>ッ</a:t>
            </a:r>
            <a:r>
              <a:rPr sz="1400" b="0" spc="-10" dirty="0">
                <a:latin typeface="BIZ UDP明朝 Medium"/>
                <a:cs typeface="BIZ UDP明朝 Medium"/>
              </a:rPr>
              <a:t>ク</a:t>
            </a:r>
            <a:r>
              <a:rPr sz="1400" b="0" dirty="0">
                <a:latin typeface="BIZ UDP明朝 Medium"/>
                <a:cs typeface="BIZ UDP明朝 Medium"/>
              </a:rPr>
              <a:t>代</a:t>
            </a:r>
            <a:r>
              <a:rPr sz="1400" b="0" spc="-10" dirty="0">
                <a:latin typeface="BIZ UDP明朝 Medium"/>
                <a:cs typeface="BIZ UDP明朝 Medium"/>
              </a:rPr>
              <a:t>替</a:t>
            </a:r>
            <a:r>
              <a:rPr sz="1400" b="0" spc="-25" dirty="0">
                <a:latin typeface="BIZ UDP明朝 Medium"/>
                <a:cs typeface="BIZ UDP明朝 Medium"/>
              </a:rPr>
              <a:t>製</a:t>
            </a:r>
            <a:r>
              <a:rPr sz="1400" b="0" dirty="0">
                <a:latin typeface="BIZ UDP明朝 Medium"/>
                <a:cs typeface="BIZ UDP明朝 Medium"/>
              </a:rPr>
              <a:t>品</a:t>
            </a:r>
            <a:r>
              <a:rPr sz="1400" b="0" spc="-20" dirty="0">
                <a:latin typeface="BIZ UDP明朝 Medium"/>
                <a:cs typeface="BIZ UDP明朝 Medium"/>
              </a:rPr>
              <a:t>と</a:t>
            </a:r>
            <a:r>
              <a:rPr sz="1400" b="0" spc="-10" dirty="0">
                <a:latin typeface="BIZ UDP明朝 Medium"/>
                <a:cs typeface="BIZ UDP明朝 Medium"/>
              </a:rPr>
              <a:t>して</a:t>
            </a:r>
            <a:r>
              <a:rPr sz="1400" b="0" dirty="0">
                <a:latin typeface="BIZ UDP明朝 Medium"/>
                <a:cs typeface="BIZ UDP明朝 Medium"/>
              </a:rPr>
              <a:t>生活</a:t>
            </a:r>
            <a:r>
              <a:rPr sz="1400" b="0" spc="-15" dirty="0">
                <a:latin typeface="BIZ UDP明朝 Medium"/>
                <a:cs typeface="BIZ UDP明朝 Medium"/>
              </a:rPr>
              <a:t>密</a:t>
            </a:r>
            <a:r>
              <a:rPr sz="1400" b="0" dirty="0">
                <a:latin typeface="BIZ UDP明朝 Medium"/>
                <a:cs typeface="BIZ UDP明朝 Medium"/>
              </a:rPr>
              <a:t>着製</a:t>
            </a:r>
            <a:r>
              <a:rPr sz="1400" b="0" spc="-15" dirty="0">
                <a:latin typeface="BIZ UDP明朝 Medium"/>
                <a:cs typeface="BIZ UDP明朝 Medium"/>
              </a:rPr>
              <a:t>品</a:t>
            </a:r>
            <a:r>
              <a:rPr sz="1400" b="0" dirty="0">
                <a:latin typeface="BIZ UDP明朝 Medium"/>
                <a:cs typeface="BIZ UDP明朝 Medium"/>
              </a:rPr>
              <a:t>化</a:t>
            </a:r>
            <a:r>
              <a:rPr sz="1400" b="0" spc="-10" dirty="0">
                <a:latin typeface="BIZ UDP明朝 Medium"/>
                <a:cs typeface="BIZ UDP明朝 Medium"/>
              </a:rPr>
              <a:t>を</a:t>
            </a:r>
            <a:r>
              <a:rPr sz="1400" b="0" dirty="0">
                <a:latin typeface="BIZ UDP明朝 Medium"/>
                <a:cs typeface="BIZ UDP明朝 Medium"/>
              </a:rPr>
              <a:t>目</a:t>
            </a:r>
            <a:r>
              <a:rPr sz="1400" b="0" spc="-15" dirty="0">
                <a:latin typeface="BIZ UDP明朝 Medium"/>
                <a:cs typeface="BIZ UDP明朝 Medium"/>
              </a:rPr>
              <a:t>指</a:t>
            </a:r>
            <a:r>
              <a:rPr sz="1400" b="0" spc="-10" dirty="0">
                <a:latin typeface="BIZ UDP明朝 Medium"/>
                <a:cs typeface="BIZ UDP明朝 Medium"/>
              </a:rPr>
              <a:t>す</a:t>
            </a:r>
            <a:r>
              <a:rPr sz="1400" b="0" spc="-50" dirty="0">
                <a:latin typeface="BIZ UDP明朝 Medium"/>
                <a:cs typeface="BIZ UDP明朝 Medium"/>
              </a:rPr>
              <a:t>。</a:t>
            </a:r>
            <a:r>
              <a:rPr sz="1400" b="0" dirty="0">
                <a:latin typeface="BIZ UDP明朝 Medium"/>
                <a:cs typeface="BIZ UDP明朝 Medium"/>
              </a:rPr>
              <a:t>	</a:t>
            </a:r>
            <a:r>
              <a:rPr sz="1600" b="1" spc="-25" dirty="0">
                <a:solidFill>
                  <a:srgbClr val="002060"/>
                </a:solidFill>
                <a:latin typeface="HG明朝B"/>
                <a:cs typeface="HG明朝B"/>
              </a:rPr>
              <a:t>28</a:t>
            </a:r>
            <a:endParaRPr sz="1600">
              <a:latin typeface="HG明朝B"/>
              <a:cs typeface="HG明朝B"/>
            </a:endParaRPr>
          </a:p>
        </p:txBody>
      </p:sp>
      <p:pic>
        <p:nvPicPr>
          <p:cNvPr id="3" name="object 3"/>
          <p:cNvPicPr/>
          <p:nvPr/>
        </p:nvPicPr>
        <p:blipFill>
          <a:blip r:embed="rId2" cstate="print"/>
          <a:stretch>
            <a:fillRect/>
          </a:stretch>
        </p:blipFill>
        <p:spPr>
          <a:xfrm>
            <a:off x="11423904" y="86868"/>
            <a:ext cx="673607" cy="1028699"/>
          </a:xfrm>
          <a:prstGeom prst="rect">
            <a:avLst/>
          </a:prstGeom>
        </p:spPr>
      </p:pic>
      <p:sp>
        <p:nvSpPr>
          <p:cNvPr id="4" name="object 4"/>
          <p:cNvSpPr txBox="1"/>
          <p:nvPr/>
        </p:nvSpPr>
        <p:spPr>
          <a:xfrm>
            <a:off x="9127980" y="5931650"/>
            <a:ext cx="2918460" cy="391160"/>
          </a:xfrm>
          <a:prstGeom prst="rect">
            <a:avLst/>
          </a:prstGeom>
        </p:spPr>
        <p:txBody>
          <a:bodyPr vert="horz" wrap="square" lIns="0" tIns="12700" rIns="0" bIns="0" rtlCol="0">
            <a:spAutoFit/>
          </a:bodyPr>
          <a:lstStyle/>
          <a:p>
            <a:pPr marL="12700" marR="5080">
              <a:lnSpc>
                <a:spcPct val="100000"/>
              </a:lnSpc>
              <a:spcBef>
                <a:spcPts val="100"/>
              </a:spcBef>
            </a:pPr>
            <a:r>
              <a:rPr sz="1200" b="0" spc="-160" dirty="0">
                <a:solidFill>
                  <a:srgbClr val="FF0000"/>
                </a:solidFill>
                <a:latin typeface="BIZ UDP明朝 Medium"/>
                <a:cs typeface="BIZ UDP明朝 Medium"/>
              </a:rPr>
              <a:t>「世界初」の木のお酒</a:t>
            </a:r>
            <a:r>
              <a:rPr sz="1200" b="0" spc="-100" dirty="0">
                <a:latin typeface="BIZ UDP明朝 Medium"/>
                <a:cs typeface="BIZ UDP明朝 Medium"/>
              </a:rPr>
              <a:t>を実用化し、山村地域の新産業を創出</a:t>
            </a:r>
            <a:endParaRPr sz="1200">
              <a:latin typeface="BIZ UDP明朝 Medium"/>
              <a:cs typeface="BIZ UDP明朝 Medium"/>
            </a:endParaRPr>
          </a:p>
        </p:txBody>
      </p:sp>
      <p:sp>
        <p:nvSpPr>
          <p:cNvPr id="5" name="object 5"/>
          <p:cNvSpPr txBox="1"/>
          <p:nvPr/>
        </p:nvSpPr>
        <p:spPr>
          <a:xfrm>
            <a:off x="4197230" y="5891721"/>
            <a:ext cx="1974850" cy="391160"/>
          </a:xfrm>
          <a:prstGeom prst="rect">
            <a:avLst/>
          </a:prstGeom>
        </p:spPr>
        <p:txBody>
          <a:bodyPr vert="horz" wrap="square" lIns="0" tIns="12700" rIns="0" bIns="0" rtlCol="0">
            <a:spAutoFit/>
          </a:bodyPr>
          <a:lstStyle/>
          <a:p>
            <a:pPr marL="12700">
              <a:lnSpc>
                <a:spcPct val="100000"/>
              </a:lnSpc>
              <a:spcBef>
                <a:spcPts val="100"/>
              </a:spcBef>
            </a:pPr>
            <a:r>
              <a:rPr sz="1200" b="0" spc="-20" dirty="0">
                <a:latin typeface="BIZ UDP明朝 Medium"/>
                <a:cs typeface="BIZ UDP明朝 Medium"/>
              </a:rPr>
              <a:t>改質リグニンの製品化により、</a:t>
            </a:r>
            <a:endParaRPr sz="1200">
              <a:latin typeface="BIZ UDP明朝 Medium"/>
              <a:cs typeface="BIZ UDP明朝 Medium"/>
            </a:endParaRPr>
          </a:p>
          <a:p>
            <a:pPr marL="12700">
              <a:lnSpc>
                <a:spcPct val="100000"/>
              </a:lnSpc>
            </a:pPr>
            <a:r>
              <a:rPr sz="1200" b="0" spc="105" dirty="0">
                <a:solidFill>
                  <a:srgbClr val="FF0000"/>
                </a:solidFill>
                <a:latin typeface="BIZ UDP明朝 Medium"/>
                <a:cs typeface="BIZ UDP明朝 Medium"/>
              </a:rPr>
              <a:t>1000</a:t>
            </a:r>
            <a:r>
              <a:rPr sz="1200" b="0" dirty="0">
                <a:solidFill>
                  <a:srgbClr val="FF0000"/>
                </a:solidFill>
                <a:latin typeface="BIZ UDP明朝 Medium"/>
                <a:cs typeface="BIZ UDP明朝 Medium"/>
              </a:rPr>
              <a:t>億円の新規市場</a:t>
            </a:r>
            <a:r>
              <a:rPr sz="1200" b="0" spc="-25" dirty="0">
                <a:latin typeface="BIZ UDP明朝 Medium"/>
                <a:cs typeface="BIZ UDP明朝 Medium"/>
              </a:rPr>
              <a:t>を開発</a:t>
            </a:r>
            <a:endParaRPr sz="1200">
              <a:latin typeface="BIZ UDP明朝 Medium"/>
              <a:cs typeface="BIZ UDP明朝 Medium"/>
            </a:endParaRPr>
          </a:p>
        </p:txBody>
      </p:sp>
      <p:sp>
        <p:nvSpPr>
          <p:cNvPr id="6" name="object 6"/>
          <p:cNvSpPr txBox="1"/>
          <p:nvPr/>
        </p:nvSpPr>
        <p:spPr>
          <a:xfrm>
            <a:off x="6527883" y="5926468"/>
            <a:ext cx="2282825" cy="391160"/>
          </a:xfrm>
          <a:prstGeom prst="rect">
            <a:avLst/>
          </a:prstGeom>
        </p:spPr>
        <p:txBody>
          <a:bodyPr vert="horz" wrap="square" lIns="0" tIns="12700" rIns="0" bIns="0" rtlCol="0">
            <a:spAutoFit/>
          </a:bodyPr>
          <a:lstStyle/>
          <a:p>
            <a:pPr marL="12700" marR="5080">
              <a:lnSpc>
                <a:spcPct val="100000"/>
              </a:lnSpc>
              <a:spcBef>
                <a:spcPts val="100"/>
              </a:spcBef>
            </a:pPr>
            <a:r>
              <a:rPr sz="1200" b="0" spc="-10" dirty="0">
                <a:latin typeface="BIZ UDP明朝 Medium"/>
                <a:cs typeface="BIZ UDP明朝 Medium"/>
              </a:rPr>
              <a:t>ＣＮＦ塗料により</a:t>
            </a:r>
            <a:r>
              <a:rPr sz="1200" b="0" spc="-10" dirty="0">
                <a:solidFill>
                  <a:srgbClr val="FF0000"/>
                </a:solidFill>
                <a:latin typeface="BIZ UDP明朝 Medium"/>
                <a:cs typeface="BIZ UDP明朝 Medium"/>
              </a:rPr>
              <a:t>変色が従来の半分</a:t>
            </a:r>
            <a:r>
              <a:rPr sz="1200" b="0" spc="-5" dirty="0">
                <a:latin typeface="BIZ UDP明朝 Medium"/>
                <a:cs typeface="BIZ UDP明朝 Medium"/>
              </a:rPr>
              <a:t>に抑制され美観維持に効果的</a:t>
            </a:r>
            <a:endParaRPr sz="1200">
              <a:latin typeface="BIZ UDP明朝 Medium"/>
              <a:cs typeface="BIZ UDP明朝 Medium"/>
            </a:endParaRPr>
          </a:p>
        </p:txBody>
      </p:sp>
      <p:sp>
        <p:nvSpPr>
          <p:cNvPr id="7" name="object 7"/>
          <p:cNvSpPr txBox="1"/>
          <p:nvPr/>
        </p:nvSpPr>
        <p:spPr>
          <a:xfrm>
            <a:off x="501107" y="5905808"/>
            <a:ext cx="3209290" cy="391160"/>
          </a:xfrm>
          <a:prstGeom prst="rect">
            <a:avLst/>
          </a:prstGeom>
        </p:spPr>
        <p:txBody>
          <a:bodyPr vert="horz" wrap="square" lIns="0" tIns="12700" rIns="0" bIns="0" rtlCol="0">
            <a:spAutoFit/>
          </a:bodyPr>
          <a:lstStyle/>
          <a:p>
            <a:pPr marL="12700" marR="5080">
              <a:lnSpc>
                <a:spcPct val="100000"/>
              </a:lnSpc>
              <a:spcBef>
                <a:spcPts val="100"/>
              </a:spcBef>
            </a:pPr>
            <a:r>
              <a:rPr sz="1200" b="0" spc="-15" dirty="0">
                <a:latin typeface="BIZ UDP明朝 Medium"/>
                <a:cs typeface="BIZ UDP明朝 Medium"/>
              </a:rPr>
              <a:t>改質リグニンにより、従来製品と比べ</a:t>
            </a:r>
            <a:r>
              <a:rPr sz="1200" b="0" spc="-15" dirty="0">
                <a:solidFill>
                  <a:srgbClr val="FF0000"/>
                </a:solidFill>
                <a:latin typeface="BIZ UDP明朝 Medium"/>
                <a:cs typeface="BIZ UDP明朝 Medium"/>
              </a:rPr>
              <a:t>２割軽量化</a:t>
            </a:r>
            <a:r>
              <a:rPr sz="1200" b="0" spc="-50" dirty="0">
                <a:latin typeface="BIZ UDP明朝 Medium"/>
                <a:cs typeface="BIZ UDP明朝 Medium"/>
              </a:rPr>
              <a:t>し</a:t>
            </a:r>
            <a:r>
              <a:rPr sz="1200" b="0" spc="-20" dirty="0">
                <a:latin typeface="BIZ UDP明朝 Medium"/>
                <a:cs typeface="BIZ UDP明朝 Medium"/>
              </a:rPr>
              <a:t>たエンジニアリングプラスチック製品を開発</a:t>
            </a:r>
            <a:endParaRPr sz="1200">
              <a:latin typeface="BIZ UDP明朝 Medium"/>
              <a:cs typeface="BIZ UDP明朝 Medium"/>
            </a:endParaRPr>
          </a:p>
        </p:txBody>
      </p:sp>
      <p:pic>
        <p:nvPicPr>
          <p:cNvPr id="8" name="object 8"/>
          <p:cNvPicPr/>
          <p:nvPr/>
        </p:nvPicPr>
        <p:blipFill>
          <a:blip r:embed="rId3" cstate="print"/>
          <a:stretch>
            <a:fillRect/>
          </a:stretch>
        </p:blipFill>
        <p:spPr>
          <a:xfrm>
            <a:off x="7594092" y="1613916"/>
            <a:ext cx="729995" cy="553211"/>
          </a:xfrm>
          <a:prstGeom prst="rect">
            <a:avLst/>
          </a:prstGeom>
        </p:spPr>
      </p:pic>
      <p:sp>
        <p:nvSpPr>
          <p:cNvPr id="9" name="object 9"/>
          <p:cNvSpPr txBox="1"/>
          <p:nvPr/>
        </p:nvSpPr>
        <p:spPr>
          <a:xfrm>
            <a:off x="9323461" y="1411587"/>
            <a:ext cx="657860" cy="177800"/>
          </a:xfrm>
          <a:prstGeom prst="rect">
            <a:avLst/>
          </a:prstGeom>
        </p:spPr>
        <p:txBody>
          <a:bodyPr vert="horz" wrap="square" lIns="0" tIns="12065" rIns="0" bIns="0" rtlCol="0">
            <a:spAutoFit/>
          </a:bodyPr>
          <a:lstStyle/>
          <a:p>
            <a:pPr marL="12700">
              <a:lnSpc>
                <a:spcPct val="100000"/>
              </a:lnSpc>
              <a:spcBef>
                <a:spcPts val="95"/>
              </a:spcBef>
            </a:pPr>
            <a:r>
              <a:rPr sz="1000" b="0" spc="-10" dirty="0">
                <a:latin typeface="BIZ UDP明朝 Medium"/>
                <a:cs typeface="BIZ UDP明朝 Medium"/>
              </a:rPr>
              <a:t>機能性素</a:t>
            </a:r>
            <a:r>
              <a:rPr sz="1000" b="0" spc="-50" dirty="0">
                <a:latin typeface="BIZ UDP明朝 Medium"/>
                <a:cs typeface="BIZ UDP明朝 Medium"/>
              </a:rPr>
              <a:t>材</a:t>
            </a:r>
            <a:endParaRPr sz="1000">
              <a:latin typeface="BIZ UDP明朝 Medium"/>
              <a:cs typeface="BIZ UDP明朝 Medium"/>
            </a:endParaRPr>
          </a:p>
        </p:txBody>
      </p:sp>
      <p:pic>
        <p:nvPicPr>
          <p:cNvPr id="10" name="object 10"/>
          <p:cNvPicPr/>
          <p:nvPr/>
        </p:nvPicPr>
        <p:blipFill>
          <a:blip r:embed="rId4" cstate="print"/>
          <a:stretch>
            <a:fillRect/>
          </a:stretch>
        </p:blipFill>
        <p:spPr>
          <a:xfrm>
            <a:off x="8481059" y="1612391"/>
            <a:ext cx="717803" cy="556259"/>
          </a:xfrm>
          <a:prstGeom prst="rect">
            <a:avLst/>
          </a:prstGeom>
        </p:spPr>
      </p:pic>
      <p:sp>
        <p:nvSpPr>
          <p:cNvPr id="11" name="object 11"/>
          <p:cNvSpPr txBox="1"/>
          <p:nvPr/>
        </p:nvSpPr>
        <p:spPr>
          <a:xfrm>
            <a:off x="7686447" y="1438560"/>
            <a:ext cx="419734" cy="177800"/>
          </a:xfrm>
          <a:prstGeom prst="rect">
            <a:avLst/>
          </a:prstGeom>
        </p:spPr>
        <p:txBody>
          <a:bodyPr vert="horz" wrap="square" lIns="0" tIns="12065" rIns="0" bIns="0" rtlCol="0">
            <a:spAutoFit/>
          </a:bodyPr>
          <a:lstStyle/>
          <a:p>
            <a:pPr marL="12700">
              <a:lnSpc>
                <a:spcPct val="100000"/>
              </a:lnSpc>
              <a:spcBef>
                <a:spcPts val="95"/>
              </a:spcBef>
            </a:pPr>
            <a:r>
              <a:rPr sz="1000" b="0" spc="-125" dirty="0">
                <a:latin typeface="BIZ UDP明朝 Medium"/>
                <a:cs typeface="BIZ UDP明朝 Medium"/>
              </a:rPr>
              <a:t>リグニン</a:t>
            </a:r>
            <a:endParaRPr sz="1000">
              <a:latin typeface="BIZ UDP明朝 Medium"/>
              <a:cs typeface="BIZ UDP明朝 Medium"/>
            </a:endParaRPr>
          </a:p>
        </p:txBody>
      </p:sp>
      <p:sp>
        <p:nvSpPr>
          <p:cNvPr id="12" name="object 12"/>
          <p:cNvSpPr txBox="1"/>
          <p:nvPr/>
        </p:nvSpPr>
        <p:spPr>
          <a:xfrm>
            <a:off x="8689276" y="1444632"/>
            <a:ext cx="308610" cy="177800"/>
          </a:xfrm>
          <a:prstGeom prst="rect">
            <a:avLst/>
          </a:prstGeom>
        </p:spPr>
        <p:txBody>
          <a:bodyPr vert="horz" wrap="square" lIns="0" tIns="12065" rIns="0" bIns="0" rtlCol="0">
            <a:spAutoFit/>
          </a:bodyPr>
          <a:lstStyle/>
          <a:p>
            <a:pPr marL="12700">
              <a:lnSpc>
                <a:spcPct val="100000"/>
              </a:lnSpc>
              <a:spcBef>
                <a:spcPts val="95"/>
              </a:spcBef>
            </a:pPr>
            <a:r>
              <a:rPr sz="1000" b="0" spc="-25" dirty="0">
                <a:latin typeface="BIZ UDP明朝 Medium"/>
                <a:cs typeface="BIZ UDP明朝 Medium"/>
              </a:rPr>
              <a:t>CNF</a:t>
            </a:r>
            <a:endParaRPr sz="1000">
              <a:latin typeface="BIZ UDP明朝 Medium"/>
              <a:cs typeface="BIZ UDP明朝 Medium"/>
            </a:endParaRPr>
          </a:p>
        </p:txBody>
      </p:sp>
      <p:sp>
        <p:nvSpPr>
          <p:cNvPr id="13" name="object 13"/>
          <p:cNvSpPr txBox="1"/>
          <p:nvPr/>
        </p:nvSpPr>
        <p:spPr>
          <a:xfrm>
            <a:off x="10491913" y="1402384"/>
            <a:ext cx="713105" cy="177800"/>
          </a:xfrm>
          <a:prstGeom prst="rect">
            <a:avLst/>
          </a:prstGeom>
        </p:spPr>
        <p:txBody>
          <a:bodyPr vert="horz" wrap="square" lIns="0" tIns="12065" rIns="0" bIns="0" rtlCol="0">
            <a:spAutoFit/>
          </a:bodyPr>
          <a:lstStyle/>
          <a:p>
            <a:pPr marL="12700">
              <a:lnSpc>
                <a:spcPct val="100000"/>
              </a:lnSpc>
              <a:spcBef>
                <a:spcPts val="95"/>
              </a:spcBef>
            </a:pPr>
            <a:r>
              <a:rPr sz="1000" b="0" spc="-70" dirty="0">
                <a:latin typeface="BIZ UDP明朝 Medium"/>
                <a:cs typeface="BIZ UDP明朝 Medium"/>
              </a:rPr>
              <a:t>エネルギー源</a:t>
            </a:r>
            <a:endParaRPr sz="1000">
              <a:latin typeface="BIZ UDP明朝 Medium"/>
              <a:cs typeface="BIZ UDP明朝 Medium"/>
            </a:endParaRPr>
          </a:p>
        </p:txBody>
      </p:sp>
      <p:grpSp>
        <p:nvGrpSpPr>
          <p:cNvPr id="14" name="object 14"/>
          <p:cNvGrpSpPr/>
          <p:nvPr/>
        </p:nvGrpSpPr>
        <p:grpSpPr>
          <a:xfrm>
            <a:off x="7402068" y="1313685"/>
            <a:ext cx="4304030" cy="1010285"/>
            <a:chOff x="7402068" y="1313685"/>
            <a:chExt cx="4304030" cy="1010285"/>
          </a:xfrm>
        </p:grpSpPr>
        <p:pic>
          <p:nvPicPr>
            <p:cNvPr id="15" name="object 15"/>
            <p:cNvPicPr/>
            <p:nvPr/>
          </p:nvPicPr>
          <p:blipFill>
            <a:blip r:embed="rId5" cstate="print"/>
            <a:stretch>
              <a:fillRect/>
            </a:stretch>
          </p:blipFill>
          <p:spPr>
            <a:xfrm>
              <a:off x="10375392" y="1588008"/>
              <a:ext cx="1016495" cy="569975"/>
            </a:xfrm>
            <a:prstGeom prst="rect">
              <a:avLst/>
            </a:prstGeom>
          </p:spPr>
        </p:pic>
        <p:sp>
          <p:nvSpPr>
            <p:cNvPr id="16" name="object 16"/>
            <p:cNvSpPr/>
            <p:nvPr/>
          </p:nvSpPr>
          <p:spPr>
            <a:xfrm>
              <a:off x="7409688" y="1321305"/>
              <a:ext cx="4288790" cy="995044"/>
            </a:xfrm>
            <a:custGeom>
              <a:avLst/>
              <a:gdLst/>
              <a:ahLst/>
              <a:cxnLst/>
              <a:rect l="l" t="t" r="r" b="b"/>
              <a:pathLst>
                <a:path w="4288790" h="995044">
                  <a:moveTo>
                    <a:pt x="0" y="81241"/>
                  </a:moveTo>
                  <a:lnTo>
                    <a:pt x="9677" y="49631"/>
                  </a:lnTo>
                  <a:lnTo>
                    <a:pt x="36055" y="23799"/>
                  </a:lnTo>
                  <a:lnTo>
                    <a:pt x="75171" y="6388"/>
                  </a:lnTo>
                  <a:lnTo>
                    <a:pt x="123050" y="0"/>
                  </a:lnTo>
                  <a:lnTo>
                    <a:pt x="4165231" y="0"/>
                  </a:lnTo>
                  <a:lnTo>
                    <a:pt x="4213110" y="6388"/>
                  </a:lnTo>
                  <a:lnTo>
                    <a:pt x="4252226" y="23799"/>
                  </a:lnTo>
                  <a:lnTo>
                    <a:pt x="4278604" y="49631"/>
                  </a:lnTo>
                  <a:lnTo>
                    <a:pt x="4288282" y="81241"/>
                  </a:lnTo>
                  <a:lnTo>
                    <a:pt x="4288282" y="913764"/>
                  </a:lnTo>
                  <a:lnTo>
                    <a:pt x="4278604" y="945388"/>
                  </a:lnTo>
                  <a:lnTo>
                    <a:pt x="4252226" y="971207"/>
                  </a:lnTo>
                  <a:lnTo>
                    <a:pt x="4213110" y="988618"/>
                  </a:lnTo>
                  <a:lnTo>
                    <a:pt x="4165231" y="995006"/>
                  </a:lnTo>
                  <a:lnTo>
                    <a:pt x="123050" y="995006"/>
                  </a:lnTo>
                  <a:lnTo>
                    <a:pt x="75171" y="988618"/>
                  </a:lnTo>
                  <a:lnTo>
                    <a:pt x="36055" y="971207"/>
                  </a:lnTo>
                  <a:lnTo>
                    <a:pt x="9677" y="945388"/>
                  </a:lnTo>
                  <a:lnTo>
                    <a:pt x="0" y="913764"/>
                  </a:lnTo>
                  <a:lnTo>
                    <a:pt x="0" y="81241"/>
                  </a:lnTo>
                  <a:close/>
                </a:path>
              </a:pathLst>
            </a:custGeom>
            <a:ln w="15240">
              <a:solidFill>
                <a:srgbClr val="F79546"/>
              </a:solidFill>
            </a:ln>
          </p:spPr>
          <p:txBody>
            <a:bodyPr wrap="square" lIns="0" tIns="0" rIns="0" bIns="0" rtlCol="0"/>
            <a:lstStyle/>
            <a:p>
              <a:endParaRPr/>
            </a:p>
          </p:txBody>
        </p:sp>
        <p:pic>
          <p:nvPicPr>
            <p:cNvPr id="17" name="object 17"/>
            <p:cNvPicPr/>
            <p:nvPr/>
          </p:nvPicPr>
          <p:blipFill>
            <a:blip r:embed="rId6" cstate="print"/>
            <a:stretch>
              <a:fillRect/>
            </a:stretch>
          </p:blipFill>
          <p:spPr>
            <a:xfrm>
              <a:off x="9354313" y="1613915"/>
              <a:ext cx="658367" cy="553211"/>
            </a:xfrm>
            <a:prstGeom prst="rect">
              <a:avLst/>
            </a:prstGeom>
          </p:spPr>
        </p:pic>
      </p:grpSp>
      <p:sp>
        <p:nvSpPr>
          <p:cNvPr id="18" name="object 18"/>
          <p:cNvSpPr txBox="1">
            <a:spLocks noGrp="1"/>
          </p:cNvSpPr>
          <p:nvPr>
            <p:ph type="title"/>
          </p:nvPr>
        </p:nvSpPr>
        <p:spPr>
          <a:prstGeom prst="rect">
            <a:avLst/>
          </a:prstGeom>
        </p:spPr>
        <p:txBody>
          <a:bodyPr vert="horz" wrap="square" lIns="0" tIns="161170" rIns="0" bIns="0" rtlCol="0">
            <a:spAutoFit/>
          </a:bodyPr>
          <a:lstStyle/>
          <a:p>
            <a:pPr marL="38100" algn="ctr">
              <a:lnSpc>
                <a:spcPct val="100000"/>
              </a:lnSpc>
              <a:spcBef>
                <a:spcPts val="100"/>
              </a:spcBef>
            </a:pPr>
            <a:r>
              <a:rPr sz="2400" spc="-10" dirty="0"/>
              <a:t>木質バイオ</a:t>
            </a:r>
            <a:endParaRPr sz="2400"/>
          </a:p>
          <a:p>
            <a:pPr marL="38100" algn="ctr">
              <a:lnSpc>
                <a:spcPct val="100000"/>
              </a:lnSpc>
            </a:pPr>
            <a:r>
              <a:rPr sz="2400" spc="-10" dirty="0"/>
              <a:t>リグニン、カーボンナノファイバー（CNF）</a:t>
            </a:r>
            <a:endParaRPr sz="2400"/>
          </a:p>
        </p:txBody>
      </p:sp>
      <p:sp>
        <p:nvSpPr>
          <p:cNvPr id="19" name="object 19"/>
          <p:cNvSpPr txBox="1"/>
          <p:nvPr/>
        </p:nvSpPr>
        <p:spPr>
          <a:xfrm>
            <a:off x="243077" y="1238545"/>
            <a:ext cx="6745605" cy="880110"/>
          </a:xfrm>
          <a:prstGeom prst="rect">
            <a:avLst/>
          </a:prstGeom>
        </p:spPr>
        <p:txBody>
          <a:bodyPr vert="horz" wrap="square" lIns="0" tIns="13335" rIns="0" bIns="0" rtlCol="0">
            <a:spAutoFit/>
          </a:bodyPr>
          <a:lstStyle/>
          <a:p>
            <a:pPr marL="12700" marR="5080" indent="-635">
              <a:lnSpc>
                <a:spcPct val="100000"/>
              </a:lnSpc>
              <a:spcBef>
                <a:spcPts val="105"/>
              </a:spcBef>
            </a:pPr>
            <a:r>
              <a:rPr sz="1400" b="0" spc="-30" dirty="0">
                <a:latin typeface="BIZ UDP明朝 Medium"/>
                <a:cs typeface="BIZ UDP明朝 Medium"/>
              </a:rPr>
              <a:t>木質新素材の技術開発により製材品など 「丸太オンリー」 の木材利用からの脱却が必要。</a:t>
            </a:r>
            <a:r>
              <a:rPr sz="1400" b="0" spc="-20" dirty="0">
                <a:latin typeface="BIZ UDP明朝 Medium"/>
                <a:cs typeface="BIZ UDP明朝 Medium"/>
              </a:rPr>
              <a:t>主にスギを原料とする改質リグニンにより、様々な用途のプラスチック代替製品の開発。</a:t>
            </a:r>
            <a:r>
              <a:rPr sz="1400" b="0" spc="500" dirty="0">
                <a:latin typeface="BIZ UDP明朝 Medium"/>
                <a:cs typeface="BIZ UDP明朝 Medium"/>
              </a:rPr>
              <a:t> </a:t>
            </a:r>
            <a:r>
              <a:rPr sz="1400" b="0" spc="-20" dirty="0">
                <a:latin typeface="BIZ UDP明朝 Medium"/>
                <a:cs typeface="BIZ UDP明朝 Medium"/>
              </a:rPr>
              <a:t>国産材を原料とするＣＮＦとコラボした木材製品といった、付加価値のある製品の開発など新たな木材利用の促進による林業の再産業化を目指すべき。</a:t>
            </a:r>
            <a:endParaRPr sz="1400">
              <a:latin typeface="BIZ UDP明朝 Medium"/>
              <a:cs typeface="BIZ UDP明朝 Medium"/>
            </a:endParaRPr>
          </a:p>
        </p:txBody>
      </p:sp>
      <p:grpSp>
        <p:nvGrpSpPr>
          <p:cNvPr id="20" name="object 20"/>
          <p:cNvGrpSpPr/>
          <p:nvPr/>
        </p:nvGrpSpPr>
        <p:grpSpPr>
          <a:xfrm>
            <a:off x="164592" y="2508504"/>
            <a:ext cx="10386060" cy="3177540"/>
            <a:chOff x="164592" y="2508504"/>
            <a:chExt cx="10386060" cy="3177540"/>
          </a:xfrm>
        </p:grpSpPr>
        <p:sp>
          <p:nvSpPr>
            <p:cNvPr id="21" name="object 21"/>
            <p:cNvSpPr/>
            <p:nvPr/>
          </p:nvSpPr>
          <p:spPr>
            <a:xfrm>
              <a:off x="164592" y="3781044"/>
              <a:ext cx="10386060" cy="1905000"/>
            </a:xfrm>
            <a:custGeom>
              <a:avLst/>
              <a:gdLst/>
              <a:ahLst/>
              <a:cxnLst/>
              <a:rect l="l" t="t" r="r" b="b"/>
              <a:pathLst>
                <a:path w="10386060" h="1905000">
                  <a:moveTo>
                    <a:pt x="10385513" y="0"/>
                  </a:moveTo>
                  <a:lnTo>
                    <a:pt x="0" y="0"/>
                  </a:lnTo>
                  <a:lnTo>
                    <a:pt x="0" y="1904745"/>
                  </a:lnTo>
                  <a:lnTo>
                    <a:pt x="10385513" y="1904745"/>
                  </a:lnTo>
                  <a:lnTo>
                    <a:pt x="10385513" y="0"/>
                  </a:lnTo>
                  <a:close/>
                </a:path>
              </a:pathLst>
            </a:custGeom>
            <a:solidFill>
              <a:srgbClr val="DBEDF4"/>
            </a:solidFill>
          </p:spPr>
          <p:txBody>
            <a:bodyPr wrap="square" lIns="0" tIns="0" rIns="0" bIns="0" rtlCol="0"/>
            <a:lstStyle/>
            <a:p>
              <a:endParaRPr/>
            </a:p>
          </p:txBody>
        </p:sp>
        <p:pic>
          <p:nvPicPr>
            <p:cNvPr id="22" name="object 22"/>
            <p:cNvPicPr/>
            <p:nvPr/>
          </p:nvPicPr>
          <p:blipFill>
            <a:blip r:embed="rId7" cstate="print"/>
            <a:stretch>
              <a:fillRect/>
            </a:stretch>
          </p:blipFill>
          <p:spPr>
            <a:xfrm>
              <a:off x="8871203" y="5498604"/>
              <a:ext cx="108203" cy="108191"/>
            </a:xfrm>
            <a:prstGeom prst="rect">
              <a:avLst/>
            </a:prstGeom>
          </p:spPr>
        </p:pic>
        <p:pic>
          <p:nvPicPr>
            <p:cNvPr id="23" name="object 23"/>
            <p:cNvPicPr/>
            <p:nvPr/>
          </p:nvPicPr>
          <p:blipFill>
            <a:blip r:embed="rId8" cstate="print"/>
            <a:stretch>
              <a:fillRect/>
            </a:stretch>
          </p:blipFill>
          <p:spPr>
            <a:xfrm>
              <a:off x="4485132" y="5513832"/>
              <a:ext cx="108203" cy="108203"/>
            </a:xfrm>
            <a:prstGeom prst="rect">
              <a:avLst/>
            </a:prstGeom>
          </p:spPr>
        </p:pic>
        <p:pic>
          <p:nvPicPr>
            <p:cNvPr id="24" name="object 24"/>
            <p:cNvPicPr/>
            <p:nvPr/>
          </p:nvPicPr>
          <p:blipFill>
            <a:blip r:embed="rId9" cstate="print"/>
            <a:stretch>
              <a:fillRect/>
            </a:stretch>
          </p:blipFill>
          <p:spPr>
            <a:xfrm>
              <a:off x="1203959" y="5536692"/>
              <a:ext cx="106679" cy="108203"/>
            </a:xfrm>
            <a:prstGeom prst="rect">
              <a:avLst/>
            </a:prstGeom>
          </p:spPr>
        </p:pic>
        <p:pic>
          <p:nvPicPr>
            <p:cNvPr id="25" name="object 25"/>
            <p:cNvPicPr/>
            <p:nvPr/>
          </p:nvPicPr>
          <p:blipFill>
            <a:blip r:embed="rId7" cstate="print"/>
            <a:stretch>
              <a:fillRect/>
            </a:stretch>
          </p:blipFill>
          <p:spPr>
            <a:xfrm>
              <a:off x="7184135" y="5498604"/>
              <a:ext cx="108203" cy="108191"/>
            </a:xfrm>
            <a:prstGeom prst="rect">
              <a:avLst/>
            </a:prstGeom>
          </p:spPr>
        </p:pic>
        <p:sp>
          <p:nvSpPr>
            <p:cNvPr id="26" name="object 26"/>
            <p:cNvSpPr/>
            <p:nvPr/>
          </p:nvSpPr>
          <p:spPr>
            <a:xfrm>
              <a:off x="8467344" y="2508504"/>
              <a:ext cx="1991995" cy="1150620"/>
            </a:xfrm>
            <a:custGeom>
              <a:avLst/>
              <a:gdLst/>
              <a:ahLst/>
              <a:cxnLst/>
              <a:rect l="l" t="t" r="r" b="b"/>
              <a:pathLst>
                <a:path w="1991995" h="1150620">
                  <a:moveTo>
                    <a:pt x="1991741" y="0"/>
                  </a:moveTo>
                  <a:lnTo>
                    <a:pt x="0" y="0"/>
                  </a:lnTo>
                  <a:lnTo>
                    <a:pt x="0" y="1150620"/>
                  </a:lnTo>
                  <a:lnTo>
                    <a:pt x="1991741" y="1150620"/>
                  </a:lnTo>
                  <a:lnTo>
                    <a:pt x="1991741" y="0"/>
                  </a:lnTo>
                  <a:close/>
                </a:path>
              </a:pathLst>
            </a:custGeom>
            <a:solidFill>
              <a:srgbClr val="DBEDF4"/>
            </a:solidFill>
          </p:spPr>
          <p:txBody>
            <a:bodyPr wrap="square" lIns="0" tIns="0" rIns="0" bIns="0" rtlCol="0"/>
            <a:lstStyle/>
            <a:p>
              <a:endParaRPr/>
            </a:p>
          </p:txBody>
        </p:sp>
      </p:grpSp>
      <p:sp>
        <p:nvSpPr>
          <p:cNvPr id="27" name="object 27"/>
          <p:cNvSpPr txBox="1"/>
          <p:nvPr/>
        </p:nvSpPr>
        <p:spPr>
          <a:xfrm>
            <a:off x="6838326" y="5696530"/>
            <a:ext cx="827405" cy="162560"/>
          </a:xfrm>
          <a:prstGeom prst="rect">
            <a:avLst/>
          </a:prstGeom>
        </p:spPr>
        <p:txBody>
          <a:bodyPr vert="horz" wrap="square" lIns="0" tIns="0" rIns="0" bIns="0" rtlCol="0">
            <a:spAutoFit/>
          </a:bodyPr>
          <a:lstStyle/>
          <a:p>
            <a:pPr marL="152400" indent="-140335">
              <a:lnSpc>
                <a:spcPct val="100000"/>
              </a:lnSpc>
              <a:buSzPct val="111111"/>
              <a:buChar char="●"/>
              <a:tabLst>
                <a:tab pos="153035" algn="l"/>
              </a:tabLst>
            </a:pPr>
            <a:r>
              <a:rPr sz="900" dirty="0">
                <a:solidFill>
                  <a:srgbClr val="00AF50"/>
                </a:solidFill>
                <a:latin typeface="Meiryo UI"/>
                <a:cs typeface="Meiryo UI"/>
              </a:rPr>
              <a:t>︓</a:t>
            </a:r>
            <a:r>
              <a:rPr sz="900" spc="-10" dirty="0">
                <a:solidFill>
                  <a:srgbClr val="00AF50"/>
                </a:solidFill>
                <a:latin typeface="Meiryo UI"/>
                <a:cs typeface="Meiryo UI"/>
              </a:rPr>
              <a:t>既に実用化</a:t>
            </a:r>
            <a:endParaRPr sz="900">
              <a:latin typeface="Meiryo UI"/>
              <a:cs typeface="Meiryo UI"/>
            </a:endParaRPr>
          </a:p>
        </p:txBody>
      </p:sp>
      <p:sp>
        <p:nvSpPr>
          <p:cNvPr id="28" name="object 28"/>
          <p:cNvSpPr txBox="1"/>
          <p:nvPr/>
        </p:nvSpPr>
        <p:spPr>
          <a:xfrm>
            <a:off x="9095243" y="5457895"/>
            <a:ext cx="930275" cy="186690"/>
          </a:xfrm>
          <a:prstGeom prst="rect">
            <a:avLst/>
          </a:prstGeom>
        </p:spPr>
        <p:txBody>
          <a:bodyPr vert="horz" wrap="square" lIns="0" tIns="13335" rIns="0" bIns="0" rtlCol="0">
            <a:spAutoFit/>
          </a:bodyPr>
          <a:lstStyle/>
          <a:p>
            <a:pPr>
              <a:lnSpc>
                <a:spcPct val="100000"/>
              </a:lnSpc>
              <a:spcBef>
                <a:spcPts val="105"/>
              </a:spcBef>
            </a:pPr>
            <a:r>
              <a:rPr sz="1050" b="0" spc="-20" dirty="0">
                <a:latin typeface="BIZ UDP明朝 Medium"/>
                <a:cs typeface="BIZ UDP明朝 Medium"/>
              </a:rPr>
              <a:t>木のお酒の商品</a:t>
            </a:r>
            <a:endParaRPr sz="1050">
              <a:latin typeface="BIZ UDP明朝 Medium"/>
              <a:cs typeface="BIZ UDP明朝 Medium"/>
            </a:endParaRPr>
          </a:p>
        </p:txBody>
      </p:sp>
      <p:sp>
        <p:nvSpPr>
          <p:cNvPr id="29" name="object 29"/>
          <p:cNvSpPr txBox="1"/>
          <p:nvPr/>
        </p:nvSpPr>
        <p:spPr>
          <a:xfrm>
            <a:off x="7686177" y="5670622"/>
            <a:ext cx="2909570" cy="193675"/>
          </a:xfrm>
          <a:prstGeom prst="rect">
            <a:avLst/>
          </a:prstGeom>
        </p:spPr>
        <p:txBody>
          <a:bodyPr vert="horz" wrap="square" lIns="0" tIns="12700" rIns="0" bIns="0" rtlCol="0">
            <a:spAutoFit/>
          </a:bodyPr>
          <a:lstStyle/>
          <a:p>
            <a:pPr marL="178435" indent="-140970">
              <a:lnSpc>
                <a:spcPct val="100000"/>
              </a:lnSpc>
              <a:spcBef>
                <a:spcPts val="100"/>
              </a:spcBef>
              <a:buSzPct val="111111"/>
              <a:buChar char="●"/>
              <a:tabLst>
                <a:tab pos="179070" algn="l"/>
              </a:tabLst>
            </a:pPr>
            <a:r>
              <a:rPr sz="900" dirty="0">
                <a:solidFill>
                  <a:srgbClr val="FF0000"/>
                </a:solidFill>
                <a:latin typeface="Meiryo UI"/>
                <a:cs typeface="Meiryo UI"/>
              </a:rPr>
              <a:t>︓2022</a:t>
            </a:r>
            <a:r>
              <a:rPr sz="900" spc="-20" dirty="0">
                <a:solidFill>
                  <a:srgbClr val="FF0000"/>
                </a:solidFill>
                <a:latin typeface="Meiryo UI"/>
                <a:cs typeface="Meiryo UI"/>
              </a:rPr>
              <a:t>年頃までに実用化</a:t>
            </a:r>
            <a:r>
              <a:rPr sz="1575" b="0" spc="-644" baseline="23809" dirty="0">
                <a:latin typeface="BIZ UDP明朝 Medium"/>
                <a:cs typeface="BIZ UDP明朝 Medium"/>
              </a:rPr>
              <a:t>化</a:t>
            </a:r>
            <a:r>
              <a:rPr sz="1100" dirty="0">
                <a:solidFill>
                  <a:srgbClr val="0000CC"/>
                </a:solidFill>
                <a:latin typeface="Meiryo UI"/>
                <a:cs typeface="Meiryo UI"/>
              </a:rPr>
              <a:t>●</a:t>
            </a:r>
            <a:r>
              <a:rPr sz="900" dirty="0">
                <a:solidFill>
                  <a:srgbClr val="0000CC"/>
                </a:solidFill>
                <a:latin typeface="Meiryo UI"/>
                <a:cs typeface="Meiryo UI"/>
              </a:rPr>
              <a:t>︓2025</a:t>
            </a:r>
            <a:r>
              <a:rPr sz="900" spc="-15" dirty="0">
                <a:solidFill>
                  <a:srgbClr val="0000CC"/>
                </a:solidFill>
                <a:latin typeface="Meiryo UI"/>
                <a:cs typeface="Meiryo UI"/>
              </a:rPr>
              <a:t>年頃までに実用化</a:t>
            </a:r>
            <a:endParaRPr sz="900">
              <a:latin typeface="Meiryo UI"/>
              <a:cs typeface="Meiryo UI"/>
            </a:endParaRPr>
          </a:p>
        </p:txBody>
      </p:sp>
      <p:pic>
        <p:nvPicPr>
          <p:cNvPr id="30" name="object 30"/>
          <p:cNvPicPr/>
          <p:nvPr/>
        </p:nvPicPr>
        <p:blipFill>
          <a:blip r:embed="rId10" cstate="print"/>
          <a:stretch>
            <a:fillRect/>
          </a:stretch>
        </p:blipFill>
        <p:spPr>
          <a:xfrm>
            <a:off x="1094232" y="2307335"/>
            <a:ext cx="1694687" cy="1350263"/>
          </a:xfrm>
          <a:prstGeom prst="rect">
            <a:avLst/>
          </a:prstGeom>
        </p:spPr>
      </p:pic>
      <p:grpSp>
        <p:nvGrpSpPr>
          <p:cNvPr id="31" name="object 31"/>
          <p:cNvGrpSpPr/>
          <p:nvPr/>
        </p:nvGrpSpPr>
        <p:grpSpPr>
          <a:xfrm>
            <a:off x="2858960" y="2554223"/>
            <a:ext cx="3537585" cy="925194"/>
            <a:chOff x="2858960" y="2554223"/>
            <a:chExt cx="3537585" cy="925194"/>
          </a:xfrm>
        </p:grpSpPr>
        <p:sp>
          <p:nvSpPr>
            <p:cNvPr id="32" name="object 32"/>
            <p:cNvSpPr/>
            <p:nvPr/>
          </p:nvSpPr>
          <p:spPr>
            <a:xfrm>
              <a:off x="3389379" y="3374135"/>
              <a:ext cx="2993390" cy="91440"/>
            </a:xfrm>
            <a:custGeom>
              <a:avLst/>
              <a:gdLst/>
              <a:ahLst/>
              <a:cxnLst/>
              <a:rect l="l" t="t" r="r" b="b"/>
              <a:pathLst>
                <a:path w="2993390" h="91439">
                  <a:moveTo>
                    <a:pt x="2947162" y="0"/>
                  </a:moveTo>
                  <a:lnTo>
                    <a:pt x="2947162" y="22860"/>
                  </a:lnTo>
                  <a:lnTo>
                    <a:pt x="0" y="22860"/>
                  </a:lnTo>
                  <a:lnTo>
                    <a:pt x="0" y="68580"/>
                  </a:lnTo>
                  <a:lnTo>
                    <a:pt x="2947162" y="68580"/>
                  </a:lnTo>
                  <a:lnTo>
                    <a:pt x="2947162" y="91440"/>
                  </a:lnTo>
                  <a:lnTo>
                    <a:pt x="2992882" y="45720"/>
                  </a:lnTo>
                  <a:lnTo>
                    <a:pt x="2947162" y="0"/>
                  </a:lnTo>
                  <a:close/>
                </a:path>
              </a:pathLst>
            </a:custGeom>
            <a:solidFill>
              <a:srgbClr val="F79546"/>
            </a:solidFill>
          </p:spPr>
          <p:txBody>
            <a:bodyPr wrap="square" lIns="0" tIns="0" rIns="0" bIns="0" rtlCol="0"/>
            <a:lstStyle/>
            <a:p>
              <a:endParaRPr/>
            </a:p>
          </p:txBody>
        </p:sp>
        <p:sp>
          <p:nvSpPr>
            <p:cNvPr id="33" name="object 33"/>
            <p:cNvSpPr/>
            <p:nvPr/>
          </p:nvSpPr>
          <p:spPr>
            <a:xfrm>
              <a:off x="3390138" y="3374897"/>
              <a:ext cx="2993390" cy="91440"/>
            </a:xfrm>
            <a:custGeom>
              <a:avLst/>
              <a:gdLst/>
              <a:ahLst/>
              <a:cxnLst/>
              <a:rect l="l" t="t" r="r" b="b"/>
              <a:pathLst>
                <a:path w="2993390" h="91439">
                  <a:moveTo>
                    <a:pt x="0" y="22860"/>
                  </a:moveTo>
                  <a:lnTo>
                    <a:pt x="2947162" y="22860"/>
                  </a:lnTo>
                  <a:lnTo>
                    <a:pt x="2947162" y="0"/>
                  </a:lnTo>
                  <a:lnTo>
                    <a:pt x="2992882" y="45720"/>
                  </a:lnTo>
                  <a:lnTo>
                    <a:pt x="2947162" y="91440"/>
                  </a:lnTo>
                  <a:lnTo>
                    <a:pt x="2947162" y="68580"/>
                  </a:lnTo>
                  <a:lnTo>
                    <a:pt x="0" y="68580"/>
                  </a:lnTo>
                  <a:lnTo>
                    <a:pt x="0" y="22860"/>
                  </a:lnTo>
                  <a:close/>
                </a:path>
              </a:pathLst>
            </a:custGeom>
            <a:ln w="25908">
              <a:solidFill>
                <a:srgbClr val="F79546"/>
              </a:solidFill>
            </a:ln>
          </p:spPr>
          <p:txBody>
            <a:bodyPr wrap="square" lIns="0" tIns="0" rIns="0" bIns="0" rtlCol="0"/>
            <a:lstStyle/>
            <a:p>
              <a:endParaRPr/>
            </a:p>
          </p:txBody>
        </p:sp>
        <p:sp>
          <p:nvSpPr>
            <p:cNvPr id="34" name="object 34"/>
            <p:cNvSpPr/>
            <p:nvPr/>
          </p:nvSpPr>
          <p:spPr>
            <a:xfrm>
              <a:off x="2871216" y="2938271"/>
              <a:ext cx="981710" cy="103505"/>
            </a:xfrm>
            <a:custGeom>
              <a:avLst/>
              <a:gdLst/>
              <a:ahLst/>
              <a:cxnLst/>
              <a:rect l="l" t="t" r="r" b="b"/>
              <a:pathLst>
                <a:path w="981710" h="103505">
                  <a:moveTo>
                    <a:pt x="929398" y="0"/>
                  </a:moveTo>
                  <a:lnTo>
                    <a:pt x="929398" y="25780"/>
                  </a:lnTo>
                  <a:lnTo>
                    <a:pt x="0" y="25780"/>
                  </a:lnTo>
                  <a:lnTo>
                    <a:pt x="0" y="77343"/>
                  </a:lnTo>
                  <a:lnTo>
                    <a:pt x="929398" y="77343"/>
                  </a:lnTo>
                  <a:lnTo>
                    <a:pt x="929398" y="103123"/>
                  </a:lnTo>
                  <a:lnTo>
                    <a:pt x="981201" y="51561"/>
                  </a:lnTo>
                  <a:lnTo>
                    <a:pt x="929398" y="0"/>
                  </a:lnTo>
                  <a:close/>
                </a:path>
              </a:pathLst>
            </a:custGeom>
            <a:solidFill>
              <a:srgbClr val="F79546"/>
            </a:solidFill>
          </p:spPr>
          <p:txBody>
            <a:bodyPr wrap="square" lIns="0" tIns="0" rIns="0" bIns="0" rtlCol="0"/>
            <a:lstStyle/>
            <a:p>
              <a:endParaRPr/>
            </a:p>
          </p:txBody>
        </p:sp>
        <p:sp>
          <p:nvSpPr>
            <p:cNvPr id="35" name="object 35"/>
            <p:cNvSpPr/>
            <p:nvPr/>
          </p:nvSpPr>
          <p:spPr>
            <a:xfrm>
              <a:off x="2871978" y="2939033"/>
              <a:ext cx="981710" cy="103505"/>
            </a:xfrm>
            <a:custGeom>
              <a:avLst/>
              <a:gdLst/>
              <a:ahLst/>
              <a:cxnLst/>
              <a:rect l="l" t="t" r="r" b="b"/>
              <a:pathLst>
                <a:path w="981710" h="103505">
                  <a:moveTo>
                    <a:pt x="0" y="25780"/>
                  </a:moveTo>
                  <a:lnTo>
                    <a:pt x="929398" y="25780"/>
                  </a:lnTo>
                  <a:lnTo>
                    <a:pt x="929398" y="0"/>
                  </a:lnTo>
                  <a:lnTo>
                    <a:pt x="981202" y="51561"/>
                  </a:lnTo>
                  <a:lnTo>
                    <a:pt x="929398" y="103123"/>
                  </a:lnTo>
                  <a:lnTo>
                    <a:pt x="929398" y="77342"/>
                  </a:lnTo>
                  <a:lnTo>
                    <a:pt x="0" y="77342"/>
                  </a:lnTo>
                  <a:lnTo>
                    <a:pt x="0" y="25780"/>
                  </a:lnTo>
                  <a:close/>
                </a:path>
              </a:pathLst>
            </a:custGeom>
            <a:ln w="25908">
              <a:solidFill>
                <a:srgbClr val="F79546"/>
              </a:solidFill>
            </a:ln>
          </p:spPr>
          <p:txBody>
            <a:bodyPr wrap="square" lIns="0" tIns="0" rIns="0" bIns="0" rtlCol="0"/>
            <a:lstStyle/>
            <a:p>
              <a:endParaRPr/>
            </a:p>
          </p:txBody>
        </p:sp>
        <p:pic>
          <p:nvPicPr>
            <p:cNvPr id="36" name="object 36"/>
            <p:cNvPicPr/>
            <p:nvPr/>
          </p:nvPicPr>
          <p:blipFill>
            <a:blip r:embed="rId11" cstate="print"/>
            <a:stretch>
              <a:fillRect/>
            </a:stretch>
          </p:blipFill>
          <p:spPr>
            <a:xfrm>
              <a:off x="3012948" y="2554223"/>
              <a:ext cx="478535" cy="419087"/>
            </a:xfrm>
            <a:prstGeom prst="rect">
              <a:avLst/>
            </a:prstGeom>
          </p:spPr>
        </p:pic>
        <p:pic>
          <p:nvPicPr>
            <p:cNvPr id="37" name="object 37"/>
            <p:cNvPicPr/>
            <p:nvPr/>
          </p:nvPicPr>
          <p:blipFill>
            <a:blip r:embed="rId12" cstate="print"/>
            <a:stretch>
              <a:fillRect/>
            </a:stretch>
          </p:blipFill>
          <p:spPr>
            <a:xfrm>
              <a:off x="3902964" y="2705100"/>
              <a:ext cx="867155" cy="580643"/>
            </a:xfrm>
            <a:prstGeom prst="rect">
              <a:avLst/>
            </a:prstGeom>
          </p:spPr>
        </p:pic>
      </p:grpSp>
      <p:sp>
        <p:nvSpPr>
          <p:cNvPr id="38" name="object 38"/>
          <p:cNvSpPr txBox="1"/>
          <p:nvPr/>
        </p:nvSpPr>
        <p:spPr>
          <a:xfrm>
            <a:off x="4352301" y="3447994"/>
            <a:ext cx="1247775" cy="193675"/>
          </a:xfrm>
          <a:prstGeom prst="rect">
            <a:avLst/>
          </a:prstGeom>
        </p:spPr>
        <p:txBody>
          <a:bodyPr vert="horz" wrap="square" lIns="0" tIns="13335" rIns="0" bIns="0" rtlCol="0">
            <a:spAutoFit/>
          </a:bodyPr>
          <a:lstStyle/>
          <a:p>
            <a:pPr marL="12700">
              <a:lnSpc>
                <a:spcPct val="100000"/>
              </a:lnSpc>
              <a:spcBef>
                <a:spcPts val="105"/>
              </a:spcBef>
            </a:pPr>
            <a:r>
              <a:rPr sz="1100" b="0" spc="-15" dirty="0">
                <a:latin typeface="BIZ UDP明朝 Medium"/>
                <a:cs typeface="BIZ UDP明朝 Medium"/>
              </a:rPr>
              <a:t>端材などの低品質材</a:t>
            </a:r>
            <a:endParaRPr sz="1100">
              <a:latin typeface="BIZ UDP明朝 Medium"/>
              <a:cs typeface="BIZ UDP明朝 Medium"/>
            </a:endParaRPr>
          </a:p>
        </p:txBody>
      </p:sp>
      <p:grpSp>
        <p:nvGrpSpPr>
          <p:cNvPr id="39" name="object 39"/>
          <p:cNvGrpSpPr/>
          <p:nvPr/>
        </p:nvGrpSpPr>
        <p:grpSpPr>
          <a:xfrm>
            <a:off x="6313932" y="2567940"/>
            <a:ext cx="1409700" cy="696595"/>
            <a:chOff x="6313932" y="2567940"/>
            <a:chExt cx="1409700" cy="696595"/>
          </a:xfrm>
        </p:grpSpPr>
        <p:pic>
          <p:nvPicPr>
            <p:cNvPr id="40" name="object 40"/>
            <p:cNvPicPr/>
            <p:nvPr/>
          </p:nvPicPr>
          <p:blipFill>
            <a:blip r:embed="rId13" cstate="print"/>
            <a:stretch>
              <a:fillRect/>
            </a:stretch>
          </p:blipFill>
          <p:spPr>
            <a:xfrm>
              <a:off x="6313932" y="2572512"/>
              <a:ext cx="899159" cy="644651"/>
            </a:xfrm>
            <a:prstGeom prst="rect">
              <a:avLst/>
            </a:prstGeom>
          </p:spPr>
        </p:pic>
        <p:pic>
          <p:nvPicPr>
            <p:cNvPr id="41" name="object 41"/>
            <p:cNvPicPr/>
            <p:nvPr/>
          </p:nvPicPr>
          <p:blipFill>
            <a:blip r:embed="rId14" cstate="print"/>
            <a:stretch>
              <a:fillRect/>
            </a:stretch>
          </p:blipFill>
          <p:spPr>
            <a:xfrm>
              <a:off x="7109460" y="2567940"/>
              <a:ext cx="614171" cy="696467"/>
            </a:xfrm>
            <a:prstGeom prst="rect">
              <a:avLst/>
            </a:prstGeom>
          </p:spPr>
        </p:pic>
      </p:grpSp>
      <p:sp>
        <p:nvSpPr>
          <p:cNvPr id="42" name="object 42"/>
          <p:cNvSpPr txBox="1"/>
          <p:nvPr/>
        </p:nvSpPr>
        <p:spPr>
          <a:xfrm>
            <a:off x="6626745" y="3290134"/>
            <a:ext cx="961390" cy="193675"/>
          </a:xfrm>
          <a:prstGeom prst="rect">
            <a:avLst/>
          </a:prstGeom>
        </p:spPr>
        <p:txBody>
          <a:bodyPr vert="horz" wrap="square" lIns="0" tIns="13335" rIns="0" bIns="0" rtlCol="0">
            <a:spAutoFit/>
          </a:bodyPr>
          <a:lstStyle/>
          <a:p>
            <a:pPr marL="12700">
              <a:lnSpc>
                <a:spcPct val="100000"/>
              </a:lnSpc>
              <a:spcBef>
                <a:spcPts val="105"/>
              </a:spcBef>
            </a:pPr>
            <a:r>
              <a:rPr sz="1100" b="0" spc="-20" dirty="0">
                <a:latin typeface="BIZ UDP明朝 Medium"/>
                <a:cs typeface="BIZ UDP明朝 Medium"/>
              </a:rPr>
              <a:t>エネルギー利用</a:t>
            </a:r>
            <a:endParaRPr sz="1100">
              <a:latin typeface="BIZ UDP明朝 Medium"/>
              <a:cs typeface="BIZ UDP明朝 Medium"/>
            </a:endParaRPr>
          </a:p>
        </p:txBody>
      </p:sp>
      <p:pic>
        <p:nvPicPr>
          <p:cNvPr id="43" name="object 43"/>
          <p:cNvPicPr/>
          <p:nvPr/>
        </p:nvPicPr>
        <p:blipFill>
          <a:blip r:embed="rId15" cstate="print"/>
          <a:stretch>
            <a:fillRect/>
          </a:stretch>
        </p:blipFill>
        <p:spPr>
          <a:xfrm>
            <a:off x="4991100" y="2726435"/>
            <a:ext cx="393191" cy="563879"/>
          </a:xfrm>
          <a:prstGeom prst="rect">
            <a:avLst/>
          </a:prstGeom>
        </p:spPr>
      </p:pic>
      <p:pic>
        <p:nvPicPr>
          <p:cNvPr id="44" name="object 44"/>
          <p:cNvPicPr/>
          <p:nvPr/>
        </p:nvPicPr>
        <p:blipFill>
          <a:blip r:embed="rId16" cstate="print"/>
          <a:stretch>
            <a:fillRect/>
          </a:stretch>
        </p:blipFill>
        <p:spPr>
          <a:xfrm>
            <a:off x="5463540" y="2752344"/>
            <a:ext cx="464819" cy="496823"/>
          </a:xfrm>
          <a:prstGeom prst="rect">
            <a:avLst/>
          </a:prstGeom>
        </p:spPr>
      </p:pic>
      <p:sp>
        <p:nvSpPr>
          <p:cNvPr id="45" name="object 45"/>
          <p:cNvSpPr txBox="1"/>
          <p:nvPr/>
        </p:nvSpPr>
        <p:spPr>
          <a:xfrm>
            <a:off x="5226823" y="2452823"/>
            <a:ext cx="330200" cy="208279"/>
          </a:xfrm>
          <a:prstGeom prst="rect">
            <a:avLst/>
          </a:prstGeom>
        </p:spPr>
        <p:txBody>
          <a:bodyPr vert="horz" wrap="square" lIns="0" tIns="12700" rIns="0" bIns="0" rtlCol="0">
            <a:spAutoFit/>
          </a:bodyPr>
          <a:lstStyle/>
          <a:p>
            <a:pPr marL="12700">
              <a:lnSpc>
                <a:spcPct val="100000"/>
              </a:lnSpc>
              <a:spcBef>
                <a:spcPts val="100"/>
              </a:spcBef>
            </a:pPr>
            <a:r>
              <a:rPr sz="1200" b="0" spc="-25" dirty="0">
                <a:latin typeface="BIZ UDP明朝 Medium"/>
                <a:cs typeface="BIZ UDP明朝 Medium"/>
              </a:rPr>
              <a:t>木製</a:t>
            </a:r>
            <a:endParaRPr sz="1200">
              <a:latin typeface="BIZ UDP明朝 Medium"/>
              <a:cs typeface="BIZ UDP明朝 Medium"/>
            </a:endParaRPr>
          </a:p>
        </p:txBody>
      </p:sp>
      <p:sp>
        <p:nvSpPr>
          <p:cNvPr id="46" name="object 46"/>
          <p:cNvSpPr txBox="1"/>
          <p:nvPr/>
        </p:nvSpPr>
        <p:spPr>
          <a:xfrm>
            <a:off x="3924554" y="2472635"/>
            <a:ext cx="1089301" cy="180178"/>
          </a:xfrm>
          <a:prstGeom prst="rect">
            <a:avLst/>
          </a:prstGeom>
        </p:spPr>
        <p:txBody>
          <a:bodyPr vert="horz" wrap="square" lIns="0" tIns="13335" rIns="0" bIns="0" rtlCol="0">
            <a:spAutoFit/>
          </a:bodyPr>
          <a:lstStyle/>
          <a:p>
            <a:pPr marL="12700">
              <a:lnSpc>
                <a:spcPts val="1300"/>
              </a:lnSpc>
              <a:spcBef>
                <a:spcPts val="105"/>
              </a:spcBef>
            </a:pPr>
            <a:r>
              <a:rPr sz="1100" u="sng" spc="300" dirty="0">
                <a:uFill>
                  <a:solidFill>
                    <a:srgbClr val="000000"/>
                  </a:solidFill>
                </a:uFill>
                <a:latin typeface="Times New Roman"/>
                <a:cs typeface="Times New Roman"/>
              </a:rPr>
              <a:t> </a:t>
            </a:r>
            <a:r>
              <a:rPr sz="1100" b="0" u="sng" spc="-15" dirty="0" err="1">
                <a:uFill>
                  <a:solidFill>
                    <a:srgbClr val="000000"/>
                  </a:solidFill>
                </a:uFill>
                <a:latin typeface="BIZ UDP明朝 Medium"/>
                <a:cs typeface="BIZ UDP明朝 Medium"/>
              </a:rPr>
              <a:t>建材利用</a:t>
            </a:r>
            <a:endParaRPr sz="1200" dirty="0">
              <a:latin typeface="BIZ UDP明朝 Medium"/>
              <a:cs typeface="BIZ UDP明朝 Medium"/>
            </a:endParaRPr>
          </a:p>
        </p:txBody>
      </p:sp>
      <p:grpSp>
        <p:nvGrpSpPr>
          <p:cNvPr id="47" name="object 47"/>
          <p:cNvGrpSpPr/>
          <p:nvPr/>
        </p:nvGrpSpPr>
        <p:grpSpPr>
          <a:xfrm>
            <a:off x="3377184" y="3020567"/>
            <a:ext cx="548640" cy="685800"/>
            <a:chOff x="3377184" y="3020567"/>
            <a:chExt cx="548640" cy="685800"/>
          </a:xfrm>
        </p:grpSpPr>
        <p:sp>
          <p:nvSpPr>
            <p:cNvPr id="48" name="object 48"/>
            <p:cNvSpPr/>
            <p:nvPr/>
          </p:nvSpPr>
          <p:spPr>
            <a:xfrm>
              <a:off x="3389376" y="3032759"/>
              <a:ext cx="64135" cy="396240"/>
            </a:xfrm>
            <a:custGeom>
              <a:avLst/>
              <a:gdLst/>
              <a:ahLst/>
              <a:cxnLst/>
              <a:rect l="l" t="t" r="r" b="b"/>
              <a:pathLst>
                <a:path w="64135" h="396239">
                  <a:moveTo>
                    <a:pt x="63880" y="0"/>
                  </a:moveTo>
                  <a:lnTo>
                    <a:pt x="0" y="0"/>
                  </a:lnTo>
                  <a:lnTo>
                    <a:pt x="0" y="396239"/>
                  </a:lnTo>
                  <a:lnTo>
                    <a:pt x="63880" y="396239"/>
                  </a:lnTo>
                  <a:lnTo>
                    <a:pt x="63880" y="0"/>
                  </a:lnTo>
                  <a:close/>
                </a:path>
              </a:pathLst>
            </a:custGeom>
            <a:solidFill>
              <a:srgbClr val="F79546"/>
            </a:solidFill>
          </p:spPr>
          <p:txBody>
            <a:bodyPr wrap="square" lIns="0" tIns="0" rIns="0" bIns="0" rtlCol="0"/>
            <a:lstStyle/>
            <a:p>
              <a:endParaRPr/>
            </a:p>
          </p:txBody>
        </p:sp>
        <p:sp>
          <p:nvSpPr>
            <p:cNvPr id="49" name="object 49"/>
            <p:cNvSpPr/>
            <p:nvPr/>
          </p:nvSpPr>
          <p:spPr>
            <a:xfrm>
              <a:off x="3390138" y="3033521"/>
              <a:ext cx="64135" cy="396240"/>
            </a:xfrm>
            <a:custGeom>
              <a:avLst/>
              <a:gdLst/>
              <a:ahLst/>
              <a:cxnLst/>
              <a:rect l="l" t="t" r="r" b="b"/>
              <a:pathLst>
                <a:path w="64135" h="396239">
                  <a:moveTo>
                    <a:pt x="0" y="396239"/>
                  </a:moveTo>
                  <a:lnTo>
                    <a:pt x="63880" y="396239"/>
                  </a:lnTo>
                  <a:lnTo>
                    <a:pt x="63880" y="0"/>
                  </a:lnTo>
                  <a:lnTo>
                    <a:pt x="0" y="0"/>
                  </a:lnTo>
                  <a:lnTo>
                    <a:pt x="0" y="396239"/>
                  </a:lnTo>
                  <a:close/>
                </a:path>
              </a:pathLst>
            </a:custGeom>
            <a:ln w="25908">
              <a:solidFill>
                <a:srgbClr val="F79546"/>
              </a:solidFill>
            </a:ln>
          </p:spPr>
          <p:txBody>
            <a:bodyPr wrap="square" lIns="0" tIns="0" rIns="0" bIns="0" rtlCol="0"/>
            <a:lstStyle/>
            <a:p>
              <a:endParaRPr/>
            </a:p>
          </p:txBody>
        </p:sp>
        <p:pic>
          <p:nvPicPr>
            <p:cNvPr id="50" name="object 50"/>
            <p:cNvPicPr/>
            <p:nvPr/>
          </p:nvPicPr>
          <p:blipFill>
            <a:blip r:embed="rId17" cstate="print"/>
            <a:stretch>
              <a:fillRect/>
            </a:stretch>
          </p:blipFill>
          <p:spPr>
            <a:xfrm>
              <a:off x="3590544" y="3506723"/>
              <a:ext cx="335279" cy="199643"/>
            </a:xfrm>
            <a:prstGeom prst="rect">
              <a:avLst/>
            </a:prstGeom>
          </p:spPr>
        </p:pic>
      </p:grpSp>
      <p:sp>
        <p:nvSpPr>
          <p:cNvPr id="51" name="object 51"/>
          <p:cNvSpPr txBox="1"/>
          <p:nvPr/>
        </p:nvSpPr>
        <p:spPr>
          <a:xfrm>
            <a:off x="3496194" y="2717363"/>
            <a:ext cx="306070" cy="193675"/>
          </a:xfrm>
          <a:prstGeom prst="rect">
            <a:avLst/>
          </a:prstGeom>
        </p:spPr>
        <p:txBody>
          <a:bodyPr vert="horz" wrap="square" lIns="0" tIns="13335" rIns="0" bIns="0" rtlCol="0">
            <a:spAutoFit/>
          </a:bodyPr>
          <a:lstStyle/>
          <a:p>
            <a:pPr marL="12700">
              <a:lnSpc>
                <a:spcPct val="100000"/>
              </a:lnSpc>
              <a:spcBef>
                <a:spcPts val="105"/>
              </a:spcBef>
            </a:pPr>
            <a:r>
              <a:rPr sz="1100" b="0" spc="-25" dirty="0">
                <a:latin typeface="BIZ UDP明朝 Medium"/>
                <a:cs typeface="BIZ UDP明朝 Medium"/>
              </a:rPr>
              <a:t>用材</a:t>
            </a:r>
            <a:endParaRPr sz="1100">
              <a:latin typeface="BIZ UDP明朝 Medium"/>
              <a:cs typeface="BIZ UDP明朝 Medium"/>
            </a:endParaRPr>
          </a:p>
        </p:txBody>
      </p:sp>
      <p:sp>
        <p:nvSpPr>
          <p:cNvPr id="52" name="object 52"/>
          <p:cNvSpPr txBox="1"/>
          <p:nvPr/>
        </p:nvSpPr>
        <p:spPr>
          <a:xfrm>
            <a:off x="1248917" y="4046982"/>
            <a:ext cx="1511935" cy="259079"/>
          </a:xfrm>
          <a:prstGeom prst="rect">
            <a:avLst/>
          </a:prstGeom>
          <a:solidFill>
            <a:srgbClr val="4F81BC"/>
          </a:solidFill>
          <a:ln w="25908">
            <a:solidFill>
              <a:srgbClr val="385D89"/>
            </a:solidFill>
          </a:ln>
        </p:spPr>
        <p:txBody>
          <a:bodyPr vert="horz" wrap="square" lIns="0" tIns="0" rIns="0" bIns="0" rtlCol="0">
            <a:spAutoFit/>
          </a:bodyPr>
          <a:lstStyle/>
          <a:p>
            <a:pPr marR="113664" algn="ctr">
              <a:lnSpc>
                <a:spcPts val="930"/>
              </a:lnSpc>
            </a:pPr>
            <a:r>
              <a:rPr sz="800" b="0" spc="-25" dirty="0">
                <a:solidFill>
                  <a:srgbClr val="FFFFFF"/>
                </a:solidFill>
                <a:latin typeface="BIZ UDP明朝 Medium"/>
                <a:cs typeface="BIZ UDP明朝 Medium"/>
              </a:rPr>
              <a:t>スーパーエンジニアリング</a:t>
            </a:r>
            <a:endParaRPr sz="800">
              <a:latin typeface="BIZ UDP明朝 Medium"/>
              <a:cs typeface="BIZ UDP明朝 Medium"/>
            </a:endParaRPr>
          </a:p>
          <a:p>
            <a:pPr marR="78105" algn="ctr">
              <a:lnSpc>
                <a:spcPct val="100000"/>
              </a:lnSpc>
              <a:spcBef>
                <a:spcPts val="35"/>
              </a:spcBef>
            </a:pPr>
            <a:r>
              <a:rPr sz="800" b="0" spc="-20" dirty="0">
                <a:solidFill>
                  <a:srgbClr val="FFFFFF"/>
                </a:solidFill>
                <a:latin typeface="BIZ UDP明朝 Medium"/>
                <a:cs typeface="BIZ UDP明朝 Medium"/>
              </a:rPr>
              <a:t>プラスチック</a:t>
            </a:r>
            <a:endParaRPr sz="800">
              <a:latin typeface="BIZ UDP明朝 Medium"/>
              <a:cs typeface="BIZ UDP明朝 Medium"/>
            </a:endParaRPr>
          </a:p>
        </p:txBody>
      </p:sp>
      <p:sp>
        <p:nvSpPr>
          <p:cNvPr id="53" name="object 53"/>
          <p:cNvSpPr txBox="1"/>
          <p:nvPr/>
        </p:nvSpPr>
        <p:spPr>
          <a:xfrm>
            <a:off x="2908554" y="4050029"/>
            <a:ext cx="1511935" cy="257810"/>
          </a:xfrm>
          <a:prstGeom prst="rect">
            <a:avLst/>
          </a:prstGeom>
          <a:solidFill>
            <a:srgbClr val="4F81BC"/>
          </a:solidFill>
          <a:ln w="25907">
            <a:solidFill>
              <a:srgbClr val="385D89"/>
            </a:solidFill>
          </a:ln>
        </p:spPr>
        <p:txBody>
          <a:bodyPr vert="horz" wrap="square" lIns="0" tIns="0" rIns="0" bIns="0" rtlCol="0">
            <a:spAutoFit/>
          </a:bodyPr>
          <a:lstStyle/>
          <a:p>
            <a:pPr marR="90805" algn="ctr">
              <a:lnSpc>
                <a:spcPts val="925"/>
              </a:lnSpc>
            </a:pPr>
            <a:r>
              <a:rPr sz="800" b="0" spc="-20" dirty="0">
                <a:solidFill>
                  <a:srgbClr val="FFFFFF"/>
                </a:solidFill>
                <a:latin typeface="BIZ UDP明朝 Medium"/>
                <a:cs typeface="BIZ UDP明朝 Medium"/>
              </a:rPr>
              <a:t>汎用エンジニアリング</a:t>
            </a:r>
            <a:endParaRPr sz="800">
              <a:latin typeface="BIZ UDP明朝 Medium"/>
              <a:cs typeface="BIZ UDP明朝 Medium"/>
            </a:endParaRPr>
          </a:p>
          <a:p>
            <a:pPr marR="78105" algn="ctr">
              <a:lnSpc>
                <a:spcPct val="100000"/>
              </a:lnSpc>
              <a:spcBef>
                <a:spcPts val="35"/>
              </a:spcBef>
            </a:pPr>
            <a:r>
              <a:rPr sz="800" b="0" spc="-20" dirty="0">
                <a:solidFill>
                  <a:srgbClr val="FFFFFF"/>
                </a:solidFill>
                <a:latin typeface="BIZ UDP明朝 Medium"/>
                <a:cs typeface="BIZ UDP明朝 Medium"/>
              </a:rPr>
              <a:t>プラスチック</a:t>
            </a:r>
            <a:endParaRPr sz="800">
              <a:latin typeface="BIZ UDP明朝 Medium"/>
              <a:cs typeface="BIZ UDP明朝 Medium"/>
            </a:endParaRPr>
          </a:p>
        </p:txBody>
      </p:sp>
      <p:sp>
        <p:nvSpPr>
          <p:cNvPr id="54" name="object 54"/>
          <p:cNvSpPr txBox="1"/>
          <p:nvPr/>
        </p:nvSpPr>
        <p:spPr>
          <a:xfrm>
            <a:off x="4546853" y="4059173"/>
            <a:ext cx="1511935" cy="182880"/>
          </a:xfrm>
          <a:prstGeom prst="rect">
            <a:avLst/>
          </a:prstGeom>
          <a:solidFill>
            <a:srgbClr val="4F81BC"/>
          </a:solidFill>
          <a:ln w="25907">
            <a:solidFill>
              <a:srgbClr val="385D89"/>
            </a:solidFill>
          </a:ln>
        </p:spPr>
        <p:txBody>
          <a:bodyPr vert="horz" wrap="square" lIns="0" tIns="63500" rIns="0" bIns="0" rtlCol="0">
            <a:spAutoFit/>
          </a:bodyPr>
          <a:lstStyle/>
          <a:p>
            <a:pPr marL="346075">
              <a:lnSpc>
                <a:spcPts val="935"/>
              </a:lnSpc>
              <a:spcBef>
                <a:spcPts val="500"/>
              </a:spcBef>
            </a:pPr>
            <a:r>
              <a:rPr sz="800" b="0" spc="-15" dirty="0">
                <a:solidFill>
                  <a:srgbClr val="FFFFFF"/>
                </a:solidFill>
                <a:latin typeface="BIZ UDP明朝 Medium"/>
                <a:cs typeface="BIZ UDP明朝 Medium"/>
              </a:rPr>
              <a:t>汎用プラスチック</a:t>
            </a:r>
            <a:endParaRPr sz="800">
              <a:latin typeface="BIZ UDP明朝 Medium"/>
              <a:cs typeface="BIZ UDP明朝 Medium"/>
            </a:endParaRPr>
          </a:p>
        </p:txBody>
      </p:sp>
      <p:sp>
        <p:nvSpPr>
          <p:cNvPr id="55" name="object 55"/>
          <p:cNvSpPr txBox="1"/>
          <p:nvPr/>
        </p:nvSpPr>
        <p:spPr>
          <a:xfrm>
            <a:off x="7088885" y="4060697"/>
            <a:ext cx="1511935" cy="204470"/>
          </a:xfrm>
          <a:prstGeom prst="rect">
            <a:avLst/>
          </a:prstGeom>
          <a:solidFill>
            <a:srgbClr val="4F81BC"/>
          </a:solidFill>
          <a:ln w="25907">
            <a:solidFill>
              <a:srgbClr val="385D89"/>
            </a:solidFill>
          </a:ln>
        </p:spPr>
        <p:txBody>
          <a:bodyPr vert="horz" wrap="square" lIns="0" tIns="27939" rIns="0" bIns="0" rtlCol="0">
            <a:spAutoFit/>
          </a:bodyPr>
          <a:lstStyle/>
          <a:p>
            <a:pPr marL="220979">
              <a:lnSpc>
                <a:spcPts val="1390"/>
              </a:lnSpc>
              <a:spcBef>
                <a:spcPts val="219"/>
              </a:spcBef>
            </a:pPr>
            <a:r>
              <a:rPr sz="1200" b="0" spc="-20" dirty="0">
                <a:solidFill>
                  <a:srgbClr val="FFFFFF"/>
                </a:solidFill>
                <a:latin typeface="BIZ UDP明朝 Medium"/>
                <a:cs typeface="BIZ UDP明朝 Medium"/>
              </a:rPr>
              <a:t>ＣＮＦ含有塗料</a:t>
            </a:r>
            <a:endParaRPr sz="1200">
              <a:latin typeface="BIZ UDP明朝 Medium"/>
              <a:cs typeface="BIZ UDP明朝 Medium"/>
            </a:endParaRPr>
          </a:p>
        </p:txBody>
      </p:sp>
      <p:sp>
        <p:nvSpPr>
          <p:cNvPr id="56" name="object 56"/>
          <p:cNvSpPr txBox="1"/>
          <p:nvPr/>
        </p:nvSpPr>
        <p:spPr>
          <a:xfrm>
            <a:off x="8812530" y="4060697"/>
            <a:ext cx="1511935" cy="204470"/>
          </a:xfrm>
          <a:prstGeom prst="rect">
            <a:avLst/>
          </a:prstGeom>
          <a:solidFill>
            <a:srgbClr val="4F81BC"/>
          </a:solidFill>
          <a:ln w="25907">
            <a:solidFill>
              <a:srgbClr val="385D89"/>
            </a:solidFill>
          </a:ln>
        </p:spPr>
        <p:txBody>
          <a:bodyPr vert="horz" wrap="square" lIns="0" tIns="27939" rIns="0" bIns="0" rtlCol="0">
            <a:spAutoFit/>
          </a:bodyPr>
          <a:lstStyle/>
          <a:p>
            <a:pPr marL="449580">
              <a:lnSpc>
                <a:spcPts val="1390"/>
              </a:lnSpc>
              <a:spcBef>
                <a:spcPts val="219"/>
              </a:spcBef>
            </a:pPr>
            <a:r>
              <a:rPr sz="1200" b="0" spc="-15" dirty="0">
                <a:solidFill>
                  <a:srgbClr val="FFFFFF"/>
                </a:solidFill>
                <a:latin typeface="BIZ UDP明朝 Medium"/>
                <a:cs typeface="BIZ UDP明朝 Medium"/>
              </a:rPr>
              <a:t>木のお酒</a:t>
            </a:r>
            <a:endParaRPr sz="1200">
              <a:latin typeface="BIZ UDP明朝 Medium"/>
              <a:cs typeface="BIZ UDP明朝 Medium"/>
            </a:endParaRPr>
          </a:p>
        </p:txBody>
      </p:sp>
      <p:sp>
        <p:nvSpPr>
          <p:cNvPr id="57" name="object 57"/>
          <p:cNvSpPr txBox="1"/>
          <p:nvPr/>
        </p:nvSpPr>
        <p:spPr>
          <a:xfrm>
            <a:off x="2787153" y="3826860"/>
            <a:ext cx="1551940" cy="208279"/>
          </a:xfrm>
          <a:prstGeom prst="rect">
            <a:avLst/>
          </a:prstGeom>
        </p:spPr>
        <p:txBody>
          <a:bodyPr vert="horz" wrap="square" lIns="0" tIns="12700" rIns="0" bIns="0" rtlCol="0">
            <a:spAutoFit/>
          </a:bodyPr>
          <a:lstStyle/>
          <a:p>
            <a:pPr>
              <a:lnSpc>
                <a:spcPct val="100000"/>
              </a:lnSpc>
              <a:spcBef>
                <a:spcPts val="100"/>
              </a:spcBef>
            </a:pPr>
            <a:r>
              <a:rPr sz="1200" b="0" spc="-20" dirty="0">
                <a:solidFill>
                  <a:srgbClr val="001F5F"/>
                </a:solidFill>
                <a:latin typeface="BIZ UDP明朝 Medium"/>
                <a:cs typeface="BIZ UDP明朝 Medium"/>
              </a:rPr>
              <a:t>プラスチックの代替利用</a:t>
            </a:r>
            <a:endParaRPr sz="1200">
              <a:latin typeface="BIZ UDP明朝 Medium"/>
              <a:cs typeface="BIZ UDP明朝 Medium"/>
            </a:endParaRPr>
          </a:p>
        </p:txBody>
      </p:sp>
      <p:sp>
        <p:nvSpPr>
          <p:cNvPr id="58" name="object 58"/>
          <p:cNvSpPr/>
          <p:nvPr/>
        </p:nvSpPr>
        <p:spPr>
          <a:xfrm>
            <a:off x="8482587" y="2499360"/>
            <a:ext cx="1976755" cy="274320"/>
          </a:xfrm>
          <a:custGeom>
            <a:avLst/>
            <a:gdLst/>
            <a:ahLst/>
            <a:cxnLst/>
            <a:rect l="l" t="t" r="r" b="b"/>
            <a:pathLst>
              <a:path w="1976754" h="274319">
                <a:moveTo>
                  <a:pt x="1931034" y="0"/>
                </a:moveTo>
                <a:lnTo>
                  <a:pt x="45453" y="0"/>
                </a:lnTo>
                <a:lnTo>
                  <a:pt x="27749" y="3581"/>
                </a:lnTo>
                <a:lnTo>
                  <a:pt x="13296" y="13360"/>
                </a:lnTo>
                <a:lnTo>
                  <a:pt x="3568" y="27876"/>
                </a:lnTo>
                <a:lnTo>
                  <a:pt x="0" y="45681"/>
                </a:lnTo>
                <a:lnTo>
                  <a:pt x="0" y="228384"/>
                </a:lnTo>
                <a:lnTo>
                  <a:pt x="3568" y="246176"/>
                </a:lnTo>
                <a:lnTo>
                  <a:pt x="13296" y="260692"/>
                </a:lnTo>
                <a:lnTo>
                  <a:pt x="27749" y="270484"/>
                </a:lnTo>
                <a:lnTo>
                  <a:pt x="45453" y="274066"/>
                </a:lnTo>
                <a:lnTo>
                  <a:pt x="1931034" y="274066"/>
                </a:lnTo>
                <a:lnTo>
                  <a:pt x="1948751" y="270484"/>
                </a:lnTo>
                <a:lnTo>
                  <a:pt x="1963191" y="260692"/>
                </a:lnTo>
                <a:lnTo>
                  <a:pt x="1972932" y="246176"/>
                </a:lnTo>
                <a:lnTo>
                  <a:pt x="1976500" y="228384"/>
                </a:lnTo>
                <a:lnTo>
                  <a:pt x="1976500" y="45681"/>
                </a:lnTo>
                <a:lnTo>
                  <a:pt x="1972932" y="27876"/>
                </a:lnTo>
                <a:lnTo>
                  <a:pt x="1963191" y="13360"/>
                </a:lnTo>
                <a:lnTo>
                  <a:pt x="1948751" y="3581"/>
                </a:lnTo>
                <a:lnTo>
                  <a:pt x="1931034" y="0"/>
                </a:lnTo>
                <a:close/>
              </a:path>
            </a:pathLst>
          </a:custGeom>
          <a:solidFill>
            <a:srgbClr val="006FC0"/>
          </a:solidFill>
        </p:spPr>
        <p:txBody>
          <a:bodyPr wrap="square" lIns="0" tIns="0" rIns="0" bIns="0" rtlCol="0"/>
          <a:lstStyle/>
          <a:p>
            <a:endParaRPr/>
          </a:p>
        </p:txBody>
      </p:sp>
      <p:sp>
        <p:nvSpPr>
          <p:cNvPr id="59" name="object 59"/>
          <p:cNvSpPr txBox="1"/>
          <p:nvPr/>
        </p:nvSpPr>
        <p:spPr>
          <a:xfrm>
            <a:off x="8689351" y="2527244"/>
            <a:ext cx="1557020" cy="193675"/>
          </a:xfrm>
          <a:prstGeom prst="rect">
            <a:avLst/>
          </a:prstGeom>
        </p:spPr>
        <p:txBody>
          <a:bodyPr vert="horz" wrap="square" lIns="0" tIns="13335" rIns="0" bIns="0" rtlCol="0">
            <a:spAutoFit/>
          </a:bodyPr>
          <a:lstStyle/>
          <a:p>
            <a:pPr marL="12700">
              <a:lnSpc>
                <a:spcPct val="100000"/>
              </a:lnSpc>
              <a:spcBef>
                <a:spcPts val="105"/>
              </a:spcBef>
            </a:pPr>
            <a:r>
              <a:rPr sz="1100" b="0" spc="-15" dirty="0">
                <a:solidFill>
                  <a:srgbClr val="FFFFFF"/>
                </a:solidFill>
                <a:latin typeface="BIZ UDP明朝 Medium"/>
                <a:cs typeface="BIZ UDP明朝 Medium"/>
              </a:rPr>
              <a:t>木質新素材製品への利用</a:t>
            </a:r>
            <a:endParaRPr sz="1100">
              <a:latin typeface="BIZ UDP明朝 Medium"/>
              <a:cs typeface="BIZ UDP明朝 Medium"/>
            </a:endParaRPr>
          </a:p>
        </p:txBody>
      </p:sp>
      <p:sp>
        <p:nvSpPr>
          <p:cNvPr id="60" name="object 60"/>
          <p:cNvSpPr txBox="1"/>
          <p:nvPr/>
        </p:nvSpPr>
        <p:spPr>
          <a:xfrm>
            <a:off x="8091054" y="2956377"/>
            <a:ext cx="254000" cy="299720"/>
          </a:xfrm>
          <a:prstGeom prst="rect">
            <a:avLst/>
          </a:prstGeom>
        </p:spPr>
        <p:txBody>
          <a:bodyPr vert="horz" wrap="square" lIns="0" tIns="12700" rIns="0" bIns="0" rtlCol="0">
            <a:spAutoFit/>
          </a:bodyPr>
          <a:lstStyle/>
          <a:p>
            <a:pPr marL="12700">
              <a:lnSpc>
                <a:spcPct val="100000"/>
              </a:lnSpc>
              <a:spcBef>
                <a:spcPts val="100"/>
              </a:spcBef>
            </a:pPr>
            <a:r>
              <a:rPr sz="1800" b="0" dirty="0">
                <a:latin typeface="BIZ UDP明朝 Medium"/>
                <a:cs typeface="BIZ UDP明朝 Medium"/>
              </a:rPr>
              <a:t>＋</a:t>
            </a:r>
            <a:endParaRPr sz="1800">
              <a:latin typeface="BIZ UDP明朝 Medium"/>
              <a:cs typeface="BIZ UDP明朝 Medium"/>
            </a:endParaRPr>
          </a:p>
        </p:txBody>
      </p:sp>
      <p:grpSp>
        <p:nvGrpSpPr>
          <p:cNvPr id="61" name="object 61"/>
          <p:cNvGrpSpPr/>
          <p:nvPr/>
        </p:nvGrpSpPr>
        <p:grpSpPr>
          <a:xfrm>
            <a:off x="1171955" y="2842260"/>
            <a:ext cx="9387840" cy="2571115"/>
            <a:chOff x="1171955" y="2842260"/>
            <a:chExt cx="9387840" cy="2571115"/>
          </a:xfrm>
        </p:grpSpPr>
        <p:pic>
          <p:nvPicPr>
            <p:cNvPr id="62" name="object 62"/>
            <p:cNvPicPr/>
            <p:nvPr/>
          </p:nvPicPr>
          <p:blipFill>
            <a:blip r:embed="rId18" cstate="print"/>
            <a:stretch>
              <a:fillRect/>
            </a:stretch>
          </p:blipFill>
          <p:spPr>
            <a:xfrm>
              <a:off x="2976372" y="4808220"/>
              <a:ext cx="900683" cy="356615"/>
            </a:xfrm>
            <a:prstGeom prst="rect">
              <a:avLst/>
            </a:prstGeom>
          </p:spPr>
        </p:pic>
        <p:pic>
          <p:nvPicPr>
            <p:cNvPr id="63" name="object 63"/>
            <p:cNvPicPr/>
            <p:nvPr/>
          </p:nvPicPr>
          <p:blipFill>
            <a:blip r:embed="rId19" cstate="print"/>
            <a:stretch>
              <a:fillRect/>
            </a:stretch>
          </p:blipFill>
          <p:spPr>
            <a:xfrm>
              <a:off x="3753611" y="4847844"/>
              <a:ext cx="562355" cy="560831"/>
            </a:xfrm>
            <a:prstGeom prst="rect">
              <a:avLst/>
            </a:prstGeom>
          </p:spPr>
        </p:pic>
        <p:pic>
          <p:nvPicPr>
            <p:cNvPr id="64" name="object 64"/>
            <p:cNvPicPr/>
            <p:nvPr/>
          </p:nvPicPr>
          <p:blipFill>
            <a:blip r:embed="rId20" cstate="print"/>
            <a:stretch>
              <a:fillRect/>
            </a:stretch>
          </p:blipFill>
          <p:spPr>
            <a:xfrm>
              <a:off x="1171955" y="4604004"/>
              <a:ext cx="1115567" cy="809243"/>
            </a:xfrm>
            <a:prstGeom prst="rect">
              <a:avLst/>
            </a:prstGeom>
          </p:spPr>
        </p:pic>
        <p:pic>
          <p:nvPicPr>
            <p:cNvPr id="65" name="object 65"/>
            <p:cNvPicPr/>
            <p:nvPr/>
          </p:nvPicPr>
          <p:blipFill>
            <a:blip r:embed="rId21" cstate="print"/>
            <a:stretch>
              <a:fillRect/>
            </a:stretch>
          </p:blipFill>
          <p:spPr>
            <a:xfrm>
              <a:off x="2033016" y="4920995"/>
              <a:ext cx="605027" cy="397763"/>
            </a:xfrm>
            <a:prstGeom prst="rect">
              <a:avLst/>
            </a:prstGeom>
          </p:spPr>
        </p:pic>
        <p:sp>
          <p:nvSpPr>
            <p:cNvPr id="66" name="object 66"/>
            <p:cNvSpPr/>
            <p:nvPr/>
          </p:nvSpPr>
          <p:spPr>
            <a:xfrm>
              <a:off x="8273794" y="3521964"/>
              <a:ext cx="2286000" cy="269875"/>
            </a:xfrm>
            <a:custGeom>
              <a:avLst/>
              <a:gdLst/>
              <a:ahLst/>
              <a:cxnLst/>
              <a:rect l="l" t="t" r="r" b="b"/>
              <a:pathLst>
                <a:path w="2286000" h="269875">
                  <a:moveTo>
                    <a:pt x="2077732" y="0"/>
                  </a:moveTo>
                  <a:lnTo>
                    <a:pt x="208013" y="0"/>
                  </a:lnTo>
                  <a:lnTo>
                    <a:pt x="0" y="269367"/>
                  </a:lnTo>
                  <a:lnTo>
                    <a:pt x="2285746" y="269367"/>
                  </a:lnTo>
                  <a:lnTo>
                    <a:pt x="2077732" y="0"/>
                  </a:lnTo>
                  <a:close/>
                </a:path>
              </a:pathLst>
            </a:custGeom>
            <a:solidFill>
              <a:srgbClr val="DBEDF4"/>
            </a:solidFill>
          </p:spPr>
          <p:txBody>
            <a:bodyPr wrap="square" lIns="0" tIns="0" rIns="0" bIns="0" rtlCol="0"/>
            <a:lstStyle/>
            <a:p>
              <a:endParaRPr/>
            </a:p>
          </p:txBody>
        </p:sp>
        <p:pic>
          <p:nvPicPr>
            <p:cNvPr id="67" name="object 67"/>
            <p:cNvPicPr/>
            <p:nvPr/>
          </p:nvPicPr>
          <p:blipFill>
            <a:blip r:embed="rId22" cstate="print"/>
            <a:stretch>
              <a:fillRect/>
            </a:stretch>
          </p:blipFill>
          <p:spPr>
            <a:xfrm>
              <a:off x="8668512" y="2857500"/>
              <a:ext cx="925055" cy="704087"/>
            </a:xfrm>
            <a:prstGeom prst="rect">
              <a:avLst/>
            </a:prstGeom>
          </p:spPr>
        </p:pic>
        <p:sp>
          <p:nvSpPr>
            <p:cNvPr id="68" name="object 68"/>
            <p:cNvSpPr/>
            <p:nvPr/>
          </p:nvSpPr>
          <p:spPr>
            <a:xfrm>
              <a:off x="8660891" y="2849880"/>
              <a:ext cx="940435" cy="719455"/>
            </a:xfrm>
            <a:custGeom>
              <a:avLst/>
              <a:gdLst/>
              <a:ahLst/>
              <a:cxnLst/>
              <a:rect l="l" t="t" r="r" b="b"/>
              <a:pathLst>
                <a:path w="940434" h="719454">
                  <a:moveTo>
                    <a:pt x="0" y="719201"/>
                  </a:moveTo>
                  <a:lnTo>
                    <a:pt x="940180" y="719201"/>
                  </a:lnTo>
                  <a:lnTo>
                    <a:pt x="940180" y="0"/>
                  </a:lnTo>
                  <a:lnTo>
                    <a:pt x="0" y="0"/>
                  </a:lnTo>
                  <a:lnTo>
                    <a:pt x="0" y="719201"/>
                  </a:lnTo>
                  <a:close/>
                </a:path>
              </a:pathLst>
            </a:custGeom>
            <a:ln w="15240">
              <a:solidFill>
                <a:srgbClr val="FFFFFF"/>
              </a:solidFill>
            </a:ln>
          </p:spPr>
          <p:txBody>
            <a:bodyPr wrap="square" lIns="0" tIns="0" rIns="0" bIns="0" rtlCol="0"/>
            <a:lstStyle/>
            <a:p>
              <a:endParaRPr/>
            </a:p>
          </p:txBody>
        </p:sp>
        <p:pic>
          <p:nvPicPr>
            <p:cNvPr id="69" name="object 69"/>
            <p:cNvPicPr/>
            <p:nvPr/>
          </p:nvPicPr>
          <p:blipFill>
            <a:blip r:embed="rId23" cstate="print"/>
            <a:stretch>
              <a:fillRect/>
            </a:stretch>
          </p:blipFill>
          <p:spPr>
            <a:xfrm>
              <a:off x="9784079" y="2851404"/>
              <a:ext cx="463294" cy="722375"/>
            </a:xfrm>
            <a:prstGeom prst="rect">
              <a:avLst/>
            </a:prstGeom>
          </p:spPr>
        </p:pic>
      </p:grpSp>
      <p:sp>
        <p:nvSpPr>
          <p:cNvPr id="70" name="object 70"/>
          <p:cNvSpPr txBox="1"/>
          <p:nvPr/>
        </p:nvSpPr>
        <p:spPr>
          <a:xfrm>
            <a:off x="4641225" y="5290973"/>
            <a:ext cx="1840230" cy="377825"/>
          </a:xfrm>
          <a:prstGeom prst="rect">
            <a:avLst/>
          </a:prstGeom>
        </p:spPr>
        <p:txBody>
          <a:bodyPr vert="horz" wrap="square" lIns="0" tIns="42545" rIns="0" bIns="0" rtlCol="0">
            <a:spAutoFit/>
          </a:bodyPr>
          <a:lstStyle/>
          <a:p>
            <a:pPr marL="170180">
              <a:lnSpc>
                <a:spcPct val="100000"/>
              </a:lnSpc>
              <a:spcBef>
                <a:spcPts val="335"/>
              </a:spcBef>
            </a:pPr>
            <a:r>
              <a:rPr sz="800" b="0" dirty="0">
                <a:latin typeface="BIZ UDP明朝 Medium"/>
                <a:cs typeface="BIZ UDP明朝 Medium"/>
              </a:rPr>
              <a:t>包装材、ボトル容器 等</a:t>
            </a:r>
            <a:endParaRPr sz="800">
              <a:latin typeface="BIZ UDP明朝 Medium"/>
              <a:cs typeface="BIZ UDP明朝 Medium"/>
            </a:endParaRPr>
          </a:p>
          <a:p>
            <a:pPr>
              <a:lnSpc>
                <a:spcPct val="100000"/>
              </a:lnSpc>
              <a:spcBef>
                <a:spcPts val="315"/>
              </a:spcBef>
            </a:pPr>
            <a:r>
              <a:rPr sz="1050" b="0" spc="-30" dirty="0">
                <a:latin typeface="BIZ UDP明朝 Medium"/>
                <a:cs typeface="BIZ UDP明朝 Medium"/>
              </a:rPr>
              <a:t>プラ代替新素材の製造技術開発</a:t>
            </a:r>
            <a:endParaRPr sz="1050">
              <a:latin typeface="BIZ UDP明朝 Medium"/>
              <a:cs typeface="BIZ UDP明朝 Medium"/>
            </a:endParaRPr>
          </a:p>
        </p:txBody>
      </p:sp>
      <p:sp>
        <p:nvSpPr>
          <p:cNvPr id="71" name="object 71"/>
          <p:cNvSpPr txBox="1"/>
          <p:nvPr/>
        </p:nvSpPr>
        <p:spPr>
          <a:xfrm>
            <a:off x="1361553" y="5284580"/>
            <a:ext cx="2804795" cy="401955"/>
          </a:xfrm>
          <a:prstGeom prst="rect">
            <a:avLst/>
          </a:prstGeom>
        </p:spPr>
        <p:txBody>
          <a:bodyPr vert="horz" wrap="square" lIns="0" tIns="53340" rIns="0" bIns="0" rtlCol="0">
            <a:spAutoFit/>
          </a:bodyPr>
          <a:lstStyle/>
          <a:p>
            <a:pPr marL="250825">
              <a:lnSpc>
                <a:spcPct val="100000"/>
              </a:lnSpc>
              <a:spcBef>
                <a:spcPts val="420"/>
              </a:spcBef>
              <a:tabLst>
                <a:tab pos="1820545" algn="l"/>
              </a:tabLst>
            </a:pPr>
            <a:r>
              <a:rPr sz="800" b="0" dirty="0">
                <a:latin typeface="BIZ UDP明朝 Medium"/>
                <a:cs typeface="BIZ UDP明朝 Medium"/>
              </a:rPr>
              <a:t>産業機器部品</a:t>
            </a:r>
            <a:r>
              <a:rPr sz="800" b="0" spc="220" dirty="0">
                <a:latin typeface="BIZ UDP明朝 Medium"/>
                <a:cs typeface="BIZ UDP明朝 Medium"/>
              </a:rPr>
              <a:t> </a:t>
            </a:r>
            <a:r>
              <a:rPr sz="800" b="0" spc="-50" dirty="0">
                <a:latin typeface="BIZ UDP明朝 Medium"/>
                <a:cs typeface="BIZ UDP明朝 Medium"/>
              </a:rPr>
              <a:t>等</a:t>
            </a:r>
            <a:r>
              <a:rPr sz="800" b="0" dirty="0">
                <a:latin typeface="BIZ UDP明朝 Medium"/>
                <a:cs typeface="BIZ UDP明朝 Medium"/>
              </a:rPr>
              <a:t>	自動車用内外装材</a:t>
            </a:r>
            <a:r>
              <a:rPr sz="800" b="0" spc="135" dirty="0">
                <a:latin typeface="BIZ UDP明朝 Medium"/>
                <a:cs typeface="BIZ UDP明朝 Medium"/>
              </a:rPr>
              <a:t> </a:t>
            </a:r>
            <a:r>
              <a:rPr sz="800" b="0" spc="-50" dirty="0">
                <a:latin typeface="BIZ UDP明朝 Medium"/>
                <a:cs typeface="BIZ UDP明朝 Medium"/>
              </a:rPr>
              <a:t>等</a:t>
            </a:r>
            <a:endParaRPr sz="800">
              <a:latin typeface="BIZ UDP明朝 Medium"/>
              <a:cs typeface="BIZ UDP明朝 Medium"/>
            </a:endParaRPr>
          </a:p>
          <a:p>
            <a:pPr>
              <a:lnSpc>
                <a:spcPct val="100000"/>
              </a:lnSpc>
              <a:spcBef>
                <a:spcPts val="420"/>
              </a:spcBef>
            </a:pPr>
            <a:r>
              <a:rPr sz="1050" b="0" spc="-25" dirty="0">
                <a:latin typeface="BIZ UDP明朝 Medium"/>
                <a:cs typeface="BIZ UDP明朝 Medium"/>
              </a:rPr>
              <a:t>改質リグニンの製造技術の確立、製品開発</a:t>
            </a:r>
            <a:endParaRPr sz="1050">
              <a:latin typeface="BIZ UDP明朝 Medium"/>
              <a:cs typeface="BIZ UDP明朝 Medium"/>
            </a:endParaRPr>
          </a:p>
        </p:txBody>
      </p:sp>
      <p:grpSp>
        <p:nvGrpSpPr>
          <p:cNvPr id="72" name="object 72"/>
          <p:cNvGrpSpPr/>
          <p:nvPr/>
        </p:nvGrpSpPr>
        <p:grpSpPr>
          <a:xfrm>
            <a:off x="4933188" y="4364735"/>
            <a:ext cx="5358765" cy="966469"/>
            <a:chOff x="4933188" y="4364735"/>
            <a:chExt cx="5358765" cy="966469"/>
          </a:xfrm>
        </p:grpSpPr>
        <p:pic>
          <p:nvPicPr>
            <p:cNvPr id="73" name="object 73"/>
            <p:cNvPicPr/>
            <p:nvPr/>
          </p:nvPicPr>
          <p:blipFill>
            <a:blip r:embed="rId24" cstate="print"/>
            <a:stretch>
              <a:fillRect/>
            </a:stretch>
          </p:blipFill>
          <p:spPr>
            <a:xfrm>
              <a:off x="8848344" y="4413503"/>
              <a:ext cx="1443215" cy="794003"/>
            </a:xfrm>
            <a:prstGeom prst="rect">
              <a:avLst/>
            </a:prstGeom>
          </p:spPr>
        </p:pic>
        <p:pic>
          <p:nvPicPr>
            <p:cNvPr id="74" name="object 74"/>
            <p:cNvPicPr/>
            <p:nvPr/>
          </p:nvPicPr>
          <p:blipFill>
            <a:blip r:embed="rId25" cstate="print"/>
            <a:stretch>
              <a:fillRect/>
            </a:stretch>
          </p:blipFill>
          <p:spPr>
            <a:xfrm>
              <a:off x="4933188" y="4715255"/>
              <a:ext cx="786383" cy="615695"/>
            </a:xfrm>
            <a:prstGeom prst="rect">
              <a:avLst/>
            </a:prstGeom>
          </p:spPr>
        </p:pic>
        <p:pic>
          <p:nvPicPr>
            <p:cNvPr id="75" name="object 75"/>
            <p:cNvPicPr/>
            <p:nvPr/>
          </p:nvPicPr>
          <p:blipFill>
            <a:blip r:embed="rId26" cstate="print"/>
            <a:stretch>
              <a:fillRect/>
            </a:stretch>
          </p:blipFill>
          <p:spPr>
            <a:xfrm>
              <a:off x="7319772" y="4364735"/>
              <a:ext cx="1091183" cy="809243"/>
            </a:xfrm>
            <a:prstGeom prst="rect">
              <a:avLst/>
            </a:prstGeom>
          </p:spPr>
        </p:pic>
      </p:grpSp>
      <p:sp>
        <p:nvSpPr>
          <p:cNvPr id="76" name="object 76"/>
          <p:cNvSpPr txBox="1"/>
          <p:nvPr/>
        </p:nvSpPr>
        <p:spPr>
          <a:xfrm>
            <a:off x="9803395" y="3600139"/>
            <a:ext cx="434340" cy="147955"/>
          </a:xfrm>
          <a:prstGeom prst="rect">
            <a:avLst/>
          </a:prstGeom>
        </p:spPr>
        <p:txBody>
          <a:bodyPr vert="horz" wrap="square" lIns="0" tIns="12700" rIns="0" bIns="0" rtlCol="0">
            <a:spAutoFit/>
          </a:bodyPr>
          <a:lstStyle/>
          <a:p>
            <a:pPr marL="12700">
              <a:lnSpc>
                <a:spcPct val="100000"/>
              </a:lnSpc>
              <a:spcBef>
                <a:spcPts val="100"/>
              </a:spcBef>
            </a:pPr>
            <a:r>
              <a:rPr sz="800" b="0" spc="-15" dirty="0">
                <a:latin typeface="BIZ UDP明朝 Medium"/>
                <a:cs typeface="BIZ UDP明朝 Medium"/>
              </a:rPr>
              <a:t>電子基板</a:t>
            </a:r>
            <a:endParaRPr sz="800">
              <a:latin typeface="BIZ UDP明朝 Medium"/>
              <a:cs typeface="BIZ UDP明朝 Medium"/>
            </a:endParaRPr>
          </a:p>
        </p:txBody>
      </p:sp>
      <p:sp>
        <p:nvSpPr>
          <p:cNvPr id="77" name="object 77"/>
          <p:cNvSpPr txBox="1"/>
          <p:nvPr/>
        </p:nvSpPr>
        <p:spPr>
          <a:xfrm>
            <a:off x="8707878" y="3588806"/>
            <a:ext cx="824230" cy="147955"/>
          </a:xfrm>
          <a:prstGeom prst="rect">
            <a:avLst/>
          </a:prstGeom>
        </p:spPr>
        <p:txBody>
          <a:bodyPr vert="horz" wrap="square" lIns="0" tIns="13335" rIns="0" bIns="0" rtlCol="0">
            <a:spAutoFit/>
          </a:bodyPr>
          <a:lstStyle/>
          <a:p>
            <a:pPr marL="12700">
              <a:lnSpc>
                <a:spcPct val="100000"/>
              </a:lnSpc>
              <a:spcBef>
                <a:spcPts val="105"/>
              </a:spcBef>
            </a:pPr>
            <a:r>
              <a:rPr sz="800" b="0" dirty="0">
                <a:latin typeface="BIZ UDP明朝 Medium"/>
                <a:cs typeface="BIZ UDP明朝 Medium"/>
              </a:rPr>
              <a:t>3D</a:t>
            </a:r>
            <a:r>
              <a:rPr sz="800" b="0" spc="-20" dirty="0">
                <a:latin typeface="BIZ UDP明朝 Medium"/>
                <a:cs typeface="BIZ UDP明朝 Medium"/>
              </a:rPr>
              <a:t>プリンター造形</a:t>
            </a:r>
            <a:endParaRPr sz="800">
              <a:latin typeface="BIZ UDP明朝 Medium"/>
              <a:cs typeface="BIZ UDP明朝 Medium"/>
            </a:endParaRPr>
          </a:p>
        </p:txBody>
      </p:sp>
      <p:sp>
        <p:nvSpPr>
          <p:cNvPr id="78" name="object 78"/>
          <p:cNvSpPr txBox="1"/>
          <p:nvPr/>
        </p:nvSpPr>
        <p:spPr>
          <a:xfrm>
            <a:off x="8099207" y="3710723"/>
            <a:ext cx="1204595" cy="299085"/>
          </a:xfrm>
          <a:prstGeom prst="rect">
            <a:avLst/>
          </a:prstGeom>
        </p:spPr>
        <p:txBody>
          <a:bodyPr vert="horz" wrap="square" lIns="0" tIns="12700" rIns="0" bIns="0" rtlCol="0">
            <a:spAutoFit/>
          </a:bodyPr>
          <a:lstStyle/>
          <a:p>
            <a:pPr marL="140335" algn="ctr">
              <a:lnSpc>
                <a:spcPts val="835"/>
              </a:lnSpc>
              <a:spcBef>
                <a:spcPts val="100"/>
              </a:spcBef>
            </a:pPr>
            <a:r>
              <a:rPr sz="800" b="0" dirty="0">
                <a:latin typeface="BIZ UDP明朝 Medium"/>
                <a:cs typeface="BIZ UDP明朝 Medium"/>
              </a:rPr>
              <a:t>物</a:t>
            </a:r>
            <a:endParaRPr sz="800">
              <a:latin typeface="BIZ UDP明朝 Medium"/>
              <a:cs typeface="BIZ UDP明朝 Medium"/>
            </a:endParaRPr>
          </a:p>
          <a:p>
            <a:pPr>
              <a:lnSpc>
                <a:spcPts val="1315"/>
              </a:lnSpc>
            </a:pPr>
            <a:r>
              <a:rPr sz="1200" b="0" spc="-15" dirty="0">
                <a:solidFill>
                  <a:srgbClr val="001F5F"/>
                </a:solidFill>
                <a:latin typeface="BIZ UDP明朝 Medium"/>
                <a:cs typeface="BIZ UDP明朝 Medium"/>
              </a:rPr>
              <a:t>様々な分野に利用</a:t>
            </a:r>
            <a:endParaRPr sz="1200">
              <a:latin typeface="BIZ UDP明朝 Medium"/>
              <a:cs typeface="BIZ UDP明朝 Medium"/>
            </a:endParaRPr>
          </a:p>
        </p:txBody>
      </p:sp>
      <p:sp>
        <p:nvSpPr>
          <p:cNvPr id="79" name="object 79"/>
          <p:cNvSpPr txBox="1"/>
          <p:nvPr/>
        </p:nvSpPr>
        <p:spPr>
          <a:xfrm>
            <a:off x="7254001" y="5153917"/>
            <a:ext cx="1287145" cy="495934"/>
          </a:xfrm>
          <a:prstGeom prst="rect">
            <a:avLst/>
          </a:prstGeom>
        </p:spPr>
        <p:txBody>
          <a:bodyPr vert="horz" wrap="square" lIns="0" tIns="12700" rIns="0" bIns="0" rtlCol="0">
            <a:spAutoFit/>
          </a:bodyPr>
          <a:lstStyle/>
          <a:p>
            <a:pPr marL="50165">
              <a:lnSpc>
                <a:spcPct val="100000"/>
              </a:lnSpc>
              <a:spcBef>
                <a:spcPts val="100"/>
              </a:spcBef>
            </a:pPr>
            <a:r>
              <a:rPr sz="800" b="0" spc="-25" dirty="0">
                <a:latin typeface="BIZ UDP明朝 Medium"/>
                <a:cs typeface="BIZ UDP明朝 Medium"/>
              </a:rPr>
              <a:t>塗料を使用した外壁フェンス</a:t>
            </a:r>
            <a:endParaRPr sz="800">
              <a:latin typeface="BIZ UDP明朝 Medium"/>
              <a:cs typeface="BIZ UDP明朝 Medium"/>
            </a:endParaRPr>
          </a:p>
          <a:p>
            <a:pPr>
              <a:lnSpc>
                <a:spcPct val="100000"/>
              </a:lnSpc>
            </a:pPr>
            <a:r>
              <a:rPr sz="800" b="0" dirty="0">
                <a:latin typeface="BIZ UDP明朝 Medium"/>
                <a:cs typeface="BIZ UDP明朝 Medium"/>
              </a:rPr>
              <a:t>（</a:t>
            </a:r>
            <a:r>
              <a:rPr sz="800" b="0" spc="-10" dirty="0">
                <a:latin typeface="BIZ UDP明朝 Medium"/>
                <a:cs typeface="BIZ UDP明朝 Medium"/>
              </a:rPr>
              <a:t>四国局嶺北森林管理署</a:t>
            </a:r>
            <a:r>
              <a:rPr sz="800" b="0" spc="-50" dirty="0">
                <a:latin typeface="BIZ UDP明朝 Medium"/>
                <a:cs typeface="BIZ UDP明朝 Medium"/>
              </a:rPr>
              <a:t>）</a:t>
            </a:r>
            <a:endParaRPr sz="800">
              <a:latin typeface="BIZ UDP明朝 Medium"/>
              <a:cs typeface="BIZ UDP明朝 Medium"/>
            </a:endParaRPr>
          </a:p>
          <a:p>
            <a:pPr marL="100330">
              <a:lnSpc>
                <a:spcPct val="100000"/>
              </a:lnSpc>
              <a:spcBef>
                <a:spcPts val="520"/>
              </a:spcBef>
            </a:pPr>
            <a:r>
              <a:rPr sz="1050" b="0" spc="-20" dirty="0">
                <a:latin typeface="BIZ UDP明朝 Medium"/>
                <a:cs typeface="BIZ UDP明朝 Medium"/>
              </a:rPr>
              <a:t>ＣＮＦの製造・商品化</a:t>
            </a:r>
            <a:endParaRPr sz="1050">
              <a:latin typeface="BIZ UDP明朝 Medium"/>
              <a:cs typeface="BIZ UDP明朝 Medium"/>
            </a:endParaRPr>
          </a:p>
        </p:txBody>
      </p:sp>
      <p:sp>
        <p:nvSpPr>
          <p:cNvPr id="80" name="object 80"/>
          <p:cNvSpPr txBox="1"/>
          <p:nvPr/>
        </p:nvSpPr>
        <p:spPr>
          <a:xfrm>
            <a:off x="9172710" y="5197800"/>
            <a:ext cx="889000" cy="147955"/>
          </a:xfrm>
          <a:prstGeom prst="rect">
            <a:avLst/>
          </a:prstGeom>
        </p:spPr>
        <p:txBody>
          <a:bodyPr vert="horz" wrap="square" lIns="0" tIns="12700" rIns="0" bIns="0" rtlCol="0">
            <a:spAutoFit/>
          </a:bodyPr>
          <a:lstStyle/>
          <a:p>
            <a:pPr>
              <a:lnSpc>
                <a:spcPct val="100000"/>
              </a:lnSpc>
              <a:spcBef>
                <a:spcPts val="100"/>
              </a:spcBef>
            </a:pPr>
            <a:r>
              <a:rPr sz="800" b="0" spc="-20" dirty="0">
                <a:latin typeface="BIZ UDP明朝 Medium"/>
                <a:cs typeface="BIZ UDP明朝 Medium"/>
              </a:rPr>
              <a:t>試作された木のお酒</a:t>
            </a:r>
            <a:endParaRPr sz="800">
              <a:latin typeface="BIZ UDP明朝 Medium"/>
              <a:cs typeface="BIZ UDP明朝 Medium"/>
            </a:endParaRPr>
          </a:p>
        </p:txBody>
      </p:sp>
      <p:sp>
        <p:nvSpPr>
          <p:cNvPr id="81" name="object 81"/>
          <p:cNvSpPr txBox="1"/>
          <p:nvPr/>
        </p:nvSpPr>
        <p:spPr>
          <a:xfrm>
            <a:off x="264650" y="4288711"/>
            <a:ext cx="2128520" cy="416559"/>
          </a:xfrm>
          <a:prstGeom prst="rect">
            <a:avLst/>
          </a:prstGeom>
        </p:spPr>
        <p:txBody>
          <a:bodyPr vert="horz" wrap="square" lIns="0" tIns="81915" rIns="0" bIns="0" rtlCol="0">
            <a:spAutoFit/>
          </a:bodyPr>
          <a:lstStyle/>
          <a:p>
            <a:pPr marR="403225" algn="ctr">
              <a:lnSpc>
                <a:spcPct val="100000"/>
              </a:lnSpc>
              <a:spcBef>
                <a:spcPts val="645"/>
              </a:spcBef>
            </a:pPr>
            <a:r>
              <a:rPr sz="900" b="0" dirty="0">
                <a:latin typeface="BIZ UDP明朝 Medium"/>
                <a:cs typeface="BIZ UDP明朝 Medium"/>
              </a:rPr>
              <a:t>高</a:t>
            </a:r>
            <a:endParaRPr sz="900">
              <a:latin typeface="BIZ UDP明朝 Medium"/>
              <a:cs typeface="BIZ UDP明朝 Medium"/>
            </a:endParaRPr>
          </a:p>
          <a:p>
            <a:pPr marR="5080" algn="ctr">
              <a:lnSpc>
                <a:spcPct val="100000"/>
              </a:lnSpc>
              <a:spcBef>
                <a:spcPts val="490"/>
              </a:spcBef>
            </a:pPr>
            <a:r>
              <a:rPr sz="800" b="0" dirty="0">
                <a:latin typeface="BIZ UDP明朝 Medium"/>
                <a:cs typeface="BIZ UDP明朝 Medium"/>
              </a:rPr>
              <a:t>150℃</a:t>
            </a:r>
            <a:r>
              <a:rPr sz="800" b="0" spc="-30" dirty="0">
                <a:latin typeface="BIZ UDP明朝 Medium"/>
                <a:cs typeface="BIZ UDP明朝 Medium"/>
              </a:rPr>
              <a:t>程度で長時間耐熱性を発揮。 しかし高価。</a:t>
            </a:r>
            <a:endParaRPr sz="800">
              <a:latin typeface="BIZ UDP明朝 Medium"/>
              <a:cs typeface="BIZ UDP明朝 Medium"/>
            </a:endParaRPr>
          </a:p>
        </p:txBody>
      </p:sp>
      <p:sp>
        <p:nvSpPr>
          <p:cNvPr id="82" name="object 82"/>
          <p:cNvSpPr/>
          <p:nvPr/>
        </p:nvSpPr>
        <p:spPr>
          <a:xfrm>
            <a:off x="1242056" y="4355591"/>
            <a:ext cx="4897755" cy="160020"/>
          </a:xfrm>
          <a:custGeom>
            <a:avLst/>
            <a:gdLst/>
            <a:ahLst/>
            <a:cxnLst/>
            <a:rect l="l" t="t" r="r" b="b"/>
            <a:pathLst>
              <a:path w="4897755" h="160020">
                <a:moveTo>
                  <a:pt x="4817605" y="0"/>
                </a:moveTo>
                <a:lnTo>
                  <a:pt x="4817605" y="40004"/>
                </a:lnTo>
                <a:lnTo>
                  <a:pt x="80035" y="40004"/>
                </a:lnTo>
                <a:lnTo>
                  <a:pt x="80035" y="0"/>
                </a:lnTo>
                <a:lnTo>
                  <a:pt x="0" y="80009"/>
                </a:lnTo>
                <a:lnTo>
                  <a:pt x="80035" y="160019"/>
                </a:lnTo>
                <a:lnTo>
                  <a:pt x="80035" y="120014"/>
                </a:lnTo>
                <a:lnTo>
                  <a:pt x="4817605" y="120014"/>
                </a:lnTo>
                <a:lnTo>
                  <a:pt x="4817605" y="160019"/>
                </a:lnTo>
                <a:lnTo>
                  <a:pt x="4897628" y="80009"/>
                </a:lnTo>
                <a:lnTo>
                  <a:pt x="4817605" y="0"/>
                </a:lnTo>
                <a:close/>
              </a:path>
            </a:pathLst>
          </a:custGeom>
          <a:solidFill>
            <a:srgbClr val="92D050"/>
          </a:solidFill>
        </p:spPr>
        <p:txBody>
          <a:bodyPr wrap="square" lIns="0" tIns="0" rIns="0" bIns="0" rtlCol="0"/>
          <a:lstStyle/>
          <a:p>
            <a:endParaRPr/>
          </a:p>
        </p:txBody>
      </p:sp>
      <p:sp>
        <p:nvSpPr>
          <p:cNvPr id="83" name="object 83"/>
          <p:cNvSpPr txBox="1"/>
          <p:nvPr/>
        </p:nvSpPr>
        <p:spPr>
          <a:xfrm>
            <a:off x="2843827" y="4363614"/>
            <a:ext cx="1466850" cy="513715"/>
          </a:xfrm>
          <a:prstGeom prst="rect">
            <a:avLst/>
          </a:prstGeom>
        </p:spPr>
        <p:txBody>
          <a:bodyPr vert="horz" wrap="square" lIns="0" tIns="12700" rIns="0" bIns="0" rtlCol="0">
            <a:spAutoFit/>
          </a:bodyPr>
          <a:lstStyle/>
          <a:p>
            <a:pPr marL="565150">
              <a:lnSpc>
                <a:spcPct val="100000"/>
              </a:lnSpc>
              <a:spcBef>
                <a:spcPts val="100"/>
              </a:spcBef>
            </a:pPr>
            <a:r>
              <a:rPr sz="800" b="0" spc="35" dirty="0">
                <a:latin typeface="BIZ UDP明朝 Medium"/>
                <a:cs typeface="BIZ UDP明朝 Medium"/>
              </a:rPr>
              <a:t>価格・ 耐熱性</a:t>
            </a:r>
            <a:endParaRPr sz="800">
              <a:latin typeface="BIZ UDP明朝 Medium"/>
              <a:cs typeface="BIZ UDP明朝 Medium"/>
            </a:endParaRPr>
          </a:p>
          <a:p>
            <a:pPr marR="5080">
              <a:lnSpc>
                <a:spcPct val="100000"/>
              </a:lnSpc>
            </a:pPr>
            <a:r>
              <a:rPr sz="800" b="0" dirty="0">
                <a:latin typeface="BIZ UDP明朝 Medium"/>
                <a:cs typeface="BIZ UDP明朝 Medium"/>
              </a:rPr>
              <a:t>耐熱性</a:t>
            </a:r>
            <a:r>
              <a:rPr sz="800" b="0" spc="-10" dirty="0">
                <a:latin typeface="BIZ UDP明朝 Medium"/>
                <a:cs typeface="BIZ UDP明朝 Medium"/>
              </a:rPr>
              <a:t>100℃～150</a:t>
            </a:r>
            <a:r>
              <a:rPr sz="800" b="0" spc="-30" dirty="0">
                <a:latin typeface="BIZ UDP明朝 Medium"/>
                <a:cs typeface="BIZ UDP明朝 Medium"/>
              </a:rPr>
              <a:t>℃程度で工</a:t>
            </a:r>
            <a:r>
              <a:rPr sz="800" b="0" spc="-15" dirty="0">
                <a:latin typeface="BIZ UDP明朝 Medium"/>
                <a:cs typeface="BIZ UDP明朝 Medium"/>
              </a:rPr>
              <a:t>業 用部品として用いることが可能</a:t>
            </a:r>
            <a:endParaRPr sz="800">
              <a:latin typeface="BIZ UDP明朝 Medium"/>
              <a:cs typeface="BIZ UDP明朝 Medium"/>
            </a:endParaRPr>
          </a:p>
          <a:p>
            <a:pPr>
              <a:lnSpc>
                <a:spcPct val="100000"/>
              </a:lnSpc>
            </a:pPr>
            <a:r>
              <a:rPr sz="800" b="0" dirty="0">
                <a:latin typeface="BIZ UDP明朝 Medium"/>
                <a:cs typeface="BIZ UDP明朝 Medium"/>
              </a:rPr>
              <a:t>。</a:t>
            </a:r>
            <a:endParaRPr sz="800">
              <a:latin typeface="BIZ UDP明朝 Medium"/>
              <a:cs typeface="BIZ UDP明朝 Medium"/>
            </a:endParaRPr>
          </a:p>
        </p:txBody>
      </p:sp>
      <p:sp>
        <p:nvSpPr>
          <p:cNvPr id="84" name="object 84"/>
          <p:cNvSpPr txBox="1"/>
          <p:nvPr/>
        </p:nvSpPr>
        <p:spPr>
          <a:xfrm>
            <a:off x="4569217" y="4312164"/>
            <a:ext cx="1794510" cy="359410"/>
          </a:xfrm>
          <a:prstGeom prst="rect">
            <a:avLst/>
          </a:prstGeom>
        </p:spPr>
        <p:txBody>
          <a:bodyPr vert="horz" wrap="square" lIns="0" tIns="51435" rIns="0" bIns="0" rtlCol="0">
            <a:spAutoFit/>
          </a:bodyPr>
          <a:lstStyle/>
          <a:p>
            <a:pPr marR="21590" algn="r">
              <a:lnSpc>
                <a:spcPct val="100000"/>
              </a:lnSpc>
              <a:spcBef>
                <a:spcPts val="405"/>
              </a:spcBef>
            </a:pPr>
            <a:r>
              <a:rPr sz="900" b="0" dirty="0">
                <a:latin typeface="BIZ UDP明朝 Medium"/>
                <a:cs typeface="BIZ UDP明朝 Medium"/>
              </a:rPr>
              <a:t>低</a:t>
            </a:r>
            <a:endParaRPr sz="900">
              <a:latin typeface="BIZ UDP明朝 Medium"/>
              <a:cs typeface="BIZ UDP明朝 Medium"/>
            </a:endParaRPr>
          </a:p>
          <a:p>
            <a:pPr marR="5080" algn="r">
              <a:lnSpc>
                <a:spcPct val="100000"/>
              </a:lnSpc>
              <a:spcBef>
                <a:spcPts val="280"/>
              </a:spcBef>
            </a:pPr>
            <a:r>
              <a:rPr sz="800" b="0" spc="-15" dirty="0">
                <a:latin typeface="BIZ UDP明朝 Medium"/>
                <a:cs typeface="BIZ UDP明朝 Medium"/>
              </a:rPr>
              <a:t>安価で大量生産され、耐熱性</a:t>
            </a:r>
            <a:r>
              <a:rPr sz="800" b="0" dirty="0">
                <a:latin typeface="BIZ UDP明朝 Medium"/>
                <a:cs typeface="BIZ UDP明朝 Medium"/>
              </a:rPr>
              <a:t>100</a:t>
            </a:r>
            <a:r>
              <a:rPr sz="800" b="0" spc="-30" dirty="0">
                <a:latin typeface="BIZ UDP明朝 Medium"/>
                <a:cs typeface="BIZ UDP明朝 Medium"/>
              </a:rPr>
              <a:t>℃ 程度</a:t>
            </a:r>
            <a:endParaRPr sz="800">
              <a:latin typeface="BIZ UDP明朝 Medium"/>
              <a:cs typeface="BIZ UDP明朝 Medium"/>
            </a:endParaRPr>
          </a:p>
        </p:txBody>
      </p:sp>
      <p:grpSp>
        <p:nvGrpSpPr>
          <p:cNvPr id="85" name="object 85"/>
          <p:cNvGrpSpPr/>
          <p:nvPr/>
        </p:nvGrpSpPr>
        <p:grpSpPr>
          <a:xfrm>
            <a:off x="10645140" y="5097779"/>
            <a:ext cx="1344295" cy="707390"/>
            <a:chOff x="10645140" y="5097779"/>
            <a:chExt cx="1344295" cy="707390"/>
          </a:xfrm>
        </p:grpSpPr>
        <p:pic>
          <p:nvPicPr>
            <p:cNvPr id="86" name="object 86"/>
            <p:cNvPicPr/>
            <p:nvPr/>
          </p:nvPicPr>
          <p:blipFill>
            <a:blip r:embed="rId27" cstate="print"/>
            <a:stretch>
              <a:fillRect/>
            </a:stretch>
          </p:blipFill>
          <p:spPr>
            <a:xfrm>
              <a:off x="10645140" y="5097779"/>
              <a:ext cx="783335" cy="707135"/>
            </a:xfrm>
            <a:prstGeom prst="rect">
              <a:avLst/>
            </a:prstGeom>
          </p:spPr>
        </p:pic>
        <p:pic>
          <p:nvPicPr>
            <p:cNvPr id="87" name="object 87"/>
            <p:cNvPicPr/>
            <p:nvPr/>
          </p:nvPicPr>
          <p:blipFill>
            <a:blip r:embed="rId27" cstate="print"/>
            <a:stretch>
              <a:fillRect/>
            </a:stretch>
          </p:blipFill>
          <p:spPr>
            <a:xfrm>
              <a:off x="11207495" y="5097779"/>
              <a:ext cx="781811" cy="707135"/>
            </a:xfrm>
            <a:prstGeom prst="rect">
              <a:avLst/>
            </a:prstGeom>
          </p:spPr>
        </p:pic>
      </p:grpSp>
      <p:grpSp>
        <p:nvGrpSpPr>
          <p:cNvPr id="88" name="object 88"/>
          <p:cNvGrpSpPr/>
          <p:nvPr/>
        </p:nvGrpSpPr>
        <p:grpSpPr>
          <a:xfrm>
            <a:off x="10655807" y="4379976"/>
            <a:ext cx="1286510" cy="489584"/>
            <a:chOff x="10655807" y="4379976"/>
            <a:chExt cx="1286510" cy="489584"/>
          </a:xfrm>
        </p:grpSpPr>
        <p:pic>
          <p:nvPicPr>
            <p:cNvPr id="89" name="object 89"/>
            <p:cNvPicPr/>
            <p:nvPr/>
          </p:nvPicPr>
          <p:blipFill>
            <a:blip r:embed="rId11" cstate="print"/>
            <a:stretch>
              <a:fillRect/>
            </a:stretch>
          </p:blipFill>
          <p:spPr>
            <a:xfrm>
              <a:off x="10655807" y="4379976"/>
              <a:ext cx="478535" cy="419099"/>
            </a:xfrm>
            <a:prstGeom prst="rect">
              <a:avLst/>
            </a:prstGeom>
          </p:spPr>
        </p:pic>
        <p:pic>
          <p:nvPicPr>
            <p:cNvPr id="90" name="object 90"/>
            <p:cNvPicPr/>
            <p:nvPr/>
          </p:nvPicPr>
          <p:blipFill>
            <a:blip r:embed="rId11" cstate="print"/>
            <a:stretch>
              <a:fillRect/>
            </a:stretch>
          </p:blipFill>
          <p:spPr>
            <a:xfrm>
              <a:off x="11036808" y="4439411"/>
              <a:ext cx="478535" cy="419099"/>
            </a:xfrm>
            <a:prstGeom prst="rect">
              <a:avLst/>
            </a:prstGeom>
          </p:spPr>
        </p:pic>
        <p:pic>
          <p:nvPicPr>
            <p:cNvPr id="91" name="object 91"/>
            <p:cNvPicPr/>
            <p:nvPr/>
          </p:nvPicPr>
          <p:blipFill>
            <a:blip r:embed="rId11" cstate="print"/>
            <a:stretch>
              <a:fillRect/>
            </a:stretch>
          </p:blipFill>
          <p:spPr>
            <a:xfrm>
              <a:off x="11463527" y="4450080"/>
              <a:ext cx="478535" cy="419099"/>
            </a:xfrm>
            <a:prstGeom prst="rect">
              <a:avLst/>
            </a:prstGeom>
          </p:spPr>
        </p:pic>
      </p:grpSp>
      <p:grpSp>
        <p:nvGrpSpPr>
          <p:cNvPr id="92" name="object 92"/>
          <p:cNvGrpSpPr/>
          <p:nvPr/>
        </p:nvGrpSpPr>
        <p:grpSpPr>
          <a:xfrm>
            <a:off x="10704570" y="2749295"/>
            <a:ext cx="416559" cy="224154"/>
            <a:chOff x="10704570" y="2749295"/>
            <a:chExt cx="416559" cy="224154"/>
          </a:xfrm>
        </p:grpSpPr>
        <p:pic>
          <p:nvPicPr>
            <p:cNvPr id="93" name="object 93"/>
            <p:cNvPicPr/>
            <p:nvPr/>
          </p:nvPicPr>
          <p:blipFill>
            <a:blip r:embed="rId28" cstate="print"/>
            <a:stretch>
              <a:fillRect/>
            </a:stretch>
          </p:blipFill>
          <p:spPr>
            <a:xfrm>
              <a:off x="10904219" y="2752344"/>
              <a:ext cx="216407" cy="220979"/>
            </a:xfrm>
            <a:prstGeom prst="rect">
              <a:avLst/>
            </a:prstGeom>
          </p:spPr>
        </p:pic>
        <p:sp>
          <p:nvSpPr>
            <p:cNvPr id="94" name="object 94"/>
            <p:cNvSpPr/>
            <p:nvPr/>
          </p:nvSpPr>
          <p:spPr>
            <a:xfrm>
              <a:off x="10704563" y="2788919"/>
              <a:ext cx="267970" cy="146050"/>
            </a:xfrm>
            <a:custGeom>
              <a:avLst/>
              <a:gdLst/>
              <a:ahLst/>
              <a:cxnLst/>
              <a:rect l="l" t="t" r="r" b="b"/>
              <a:pathLst>
                <a:path w="267970" h="146050">
                  <a:moveTo>
                    <a:pt x="266382" y="110210"/>
                  </a:moveTo>
                  <a:lnTo>
                    <a:pt x="141922" y="110210"/>
                  </a:lnTo>
                  <a:lnTo>
                    <a:pt x="166522" y="117805"/>
                  </a:lnTo>
                  <a:lnTo>
                    <a:pt x="193916" y="133388"/>
                  </a:lnTo>
                  <a:lnTo>
                    <a:pt x="221818" y="145300"/>
                  </a:lnTo>
                  <a:lnTo>
                    <a:pt x="247561" y="145808"/>
                  </a:lnTo>
                  <a:lnTo>
                    <a:pt x="241223" y="135547"/>
                  </a:lnTo>
                  <a:lnTo>
                    <a:pt x="234124" y="130733"/>
                  </a:lnTo>
                  <a:lnTo>
                    <a:pt x="229425" y="122491"/>
                  </a:lnTo>
                  <a:lnTo>
                    <a:pt x="261391" y="122250"/>
                  </a:lnTo>
                  <a:lnTo>
                    <a:pt x="266382" y="110210"/>
                  </a:lnTo>
                  <a:close/>
                </a:path>
                <a:path w="267970" h="146050">
                  <a:moveTo>
                    <a:pt x="267855" y="106654"/>
                  </a:moveTo>
                  <a:lnTo>
                    <a:pt x="255676" y="95504"/>
                  </a:lnTo>
                  <a:lnTo>
                    <a:pt x="246799" y="81191"/>
                  </a:lnTo>
                  <a:lnTo>
                    <a:pt x="242735" y="56997"/>
                  </a:lnTo>
                  <a:lnTo>
                    <a:pt x="242201" y="55118"/>
                  </a:lnTo>
                  <a:lnTo>
                    <a:pt x="236016" y="33324"/>
                  </a:lnTo>
                  <a:lnTo>
                    <a:pt x="211035" y="44602"/>
                  </a:lnTo>
                  <a:lnTo>
                    <a:pt x="187820" y="52705"/>
                  </a:lnTo>
                  <a:lnTo>
                    <a:pt x="155016" y="55105"/>
                  </a:lnTo>
                  <a:lnTo>
                    <a:pt x="154851" y="55105"/>
                  </a:lnTo>
                  <a:lnTo>
                    <a:pt x="99555" y="40665"/>
                  </a:lnTo>
                  <a:lnTo>
                    <a:pt x="56438" y="0"/>
                  </a:lnTo>
                  <a:lnTo>
                    <a:pt x="47434" y="43192"/>
                  </a:lnTo>
                  <a:lnTo>
                    <a:pt x="34632" y="61429"/>
                  </a:lnTo>
                  <a:lnTo>
                    <a:pt x="18135" y="77139"/>
                  </a:lnTo>
                  <a:lnTo>
                    <a:pt x="0" y="90690"/>
                  </a:lnTo>
                  <a:lnTo>
                    <a:pt x="45910" y="101841"/>
                  </a:lnTo>
                  <a:lnTo>
                    <a:pt x="63284" y="104762"/>
                  </a:lnTo>
                  <a:lnTo>
                    <a:pt x="67602" y="114630"/>
                  </a:lnTo>
                  <a:lnTo>
                    <a:pt x="68872" y="131483"/>
                  </a:lnTo>
                  <a:lnTo>
                    <a:pt x="98031" y="123253"/>
                  </a:lnTo>
                  <a:lnTo>
                    <a:pt x="123901" y="110959"/>
                  </a:lnTo>
                  <a:lnTo>
                    <a:pt x="141909" y="110197"/>
                  </a:lnTo>
                  <a:lnTo>
                    <a:pt x="266382" y="110197"/>
                  </a:lnTo>
                  <a:lnTo>
                    <a:pt x="267855" y="106654"/>
                  </a:lnTo>
                  <a:close/>
                </a:path>
              </a:pathLst>
            </a:custGeom>
            <a:solidFill>
              <a:srgbClr val="CC6600"/>
            </a:solidFill>
          </p:spPr>
          <p:txBody>
            <a:bodyPr wrap="square" lIns="0" tIns="0" rIns="0" bIns="0" rtlCol="0"/>
            <a:lstStyle/>
            <a:p>
              <a:endParaRPr/>
            </a:p>
          </p:txBody>
        </p:sp>
        <p:pic>
          <p:nvPicPr>
            <p:cNvPr id="95" name="object 95"/>
            <p:cNvPicPr/>
            <p:nvPr/>
          </p:nvPicPr>
          <p:blipFill>
            <a:blip r:embed="rId29" cstate="print"/>
            <a:stretch>
              <a:fillRect/>
            </a:stretch>
          </p:blipFill>
          <p:spPr>
            <a:xfrm>
              <a:off x="10757915" y="2749295"/>
              <a:ext cx="184403" cy="106679"/>
            </a:xfrm>
            <a:prstGeom prst="rect">
              <a:avLst/>
            </a:prstGeom>
          </p:spPr>
        </p:pic>
      </p:grpSp>
      <p:grpSp>
        <p:nvGrpSpPr>
          <p:cNvPr id="96" name="object 96"/>
          <p:cNvGrpSpPr/>
          <p:nvPr/>
        </p:nvGrpSpPr>
        <p:grpSpPr>
          <a:xfrm>
            <a:off x="10948410" y="2801111"/>
            <a:ext cx="730250" cy="459105"/>
            <a:chOff x="10948410" y="2801111"/>
            <a:chExt cx="730250" cy="459105"/>
          </a:xfrm>
        </p:grpSpPr>
        <p:pic>
          <p:nvPicPr>
            <p:cNvPr id="97" name="object 97"/>
            <p:cNvPicPr/>
            <p:nvPr/>
          </p:nvPicPr>
          <p:blipFill>
            <a:blip r:embed="rId28" cstate="print"/>
            <a:stretch>
              <a:fillRect/>
            </a:stretch>
          </p:blipFill>
          <p:spPr>
            <a:xfrm>
              <a:off x="11463527" y="2804159"/>
              <a:ext cx="214883" cy="220979"/>
            </a:xfrm>
            <a:prstGeom prst="rect">
              <a:avLst/>
            </a:prstGeom>
          </p:spPr>
        </p:pic>
        <p:sp>
          <p:nvSpPr>
            <p:cNvPr id="98" name="object 98"/>
            <p:cNvSpPr/>
            <p:nvPr/>
          </p:nvSpPr>
          <p:spPr>
            <a:xfrm>
              <a:off x="11262347" y="2840735"/>
              <a:ext cx="267970" cy="146050"/>
            </a:xfrm>
            <a:custGeom>
              <a:avLst/>
              <a:gdLst/>
              <a:ahLst/>
              <a:cxnLst/>
              <a:rect l="l" t="t" r="r" b="b"/>
              <a:pathLst>
                <a:path w="267970" h="146050">
                  <a:moveTo>
                    <a:pt x="266382" y="110210"/>
                  </a:moveTo>
                  <a:lnTo>
                    <a:pt x="141922" y="110210"/>
                  </a:lnTo>
                  <a:lnTo>
                    <a:pt x="166522" y="117805"/>
                  </a:lnTo>
                  <a:lnTo>
                    <a:pt x="193916" y="133388"/>
                  </a:lnTo>
                  <a:lnTo>
                    <a:pt x="221818" y="145300"/>
                  </a:lnTo>
                  <a:lnTo>
                    <a:pt x="247561" y="145808"/>
                  </a:lnTo>
                  <a:lnTo>
                    <a:pt x="241223" y="135547"/>
                  </a:lnTo>
                  <a:lnTo>
                    <a:pt x="234124" y="130733"/>
                  </a:lnTo>
                  <a:lnTo>
                    <a:pt x="229425" y="122491"/>
                  </a:lnTo>
                  <a:lnTo>
                    <a:pt x="261391" y="122250"/>
                  </a:lnTo>
                  <a:lnTo>
                    <a:pt x="266382" y="110210"/>
                  </a:lnTo>
                  <a:close/>
                </a:path>
                <a:path w="267970" h="146050">
                  <a:moveTo>
                    <a:pt x="267855" y="106654"/>
                  </a:moveTo>
                  <a:lnTo>
                    <a:pt x="255676" y="95504"/>
                  </a:lnTo>
                  <a:lnTo>
                    <a:pt x="246799" y="81191"/>
                  </a:lnTo>
                  <a:lnTo>
                    <a:pt x="242735" y="56997"/>
                  </a:lnTo>
                  <a:lnTo>
                    <a:pt x="242201" y="55118"/>
                  </a:lnTo>
                  <a:lnTo>
                    <a:pt x="236016" y="33324"/>
                  </a:lnTo>
                  <a:lnTo>
                    <a:pt x="211035" y="44602"/>
                  </a:lnTo>
                  <a:lnTo>
                    <a:pt x="187820" y="52705"/>
                  </a:lnTo>
                  <a:lnTo>
                    <a:pt x="155016" y="55105"/>
                  </a:lnTo>
                  <a:lnTo>
                    <a:pt x="154851" y="55105"/>
                  </a:lnTo>
                  <a:lnTo>
                    <a:pt x="99555" y="40665"/>
                  </a:lnTo>
                  <a:lnTo>
                    <a:pt x="56438" y="0"/>
                  </a:lnTo>
                  <a:lnTo>
                    <a:pt x="47434" y="43192"/>
                  </a:lnTo>
                  <a:lnTo>
                    <a:pt x="34632" y="61429"/>
                  </a:lnTo>
                  <a:lnTo>
                    <a:pt x="18135" y="77139"/>
                  </a:lnTo>
                  <a:lnTo>
                    <a:pt x="0" y="90690"/>
                  </a:lnTo>
                  <a:lnTo>
                    <a:pt x="45910" y="101841"/>
                  </a:lnTo>
                  <a:lnTo>
                    <a:pt x="63284" y="104762"/>
                  </a:lnTo>
                  <a:lnTo>
                    <a:pt x="67602" y="114630"/>
                  </a:lnTo>
                  <a:lnTo>
                    <a:pt x="68872" y="131483"/>
                  </a:lnTo>
                  <a:lnTo>
                    <a:pt x="98031" y="123253"/>
                  </a:lnTo>
                  <a:lnTo>
                    <a:pt x="123901" y="110959"/>
                  </a:lnTo>
                  <a:lnTo>
                    <a:pt x="141909" y="110197"/>
                  </a:lnTo>
                  <a:lnTo>
                    <a:pt x="266382" y="110197"/>
                  </a:lnTo>
                  <a:lnTo>
                    <a:pt x="267855" y="106654"/>
                  </a:lnTo>
                  <a:close/>
                </a:path>
              </a:pathLst>
            </a:custGeom>
            <a:solidFill>
              <a:srgbClr val="CC6600"/>
            </a:solidFill>
          </p:spPr>
          <p:txBody>
            <a:bodyPr wrap="square" lIns="0" tIns="0" rIns="0" bIns="0" rtlCol="0"/>
            <a:lstStyle/>
            <a:p>
              <a:endParaRPr/>
            </a:p>
          </p:txBody>
        </p:sp>
        <p:pic>
          <p:nvPicPr>
            <p:cNvPr id="99" name="object 99"/>
            <p:cNvPicPr/>
            <p:nvPr/>
          </p:nvPicPr>
          <p:blipFill>
            <a:blip r:embed="rId29" cstate="print"/>
            <a:stretch>
              <a:fillRect/>
            </a:stretch>
          </p:blipFill>
          <p:spPr>
            <a:xfrm>
              <a:off x="11317224" y="2801111"/>
              <a:ext cx="184403" cy="106679"/>
            </a:xfrm>
            <a:prstGeom prst="rect">
              <a:avLst/>
            </a:prstGeom>
          </p:spPr>
        </p:pic>
        <p:pic>
          <p:nvPicPr>
            <p:cNvPr id="100" name="object 100"/>
            <p:cNvPicPr/>
            <p:nvPr/>
          </p:nvPicPr>
          <p:blipFill>
            <a:blip r:embed="rId28" cstate="print"/>
            <a:stretch>
              <a:fillRect/>
            </a:stretch>
          </p:blipFill>
          <p:spPr>
            <a:xfrm>
              <a:off x="11148059" y="3037332"/>
              <a:ext cx="216407" cy="222503"/>
            </a:xfrm>
            <a:prstGeom prst="rect">
              <a:avLst/>
            </a:prstGeom>
          </p:spPr>
        </p:pic>
        <p:sp>
          <p:nvSpPr>
            <p:cNvPr id="101" name="object 101"/>
            <p:cNvSpPr/>
            <p:nvPr/>
          </p:nvSpPr>
          <p:spPr>
            <a:xfrm>
              <a:off x="10948403" y="3075431"/>
              <a:ext cx="267970" cy="146050"/>
            </a:xfrm>
            <a:custGeom>
              <a:avLst/>
              <a:gdLst/>
              <a:ahLst/>
              <a:cxnLst/>
              <a:rect l="l" t="t" r="r" b="b"/>
              <a:pathLst>
                <a:path w="267970" h="146050">
                  <a:moveTo>
                    <a:pt x="266382" y="110210"/>
                  </a:moveTo>
                  <a:lnTo>
                    <a:pt x="141922" y="110210"/>
                  </a:lnTo>
                  <a:lnTo>
                    <a:pt x="166522" y="117805"/>
                  </a:lnTo>
                  <a:lnTo>
                    <a:pt x="193916" y="133388"/>
                  </a:lnTo>
                  <a:lnTo>
                    <a:pt x="221818" y="145300"/>
                  </a:lnTo>
                  <a:lnTo>
                    <a:pt x="247561" y="145808"/>
                  </a:lnTo>
                  <a:lnTo>
                    <a:pt x="241223" y="135547"/>
                  </a:lnTo>
                  <a:lnTo>
                    <a:pt x="234124" y="130733"/>
                  </a:lnTo>
                  <a:lnTo>
                    <a:pt x="229425" y="122491"/>
                  </a:lnTo>
                  <a:lnTo>
                    <a:pt x="261391" y="122250"/>
                  </a:lnTo>
                  <a:lnTo>
                    <a:pt x="266382" y="110210"/>
                  </a:lnTo>
                  <a:close/>
                </a:path>
                <a:path w="267970" h="146050">
                  <a:moveTo>
                    <a:pt x="267855" y="106654"/>
                  </a:moveTo>
                  <a:lnTo>
                    <a:pt x="255676" y="95504"/>
                  </a:lnTo>
                  <a:lnTo>
                    <a:pt x="246799" y="81191"/>
                  </a:lnTo>
                  <a:lnTo>
                    <a:pt x="242735" y="56997"/>
                  </a:lnTo>
                  <a:lnTo>
                    <a:pt x="242201" y="55118"/>
                  </a:lnTo>
                  <a:lnTo>
                    <a:pt x="236016" y="33324"/>
                  </a:lnTo>
                  <a:lnTo>
                    <a:pt x="211035" y="44602"/>
                  </a:lnTo>
                  <a:lnTo>
                    <a:pt x="187820" y="52705"/>
                  </a:lnTo>
                  <a:lnTo>
                    <a:pt x="155016" y="55105"/>
                  </a:lnTo>
                  <a:lnTo>
                    <a:pt x="154851" y="55105"/>
                  </a:lnTo>
                  <a:lnTo>
                    <a:pt x="99555" y="40665"/>
                  </a:lnTo>
                  <a:lnTo>
                    <a:pt x="56438" y="0"/>
                  </a:lnTo>
                  <a:lnTo>
                    <a:pt x="47434" y="43192"/>
                  </a:lnTo>
                  <a:lnTo>
                    <a:pt x="34632" y="61429"/>
                  </a:lnTo>
                  <a:lnTo>
                    <a:pt x="18135" y="77139"/>
                  </a:lnTo>
                  <a:lnTo>
                    <a:pt x="0" y="90690"/>
                  </a:lnTo>
                  <a:lnTo>
                    <a:pt x="45910" y="101841"/>
                  </a:lnTo>
                  <a:lnTo>
                    <a:pt x="63284" y="104762"/>
                  </a:lnTo>
                  <a:lnTo>
                    <a:pt x="67602" y="114630"/>
                  </a:lnTo>
                  <a:lnTo>
                    <a:pt x="68872" y="131483"/>
                  </a:lnTo>
                  <a:lnTo>
                    <a:pt x="98031" y="123253"/>
                  </a:lnTo>
                  <a:lnTo>
                    <a:pt x="123901" y="110959"/>
                  </a:lnTo>
                  <a:lnTo>
                    <a:pt x="141909" y="110197"/>
                  </a:lnTo>
                  <a:lnTo>
                    <a:pt x="266382" y="110197"/>
                  </a:lnTo>
                  <a:lnTo>
                    <a:pt x="267855" y="106654"/>
                  </a:lnTo>
                  <a:close/>
                </a:path>
              </a:pathLst>
            </a:custGeom>
            <a:solidFill>
              <a:srgbClr val="CC6600"/>
            </a:solidFill>
          </p:spPr>
          <p:txBody>
            <a:bodyPr wrap="square" lIns="0" tIns="0" rIns="0" bIns="0" rtlCol="0"/>
            <a:lstStyle/>
            <a:p>
              <a:endParaRPr/>
            </a:p>
          </p:txBody>
        </p:sp>
        <p:pic>
          <p:nvPicPr>
            <p:cNvPr id="102" name="object 102"/>
            <p:cNvPicPr/>
            <p:nvPr/>
          </p:nvPicPr>
          <p:blipFill>
            <a:blip r:embed="rId29" cstate="print"/>
            <a:stretch>
              <a:fillRect/>
            </a:stretch>
          </p:blipFill>
          <p:spPr>
            <a:xfrm>
              <a:off x="11003280" y="3035807"/>
              <a:ext cx="184403" cy="106679"/>
            </a:xfrm>
            <a:prstGeom prst="rect">
              <a:avLst/>
            </a:prstGeom>
          </p:spPr>
        </p:pic>
      </p:grpSp>
      <p:pic>
        <p:nvPicPr>
          <p:cNvPr id="103" name="object 103"/>
          <p:cNvPicPr/>
          <p:nvPr/>
        </p:nvPicPr>
        <p:blipFill>
          <a:blip r:embed="rId30" cstate="print"/>
          <a:stretch>
            <a:fillRect/>
          </a:stretch>
        </p:blipFill>
        <p:spPr>
          <a:xfrm>
            <a:off x="11320271" y="3784092"/>
            <a:ext cx="630935" cy="544067"/>
          </a:xfrm>
          <a:prstGeom prst="rect">
            <a:avLst/>
          </a:prstGeom>
        </p:spPr>
      </p:pic>
      <p:pic>
        <p:nvPicPr>
          <p:cNvPr id="104" name="object 104"/>
          <p:cNvPicPr/>
          <p:nvPr/>
        </p:nvPicPr>
        <p:blipFill>
          <a:blip r:embed="rId30" cstate="print"/>
          <a:stretch>
            <a:fillRect/>
          </a:stretch>
        </p:blipFill>
        <p:spPr>
          <a:xfrm>
            <a:off x="10626852" y="3369564"/>
            <a:ext cx="632459" cy="545591"/>
          </a:xfrm>
          <a:prstGeom prst="rect">
            <a:avLst/>
          </a:prstGeom>
        </p:spPr>
      </p:pic>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880829" y="6530847"/>
            <a:ext cx="23304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HG明朝B"/>
                <a:cs typeface="HG明朝B"/>
              </a:rPr>
              <a:t>29</a:t>
            </a:r>
            <a:endParaRPr sz="1600">
              <a:latin typeface="HG明朝B"/>
              <a:cs typeface="HG明朝B"/>
            </a:endParaRPr>
          </a:p>
        </p:txBody>
      </p:sp>
      <p:pic>
        <p:nvPicPr>
          <p:cNvPr id="3" name="object 3"/>
          <p:cNvPicPr/>
          <p:nvPr/>
        </p:nvPicPr>
        <p:blipFill>
          <a:blip r:embed="rId2" cstate="print"/>
          <a:stretch>
            <a:fillRect/>
          </a:stretch>
        </p:blipFill>
        <p:spPr>
          <a:xfrm>
            <a:off x="11423904" y="86868"/>
            <a:ext cx="673607" cy="1028699"/>
          </a:xfrm>
          <a:prstGeom prst="rect">
            <a:avLst/>
          </a:prstGeom>
        </p:spPr>
      </p:pic>
      <p:sp>
        <p:nvSpPr>
          <p:cNvPr id="4" name="object 4"/>
          <p:cNvSpPr txBox="1">
            <a:spLocks noGrp="1"/>
          </p:cNvSpPr>
          <p:nvPr>
            <p:ph type="title"/>
          </p:nvPr>
        </p:nvSpPr>
        <p:spPr>
          <a:xfrm>
            <a:off x="4225828" y="343925"/>
            <a:ext cx="3740785" cy="452120"/>
          </a:xfrm>
          <a:prstGeom prst="rect">
            <a:avLst/>
          </a:prstGeom>
        </p:spPr>
        <p:txBody>
          <a:bodyPr vert="horz" wrap="square" lIns="0" tIns="12065" rIns="0" bIns="0" rtlCol="0">
            <a:spAutoFit/>
          </a:bodyPr>
          <a:lstStyle/>
          <a:p>
            <a:pPr marL="12700">
              <a:lnSpc>
                <a:spcPct val="100000"/>
              </a:lnSpc>
              <a:spcBef>
                <a:spcPts val="95"/>
              </a:spcBef>
            </a:pPr>
            <a:r>
              <a:rPr sz="2800" spc="-35" dirty="0"/>
              <a:t>超硬木材に</a:t>
            </a:r>
            <a:r>
              <a:rPr sz="2800" spc="-30" dirty="0"/>
              <a:t>よる</a:t>
            </a:r>
            <a:r>
              <a:rPr sz="2800" spc="-35" dirty="0"/>
              <a:t>木製</a:t>
            </a:r>
            <a:r>
              <a:rPr sz="2800" spc="-45" dirty="0"/>
              <a:t>ビル</a:t>
            </a:r>
            <a:endParaRPr sz="2800"/>
          </a:p>
        </p:txBody>
      </p:sp>
      <p:grpSp>
        <p:nvGrpSpPr>
          <p:cNvPr id="5" name="object 5"/>
          <p:cNvGrpSpPr/>
          <p:nvPr/>
        </p:nvGrpSpPr>
        <p:grpSpPr>
          <a:xfrm>
            <a:off x="140207" y="3662171"/>
            <a:ext cx="7157084" cy="617220"/>
            <a:chOff x="140207" y="3662171"/>
            <a:chExt cx="7157084" cy="617220"/>
          </a:xfrm>
        </p:grpSpPr>
        <p:pic>
          <p:nvPicPr>
            <p:cNvPr id="6" name="object 6"/>
            <p:cNvPicPr/>
            <p:nvPr/>
          </p:nvPicPr>
          <p:blipFill>
            <a:blip r:embed="rId3" cstate="print"/>
            <a:stretch>
              <a:fillRect/>
            </a:stretch>
          </p:blipFill>
          <p:spPr>
            <a:xfrm>
              <a:off x="140207" y="3662171"/>
              <a:ext cx="4069079" cy="403859"/>
            </a:xfrm>
            <a:prstGeom prst="rect">
              <a:avLst/>
            </a:prstGeom>
          </p:spPr>
        </p:pic>
        <p:pic>
          <p:nvPicPr>
            <p:cNvPr id="7" name="object 7"/>
            <p:cNvPicPr/>
            <p:nvPr/>
          </p:nvPicPr>
          <p:blipFill>
            <a:blip r:embed="rId4" cstate="print"/>
            <a:stretch>
              <a:fillRect/>
            </a:stretch>
          </p:blipFill>
          <p:spPr>
            <a:xfrm>
              <a:off x="3965448" y="3662171"/>
              <a:ext cx="333755" cy="403859"/>
            </a:xfrm>
            <a:prstGeom prst="rect">
              <a:avLst/>
            </a:prstGeom>
          </p:spPr>
        </p:pic>
        <p:pic>
          <p:nvPicPr>
            <p:cNvPr id="8" name="object 8"/>
            <p:cNvPicPr/>
            <p:nvPr/>
          </p:nvPicPr>
          <p:blipFill>
            <a:blip r:embed="rId5" cstate="print"/>
            <a:stretch>
              <a:fillRect/>
            </a:stretch>
          </p:blipFill>
          <p:spPr>
            <a:xfrm>
              <a:off x="4055363" y="3662171"/>
              <a:ext cx="3241547" cy="403859"/>
            </a:xfrm>
            <a:prstGeom prst="rect">
              <a:avLst/>
            </a:prstGeom>
          </p:spPr>
        </p:pic>
        <p:pic>
          <p:nvPicPr>
            <p:cNvPr id="9" name="object 9"/>
            <p:cNvPicPr/>
            <p:nvPr/>
          </p:nvPicPr>
          <p:blipFill>
            <a:blip r:embed="rId6" cstate="print"/>
            <a:stretch>
              <a:fillRect/>
            </a:stretch>
          </p:blipFill>
          <p:spPr>
            <a:xfrm>
              <a:off x="140207" y="3875532"/>
              <a:ext cx="335279" cy="403859"/>
            </a:xfrm>
            <a:prstGeom prst="rect">
              <a:avLst/>
            </a:prstGeom>
          </p:spPr>
        </p:pic>
        <p:pic>
          <p:nvPicPr>
            <p:cNvPr id="10" name="object 10"/>
            <p:cNvPicPr/>
            <p:nvPr/>
          </p:nvPicPr>
          <p:blipFill>
            <a:blip r:embed="rId7" cstate="print"/>
            <a:stretch>
              <a:fillRect/>
            </a:stretch>
          </p:blipFill>
          <p:spPr>
            <a:xfrm>
              <a:off x="231647" y="3875532"/>
              <a:ext cx="3130295" cy="403859"/>
            </a:xfrm>
            <a:prstGeom prst="rect">
              <a:avLst/>
            </a:prstGeom>
          </p:spPr>
        </p:pic>
        <p:pic>
          <p:nvPicPr>
            <p:cNvPr id="11" name="object 11"/>
            <p:cNvPicPr/>
            <p:nvPr/>
          </p:nvPicPr>
          <p:blipFill>
            <a:blip r:embed="rId8" cstate="print"/>
            <a:stretch>
              <a:fillRect/>
            </a:stretch>
          </p:blipFill>
          <p:spPr>
            <a:xfrm>
              <a:off x="3118103" y="3875532"/>
              <a:ext cx="332231" cy="403859"/>
            </a:xfrm>
            <a:prstGeom prst="rect">
              <a:avLst/>
            </a:prstGeom>
          </p:spPr>
        </p:pic>
        <p:pic>
          <p:nvPicPr>
            <p:cNvPr id="12" name="object 12"/>
            <p:cNvPicPr/>
            <p:nvPr/>
          </p:nvPicPr>
          <p:blipFill>
            <a:blip r:embed="rId9" cstate="print"/>
            <a:stretch>
              <a:fillRect/>
            </a:stretch>
          </p:blipFill>
          <p:spPr>
            <a:xfrm>
              <a:off x="3206496" y="3875532"/>
              <a:ext cx="2410967" cy="403859"/>
            </a:xfrm>
            <a:prstGeom prst="rect">
              <a:avLst/>
            </a:prstGeom>
          </p:spPr>
        </p:pic>
      </p:grpSp>
      <p:sp>
        <p:nvSpPr>
          <p:cNvPr id="13" name="object 13"/>
          <p:cNvSpPr txBox="1"/>
          <p:nvPr/>
        </p:nvSpPr>
        <p:spPr>
          <a:xfrm>
            <a:off x="200291" y="1191804"/>
            <a:ext cx="7399655" cy="5327015"/>
          </a:xfrm>
          <a:prstGeom prst="rect">
            <a:avLst/>
          </a:prstGeom>
        </p:spPr>
        <p:txBody>
          <a:bodyPr vert="horz" wrap="square" lIns="0" tIns="12700" rIns="0" bIns="0" rtlCol="0">
            <a:spAutoFit/>
          </a:bodyPr>
          <a:lstStyle/>
          <a:p>
            <a:pPr algn="ctr">
              <a:lnSpc>
                <a:spcPct val="100000"/>
              </a:lnSpc>
              <a:spcBef>
                <a:spcPts val="100"/>
              </a:spcBef>
            </a:pPr>
            <a:r>
              <a:rPr sz="1800" b="0" spc="-15" dirty="0">
                <a:latin typeface="BIZ UDP明朝 Medium"/>
                <a:cs typeface="BIZ UDP明朝 Medium"/>
              </a:rPr>
              <a:t>「圧縮すると鉄より強くなる木材」と「人工の疑似木材」</a:t>
            </a:r>
            <a:endParaRPr sz="1800">
              <a:latin typeface="BIZ UDP明朝 Medium"/>
              <a:cs typeface="BIZ UDP明朝 Medium"/>
            </a:endParaRPr>
          </a:p>
          <a:p>
            <a:pPr marL="52069" marR="43180" algn="just">
              <a:lnSpc>
                <a:spcPct val="100000"/>
              </a:lnSpc>
              <a:spcBef>
                <a:spcPts val="1300"/>
              </a:spcBef>
            </a:pPr>
            <a:r>
              <a:rPr sz="1400" b="0" spc="-5" dirty="0">
                <a:latin typeface="BIZ UDP明朝 Medium"/>
                <a:cs typeface="BIZ UDP明朝 Medium"/>
              </a:rPr>
              <a:t>今、モノづくりの最先端では、製造した製品全部を最終的に自然環境に戻せる素材の研究が続け</a:t>
            </a:r>
            <a:r>
              <a:rPr sz="1400" b="0" spc="-15" dirty="0">
                <a:latin typeface="BIZ UDP明朝 Medium"/>
                <a:cs typeface="BIZ UDP明朝 Medium"/>
              </a:rPr>
              <a:t>られている。生物由来で生体適合性を持ち自然に戻せる材料は様々あるが、中でも木材の利用は長年研究が行なわれてきた。この木材の最大の欠点は強度にある。</a:t>
            </a:r>
            <a:endParaRPr sz="1400">
              <a:latin typeface="BIZ UDP明朝 Medium"/>
              <a:cs typeface="BIZ UDP明朝 Medium"/>
            </a:endParaRPr>
          </a:p>
          <a:p>
            <a:pPr>
              <a:lnSpc>
                <a:spcPct val="100000"/>
              </a:lnSpc>
              <a:spcBef>
                <a:spcPts val="15"/>
              </a:spcBef>
            </a:pPr>
            <a:endParaRPr sz="1050">
              <a:latin typeface="BIZ UDP明朝 Medium"/>
              <a:cs typeface="BIZ UDP明朝 Medium"/>
            </a:endParaRPr>
          </a:p>
          <a:p>
            <a:pPr marL="52705" marR="37465" indent="-635" algn="just">
              <a:lnSpc>
                <a:spcPct val="100000"/>
              </a:lnSpc>
              <a:spcBef>
                <a:spcPts val="5"/>
              </a:spcBef>
            </a:pPr>
            <a:r>
              <a:rPr sz="1400" b="0" dirty="0">
                <a:latin typeface="BIZ UDP明朝 Medium"/>
                <a:cs typeface="BIZ UDP明朝 Medium"/>
              </a:rPr>
              <a:t>Nature（554</a:t>
            </a:r>
            <a:r>
              <a:rPr sz="1400" b="0" spc="95" dirty="0">
                <a:latin typeface="BIZ UDP明朝 Medium"/>
                <a:cs typeface="BIZ UDP明朝 Medium"/>
              </a:rPr>
              <a:t>号</a:t>
            </a:r>
            <a:r>
              <a:rPr sz="1400" b="0" spc="100" dirty="0">
                <a:latin typeface="BIZ UDP明朝 Medium"/>
                <a:cs typeface="BIZ UDP明朝 Medium"/>
              </a:rPr>
              <a:t>）</a:t>
            </a:r>
            <a:r>
              <a:rPr sz="1400" b="0" spc="90" dirty="0">
                <a:latin typeface="BIZ UDP明朝 Medium"/>
                <a:cs typeface="BIZ UDP明朝 Medium"/>
              </a:rPr>
              <a:t>には、メリーランド大学カレッジパーク校</a:t>
            </a:r>
            <a:r>
              <a:rPr sz="1400" b="0" dirty="0">
                <a:latin typeface="BIZ UDP明朝 Medium"/>
                <a:cs typeface="BIZ UDP明朝 Medium"/>
              </a:rPr>
              <a:t>（Department</a:t>
            </a:r>
            <a:r>
              <a:rPr sz="1400" b="0" spc="15" dirty="0">
                <a:latin typeface="BIZ UDP明朝 Medium"/>
                <a:cs typeface="BIZ UDP明朝 Medium"/>
              </a:rPr>
              <a:t>  </a:t>
            </a:r>
            <a:r>
              <a:rPr sz="1400" b="0" dirty="0">
                <a:latin typeface="BIZ UDP明朝 Medium"/>
                <a:cs typeface="BIZ UDP明朝 Medium"/>
              </a:rPr>
              <a:t>of</a:t>
            </a:r>
            <a:r>
              <a:rPr sz="1400" b="0" spc="20" dirty="0">
                <a:latin typeface="BIZ UDP明朝 Medium"/>
                <a:cs typeface="BIZ UDP明朝 Medium"/>
              </a:rPr>
              <a:t>  </a:t>
            </a:r>
            <a:r>
              <a:rPr sz="1400" b="0" spc="-10" dirty="0">
                <a:latin typeface="BIZ UDP明朝 Medium"/>
                <a:cs typeface="BIZ UDP明朝 Medium"/>
              </a:rPr>
              <a:t>Mechanical </a:t>
            </a:r>
            <a:r>
              <a:rPr sz="1400" b="0" dirty="0">
                <a:latin typeface="BIZ UDP明朝 Medium"/>
                <a:cs typeface="BIZ UDP明朝 Medium"/>
              </a:rPr>
              <a:t>Engineering</a:t>
            </a:r>
            <a:r>
              <a:rPr sz="1400" b="0" spc="145" dirty="0">
                <a:latin typeface="BIZ UDP明朝 Medium"/>
                <a:cs typeface="BIZ UDP明朝 Medium"/>
              </a:rPr>
              <a:t>, </a:t>
            </a:r>
            <a:r>
              <a:rPr sz="1400" b="0" dirty="0">
                <a:latin typeface="BIZ UDP明朝 Medium"/>
                <a:cs typeface="BIZ UDP明朝 Medium"/>
              </a:rPr>
              <a:t>University</a:t>
            </a:r>
            <a:r>
              <a:rPr sz="1400" b="0" spc="290" dirty="0">
                <a:latin typeface="BIZ UDP明朝 Medium"/>
                <a:cs typeface="BIZ UDP明朝 Medium"/>
              </a:rPr>
              <a:t> </a:t>
            </a:r>
            <a:r>
              <a:rPr sz="1400" b="0" dirty="0">
                <a:latin typeface="BIZ UDP明朝 Medium"/>
                <a:cs typeface="BIZ UDP明朝 Medium"/>
              </a:rPr>
              <a:t>of</a:t>
            </a:r>
            <a:r>
              <a:rPr sz="1400" b="0" spc="295" dirty="0">
                <a:latin typeface="BIZ UDP明朝 Medium"/>
                <a:cs typeface="BIZ UDP明朝 Medium"/>
              </a:rPr>
              <a:t> </a:t>
            </a:r>
            <a:r>
              <a:rPr sz="1400" b="0" dirty="0">
                <a:latin typeface="BIZ UDP明朝 Medium"/>
                <a:cs typeface="BIZ UDP明朝 Medium"/>
              </a:rPr>
              <a:t>Maryland,</a:t>
            </a:r>
            <a:r>
              <a:rPr sz="1400" b="0" spc="295" dirty="0">
                <a:latin typeface="BIZ UDP明朝 Medium"/>
                <a:cs typeface="BIZ UDP明朝 Medium"/>
              </a:rPr>
              <a:t> </a:t>
            </a:r>
            <a:r>
              <a:rPr sz="1400" b="0" dirty="0">
                <a:latin typeface="BIZ UDP明朝 Medium"/>
                <a:cs typeface="BIZ UDP明朝 Medium"/>
              </a:rPr>
              <a:t>College</a:t>
            </a:r>
            <a:r>
              <a:rPr sz="1400" b="0" spc="285" dirty="0">
                <a:latin typeface="BIZ UDP明朝 Medium"/>
                <a:cs typeface="BIZ UDP明朝 Medium"/>
              </a:rPr>
              <a:t> </a:t>
            </a:r>
            <a:r>
              <a:rPr sz="1400" b="0" dirty="0">
                <a:latin typeface="BIZ UDP明朝 Medium"/>
                <a:cs typeface="BIZ UDP明朝 Medium"/>
              </a:rPr>
              <a:t>Park）のTeng</a:t>
            </a:r>
            <a:r>
              <a:rPr sz="1400" b="0" spc="290" dirty="0">
                <a:latin typeface="BIZ UDP明朝 Medium"/>
                <a:cs typeface="BIZ UDP明朝 Medium"/>
              </a:rPr>
              <a:t> </a:t>
            </a:r>
            <a:r>
              <a:rPr sz="1400" b="0" dirty="0">
                <a:latin typeface="BIZ UDP明朝 Medium"/>
                <a:cs typeface="BIZ UDP明朝 Medium"/>
              </a:rPr>
              <a:t>Li</a:t>
            </a:r>
            <a:r>
              <a:rPr sz="1400" b="0" spc="-10" dirty="0">
                <a:latin typeface="BIZ UDP明朝 Medium"/>
                <a:cs typeface="BIZ UDP明朝 Medium"/>
              </a:rPr>
              <a:t>らが発表した論文</a:t>
            </a:r>
            <a:endParaRPr sz="1400">
              <a:latin typeface="BIZ UDP明朝 Medium"/>
              <a:cs typeface="BIZ UDP明朝 Medium"/>
            </a:endParaRPr>
          </a:p>
          <a:p>
            <a:pPr marL="52069" marR="40640" algn="just">
              <a:lnSpc>
                <a:spcPct val="100000"/>
              </a:lnSpc>
            </a:pPr>
            <a:r>
              <a:rPr sz="1400" b="0" dirty="0">
                <a:latin typeface="BIZ UDP明朝 Medium"/>
                <a:cs typeface="BIZ UDP明朝 Medium"/>
              </a:rPr>
              <a:t>「Processing bulk natural wood into a </a:t>
            </a:r>
            <a:r>
              <a:rPr sz="1400" b="0" spc="-10" dirty="0">
                <a:latin typeface="BIZ UDP明朝 Medium"/>
                <a:cs typeface="BIZ UDP明朝 Medium"/>
              </a:rPr>
              <a:t>high-</a:t>
            </a:r>
            <a:r>
              <a:rPr sz="1400" b="0" dirty="0">
                <a:latin typeface="BIZ UDP明朝 Medium"/>
                <a:cs typeface="BIZ UDP明朝 Medium"/>
              </a:rPr>
              <a:t>performance structural </a:t>
            </a:r>
            <a:r>
              <a:rPr sz="1400" b="0" spc="-10" dirty="0">
                <a:latin typeface="BIZ UDP明朝 Medium"/>
                <a:cs typeface="BIZ UDP明朝 Medium"/>
              </a:rPr>
              <a:t>material</a:t>
            </a:r>
            <a:r>
              <a:rPr sz="1400" b="0" spc="-25" dirty="0">
                <a:latin typeface="BIZ UDP明朝 Medium"/>
                <a:cs typeface="BIZ UDP明朝 Medium"/>
              </a:rPr>
              <a:t>」が</a:t>
            </a:r>
            <a:r>
              <a:rPr sz="1400" b="0" dirty="0">
                <a:latin typeface="BIZ UDP明朝 Medium"/>
                <a:cs typeface="BIZ UDP明朝 Medium"/>
              </a:rPr>
              <a:t>掲載されており、木材のリグニン（lignin）とヘミセルロース（hemicellulose）</a:t>
            </a:r>
            <a:r>
              <a:rPr sz="1400" b="0" spc="-10" dirty="0">
                <a:latin typeface="BIZ UDP明朝 Medium"/>
                <a:cs typeface="BIZ UDP明朝 Medium"/>
              </a:rPr>
              <a:t>を除去して圧縮す</a:t>
            </a:r>
            <a:r>
              <a:rPr sz="1400" b="0" spc="-20" dirty="0">
                <a:latin typeface="BIZ UDP明朝 Medium"/>
                <a:cs typeface="BIZ UDP明朝 Medium"/>
              </a:rPr>
              <a:t>ると木材の強度が劇的に増すとの研究成果が発表されている。</a:t>
            </a:r>
            <a:endParaRPr sz="1400">
              <a:latin typeface="BIZ UDP明朝 Medium"/>
              <a:cs typeface="BIZ UDP明朝 Medium"/>
            </a:endParaRPr>
          </a:p>
          <a:p>
            <a:pPr>
              <a:lnSpc>
                <a:spcPct val="100000"/>
              </a:lnSpc>
              <a:spcBef>
                <a:spcPts val="15"/>
              </a:spcBef>
            </a:pPr>
            <a:endParaRPr sz="1300">
              <a:latin typeface="BIZ UDP明朝 Medium"/>
              <a:cs typeface="BIZ UDP明朝 Medium"/>
            </a:endParaRPr>
          </a:p>
          <a:p>
            <a:pPr marL="52069">
              <a:lnSpc>
                <a:spcPts val="1710"/>
              </a:lnSpc>
            </a:pPr>
            <a:r>
              <a:rPr sz="1450" i="1" spc="-35" dirty="0">
                <a:latin typeface="BIZ UDP明朝 Medium"/>
                <a:cs typeface="BIZ UDP明朝 Medium"/>
              </a:rPr>
              <a:t>Processing</a:t>
            </a:r>
            <a:r>
              <a:rPr sz="1450" i="1" spc="-75" dirty="0">
                <a:latin typeface="BIZ UDP明朝 Medium"/>
                <a:cs typeface="BIZ UDP明朝 Medium"/>
              </a:rPr>
              <a:t> </a:t>
            </a:r>
            <a:r>
              <a:rPr sz="1450" i="1" spc="-20" dirty="0">
                <a:latin typeface="BIZ UDP明朝 Medium"/>
                <a:cs typeface="BIZ UDP明朝 Medium"/>
              </a:rPr>
              <a:t>bulk</a:t>
            </a:r>
            <a:r>
              <a:rPr sz="1450" i="1" spc="-65" dirty="0">
                <a:latin typeface="BIZ UDP明朝 Medium"/>
                <a:cs typeface="BIZ UDP明朝 Medium"/>
              </a:rPr>
              <a:t> </a:t>
            </a:r>
            <a:r>
              <a:rPr sz="1450" i="1" spc="-25" dirty="0">
                <a:latin typeface="BIZ UDP明朝 Medium"/>
                <a:cs typeface="BIZ UDP明朝 Medium"/>
              </a:rPr>
              <a:t>natural</a:t>
            </a:r>
            <a:r>
              <a:rPr sz="1450" i="1" spc="-65" dirty="0">
                <a:latin typeface="BIZ UDP明朝 Medium"/>
                <a:cs typeface="BIZ UDP明朝 Medium"/>
              </a:rPr>
              <a:t> </a:t>
            </a:r>
            <a:r>
              <a:rPr sz="1450" i="1" spc="-25" dirty="0">
                <a:latin typeface="BIZ UDP明朝 Medium"/>
                <a:cs typeface="BIZ UDP明朝 Medium"/>
              </a:rPr>
              <a:t>wood</a:t>
            </a:r>
            <a:r>
              <a:rPr sz="1450" i="1" spc="-50" dirty="0">
                <a:latin typeface="BIZ UDP明朝 Medium"/>
                <a:cs typeface="BIZ UDP明朝 Medium"/>
              </a:rPr>
              <a:t> </a:t>
            </a:r>
            <a:r>
              <a:rPr sz="1450" i="1" spc="-20" dirty="0">
                <a:latin typeface="BIZ UDP明朝 Medium"/>
                <a:cs typeface="BIZ UDP明朝 Medium"/>
              </a:rPr>
              <a:t>into</a:t>
            </a:r>
            <a:r>
              <a:rPr sz="1450" i="1" spc="-50" dirty="0">
                <a:latin typeface="BIZ UDP明朝 Medium"/>
                <a:cs typeface="BIZ UDP明朝 Medium"/>
              </a:rPr>
              <a:t> </a:t>
            </a:r>
            <a:r>
              <a:rPr sz="1450" i="1" dirty="0">
                <a:latin typeface="BIZ UDP明朝 Medium"/>
                <a:cs typeface="BIZ UDP明朝 Medium"/>
              </a:rPr>
              <a:t>a</a:t>
            </a:r>
            <a:r>
              <a:rPr sz="1450" i="1" spc="-30" dirty="0">
                <a:latin typeface="BIZ UDP明朝 Medium"/>
                <a:cs typeface="BIZ UDP明朝 Medium"/>
              </a:rPr>
              <a:t> </a:t>
            </a:r>
            <a:r>
              <a:rPr sz="1450" i="1" spc="-35" dirty="0">
                <a:latin typeface="BIZ UDP明朝 Medium"/>
                <a:cs typeface="BIZ UDP明朝 Medium"/>
              </a:rPr>
              <a:t>high-performance</a:t>
            </a:r>
            <a:r>
              <a:rPr sz="1450" i="1" spc="-50" dirty="0">
                <a:latin typeface="BIZ UDP明朝 Medium"/>
                <a:cs typeface="BIZ UDP明朝 Medium"/>
              </a:rPr>
              <a:t> </a:t>
            </a:r>
            <a:r>
              <a:rPr sz="1450" i="1" spc="-30" dirty="0">
                <a:latin typeface="BIZ UDP明朝 Medium"/>
                <a:cs typeface="BIZ UDP明朝 Medium"/>
              </a:rPr>
              <a:t>structural</a:t>
            </a:r>
            <a:r>
              <a:rPr sz="1450" i="1" spc="-65" dirty="0">
                <a:latin typeface="BIZ UDP明朝 Medium"/>
                <a:cs typeface="BIZ UDP明朝 Medium"/>
              </a:rPr>
              <a:t> </a:t>
            </a:r>
            <a:r>
              <a:rPr sz="1450" i="1" spc="-10" dirty="0">
                <a:latin typeface="BIZ UDP明朝 Medium"/>
                <a:cs typeface="BIZ UDP明朝 Medium"/>
              </a:rPr>
              <a:t>material</a:t>
            </a:r>
            <a:endParaRPr sz="1450">
              <a:latin typeface="BIZ UDP明朝 Medium"/>
              <a:cs typeface="BIZ UDP明朝 Medium"/>
            </a:endParaRPr>
          </a:p>
          <a:p>
            <a:pPr marL="52069">
              <a:lnSpc>
                <a:spcPts val="1705"/>
              </a:lnSpc>
            </a:pPr>
            <a:r>
              <a:rPr sz="1450" i="1" spc="-30" dirty="0">
                <a:latin typeface="BIZ UDP明朝 Medium"/>
                <a:cs typeface="BIZ UDP明朝 Medium"/>
              </a:rPr>
              <a:t>（Nature</a:t>
            </a:r>
            <a:r>
              <a:rPr sz="1450" i="1" spc="-95" dirty="0">
                <a:latin typeface="BIZ UDP明朝 Medium"/>
                <a:cs typeface="BIZ UDP明朝 Medium"/>
              </a:rPr>
              <a:t> </a:t>
            </a:r>
            <a:r>
              <a:rPr sz="1450" i="1" spc="-30" dirty="0">
                <a:latin typeface="BIZ UDP明朝 Medium"/>
                <a:cs typeface="BIZ UDP明朝 Medium"/>
              </a:rPr>
              <a:t>volume</a:t>
            </a:r>
            <a:r>
              <a:rPr sz="1450" i="1" spc="-75" dirty="0">
                <a:latin typeface="BIZ UDP明朝 Medium"/>
                <a:cs typeface="BIZ UDP明朝 Medium"/>
              </a:rPr>
              <a:t> </a:t>
            </a:r>
            <a:r>
              <a:rPr sz="1450" i="1" spc="-25" dirty="0">
                <a:latin typeface="BIZ UDP明朝 Medium"/>
                <a:cs typeface="BIZ UDP明朝 Medium"/>
              </a:rPr>
              <a:t>554,</a:t>
            </a:r>
            <a:r>
              <a:rPr sz="1450" i="1" spc="-80" dirty="0">
                <a:latin typeface="BIZ UDP明朝 Medium"/>
                <a:cs typeface="BIZ UDP明朝 Medium"/>
              </a:rPr>
              <a:t> </a:t>
            </a:r>
            <a:r>
              <a:rPr sz="1450" i="1" spc="-20" dirty="0">
                <a:latin typeface="BIZ UDP明朝 Medium"/>
                <a:cs typeface="BIZ UDP明朝 Medium"/>
              </a:rPr>
              <a:t>pages</a:t>
            </a:r>
            <a:r>
              <a:rPr sz="1450" i="1" spc="-70" dirty="0">
                <a:latin typeface="BIZ UDP明朝 Medium"/>
                <a:cs typeface="BIZ UDP明朝 Medium"/>
              </a:rPr>
              <a:t> </a:t>
            </a:r>
            <a:r>
              <a:rPr sz="1450" i="1" spc="-40" dirty="0">
                <a:latin typeface="BIZ UDP明朝 Medium"/>
                <a:cs typeface="BIZ UDP明朝 Medium"/>
              </a:rPr>
              <a:t>224–228</a:t>
            </a:r>
            <a:r>
              <a:rPr sz="1450" i="1" spc="-85" dirty="0">
                <a:latin typeface="BIZ UDP明朝 Medium"/>
                <a:cs typeface="BIZ UDP明朝 Medium"/>
              </a:rPr>
              <a:t> </a:t>
            </a:r>
            <a:r>
              <a:rPr sz="1450" i="1" dirty="0">
                <a:latin typeface="BIZ UDP明朝 Medium"/>
                <a:cs typeface="BIZ UDP明朝 Medium"/>
              </a:rPr>
              <a:t>08</a:t>
            </a:r>
            <a:r>
              <a:rPr sz="1450" i="1" spc="-70" dirty="0">
                <a:latin typeface="BIZ UDP明朝 Medium"/>
                <a:cs typeface="BIZ UDP明朝 Medium"/>
              </a:rPr>
              <a:t> </a:t>
            </a:r>
            <a:r>
              <a:rPr sz="1450" i="1" spc="-30" dirty="0">
                <a:latin typeface="BIZ UDP明朝 Medium"/>
                <a:cs typeface="BIZ UDP明朝 Medium"/>
              </a:rPr>
              <a:t>February</a:t>
            </a:r>
            <a:r>
              <a:rPr sz="1450" i="1" spc="-90" dirty="0">
                <a:latin typeface="BIZ UDP明朝 Medium"/>
                <a:cs typeface="BIZ UDP明朝 Medium"/>
              </a:rPr>
              <a:t> </a:t>
            </a:r>
            <a:r>
              <a:rPr sz="1450" i="1" spc="-10" dirty="0">
                <a:latin typeface="BIZ UDP明朝 Medium"/>
                <a:cs typeface="BIZ UDP明朝 Medium"/>
              </a:rPr>
              <a:t>2018)</a:t>
            </a:r>
            <a:endParaRPr sz="1450">
              <a:latin typeface="BIZ UDP明朝 Medium"/>
              <a:cs typeface="BIZ UDP明朝 Medium"/>
            </a:endParaRPr>
          </a:p>
          <a:p>
            <a:pPr marL="52069">
              <a:lnSpc>
                <a:spcPts val="1675"/>
              </a:lnSpc>
            </a:pPr>
            <a:r>
              <a:rPr sz="1400" b="0" u="sng" spc="-10" dirty="0">
                <a:solidFill>
                  <a:srgbClr val="0563C1"/>
                </a:solidFill>
                <a:uFill>
                  <a:solidFill>
                    <a:srgbClr val="0563C1"/>
                  </a:solidFill>
                </a:uFill>
                <a:latin typeface="BIZ UDP明朝 Medium"/>
                <a:cs typeface="BIZ UDP明朝 Medium"/>
                <a:hlinkClick r:id="rId10"/>
              </a:rPr>
              <a:t>https://www.nature.com/articles/nature25476</a:t>
            </a:r>
            <a:endParaRPr sz="1400">
              <a:latin typeface="BIZ UDP明朝 Medium"/>
              <a:cs typeface="BIZ UDP明朝 Medium"/>
            </a:endParaRPr>
          </a:p>
          <a:p>
            <a:pPr>
              <a:lnSpc>
                <a:spcPct val="100000"/>
              </a:lnSpc>
              <a:spcBef>
                <a:spcPts val="5"/>
              </a:spcBef>
            </a:pPr>
            <a:endParaRPr sz="1350">
              <a:latin typeface="BIZ UDP明朝 Medium"/>
              <a:cs typeface="BIZ UDP明朝 Medium"/>
            </a:endParaRPr>
          </a:p>
          <a:p>
            <a:pPr marL="52069">
              <a:lnSpc>
                <a:spcPct val="100000"/>
              </a:lnSpc>
            </a:pPr>
            <a:r>
              <a:rPr sz="1400" b="0" spc="60" dirty="0">
                <a:latin typeface="BIZ UDP明朝 Medium"/>
                <a:cs typeface="BIZ UDP明朝 Medium"/>
              </a:rPr>
              <a:t>論文によれば、ナラやカシの木などオーク材を、水酸化ナトリウム</a:t>
            </a:r>
            <a:r>
              <a:rPr sz="1400" b="0" dirty="0">
                <a:latin typeface="BIZ UDP明朝 Medium"/>
                <a:cs typeface="BIZ UDP明朝 Medium"/>
              </a:rPr>
              <a:t>（NaOH）</a:t>
            </a:r>
            <a:r>
              <a:rPr sz="1400" b="0" spc="45" dirty="0">
                <a:latin typeface="BIZ UDP明朝 Medium"/>
                <a:cs typeface="BIZ UDP明朝 Medium"/>
              </a:rPr>
              <a:t>と亜硫酸ナトリウム</a:t>
            </a:r>
            <a:endParaRPr sz="1400">
              <a:latin typeface="BIZ UDP明朝 Medium"/>
              <a:cs typeface="BIZ UDP明朝 Medium"/>
            </a:endParaRPr>
          </a:p>
          <a:p>
            <a:pPr marL="51435" marR="43815" indent="635" algn="just">
              <a:lnSpc>
                <a:spcPct val="100000"/>
              </a:lnSpc>
            </a:pPr>
            <a:r>
              <a:rPr sz="1400" b="0" dirty="0">
                <a:latin typeface="BIZ UDP明朝 Medium"/>
                <a:cs typeface="BIZ UDP明朝 Medium"/>
              </a:rPr>
              <a:t>（Na</a:t>
            </a:r>
            <a:r>
              <a:rPr sz="1350" b="0" baseline="24691" dirty="0">
                <a:latin typeface="BIZ UDP明朝 Medium"/>
                <a:cs typeface="BIZ UDP明朝 Medium"/>
              </a:rPr>
              <a:t>2</a:t>
            </a:r>
            <a:r>
              <a:rPr sz="1400" b="0" dirty="0">
                <a:latin typeface="BIZ UDP明朝 Medium"/>
                <a:cs typeface="BIZ UDP明朝 Medium"/>
              </a:rPr>
              <a:t>SO</a:t>
            </a:r>
            <a:r>
              <a:rPr sz="1350" b="0" baseline="24691" dirty="0">
                <a:latin typeface="BIZ UDP明朝 Medium"/>
                <a:cs typeface="BIZ UDP明朝 Medium"/>
              </a:rPr>
              <a:t>3</a:t>
            </a:r>
            <a:r>
              <a:rPr sz="1400" b="0" dirty="0">
                <a:latin typeface="BIZ UDP明朝 Medium"/>
                <a:cs typeface="BIZ UDP明朝 Medium"/>
              </a:rPr>
              <a:t>）の溶液に浸し7時間煮沸。その後、100℃で1日圧縮すると元の大きさの1/5</a:t>
            </a:r>
            <a:r>
              <a:rPr sz="1400" b="0" spc="-15" dirty="0">
                <a:latin typeface="BIZ UDP明朝 Medium"/>
                <a:cs typeface="BIZ UDP明朝 Medium"/>
              </a:rPr>
              <a:t>になり強</a:t>
            </a:r>
            <a:r>
              <a:rPr sz="1400" b="0" dirty="0">
                <a:latin typeface="BIZ UDP明朝 Medium"/>
                <a:cs typeface="BIZ UDP明朝 Medium"/>
              </a:rPr>
              <a:t>度が</a:t>
            </a:r>
            <a:r>
              <a:rPr sz="1400" b="0" spc="-10" dirty="0">
                <a:latin typeface="BIZ UDP明朝 Medium"/>
                <a:cs typeface="BIZ UDP明朝 Medium"/>
              </a:rPr>
              <a:t>11.5倍に向上したとしている。木材を単純にプレス圧縮する方法では、強度は</a:t>
            </a:r>
            <a:r>
              <a:rPr sz="1400" b="0" dirty="0">
                <a:latin typeface="BIZ UDP明朝 Medium"/>
                <a:cs typeface="BIZ UDP明朝 Medium"/>
              </a:rPr>
              <a:t>3</a:t>
            </a:r>
            <a:r>
              <a:rPr sz="1400" b="0" spc="-20" dirty="0">
                <a:latin typeface="BIZ UDP明朝 Medium"/>
                <a:cs typeface="BIZ UDP明朝 Medium"/>
              </a:rPr>
              <a:t>倍になる程度</a:t>
            </a:r>
            <a:r>
              <a:rPr sz="1400" b="0" spc="-5" dirty="0">
                <a:latin typeface="BIZ UDP明朝 Medium"/>
                <a:cs typeface="BIZ UDP明朝 Medium"/>
              </a:rPr>
              <a:t>だが、</a:t>
            </a:r>
            <a:r>
              <a:rPr sz="1400" b="0" dirty="0">
                <a:latin typeface="BIZ UDP明朝 Medium"/>
                <a:cs typeface="BIZ UDP明朝 Medium"/>
              </a:rPr>
              <a:t>Teng</a:t>
            </a:r>
            <a:r>
              <a:rPr sz="1400" b="0" spc="20" dirty="0">
                <a:latin typeface="BIZ UDP明朝 Medium"/>
                <a:cs typeface="BIZ UDP明朝 Medium"/>
              </a:rPr>
              <a:t> </a:t>
            </a:r>
            <a:r>
              <a:rPr sz="1400" b="0" dirty="0">
                <a:latin typeface="BIZ UDP明朝 Medium"/>
                <a:cs typeface="BIZ UDP明朝 Medium"/>
              </a:rPr>
              <a:t>Li</a:t>
            </a:r>
            <a:r>
              <a:rPr sz="1400" b="0" spc="-15" dirty="0">
                <a:latin typeface="BIZ UDP明朝 Medium"/>
                <a:cs typeface="BIZ UDP明朝 Medium"/>
              </a:rPr>
              <a:t>らの手法による</a:t>
            </a:r>
            <a:r>
              <a:rPr sz="1400" b="0" spc="-10" dirty="0">
                <a:latin typeface="BIZ UDP明朝 Medium"/>
                <a:cs typeface="BIZ UDP明朝 Medium"/>
              </a:rPr>
              <a:t>11.5</a:t>
            </a:r>
            <a:r>
              <a:rPr sz="1400" b="0" spc="-15" dirty="0">
                <a:latin typeface="BIZ UDP明朝 Medium"/>
                <a:cs typeface="BIZ UDP明朝 Medium"/>
              </a:rPr>
              <a:t>倍の強度は驚異的である。</a:t>
            </a:r>
            <a:endParaRPr sz="1400">
              <a:latin typeface="BIZ UDP明朝 Medium"/>
              <a:cs typeface="BIZ UDP明朝 Medium"/>
            </a:endParaRPr>
          </a:p>
          <a:p>
            <a:pPr marL="50800" marR="43180">
              <a:lnSpc>
                <a:spcPct val="100000"/>
              </a:lnSpc>
            </a:pPr>
            <a:r>
              <a:rPr sz="1400" b="0" spc="-15" dirty="0">
                <a:solidFill>
                  <a:srgbClr val="C00000"/>
                </a:solidFill>
                <a:latin typeface="BIZ UDP明朝 Medium"/>
                <a:cs typeface="BIZ UDP明朝 Medium"/>
              </a:rPr>
              <a:t>セルロースは、化学薬品との煮沸処理の影響を受けないが、リグニンやヘミセルロースは一部が溶</a:t>
            </a:r>
            <a:r>
              <a:rPr sz="1400" b="0" spc="-20" dirty="0">
                <a:solidFill>
                  <a:srgbClr val="C00000"/>
                </a:solidFill>
                <a:latin typeface="BIZ UDP明朝 Medium"/>
                <a:cs typeface="BIZ UDP明朝 Medium"/>
              </a:rPr>
              <a:t>解し、木材構造体に空洞ができ、この空隙を圧縮して潰すと、鉄よりも固くなる。</a:t>
            </a:r>
            <a:endParaRPr sz="1400">
              <a:latin typeface="BIZ UDP明朝 Medium"/>
              <a:cs typeface="BIZ UDP明朝 Medium"/>
            </a:endParaRPr>
          </a:p>
          <a:p>
            <a:pPr marL="50800" marR="45720" algn="just">
              <a:lnSpc>
                <a:spcPct val="100000"/>
              </a:lnSpc>
              <a:spcBef>
                <a:spcPts val="5"/>
              </a:spcBef>
            </a:pPr>
            <a:r>
              <a:rPr sz="1400" b="0" spc="-15" dirty="0">
                <a:latin typeface="BIZ UDP明朝 Medium"/>
                <a:cs typeface="BIZ UDP明朝 Medium"/>
              </a:rPr>
              <a:t>従来行なわれてきた木材からセルロースを抽出し、新しい素材などと合成して強度を得る方法とは</a:t>
            </a:r>
            <a:r>
              <a:rPr sz="1400" b="0" spc="-10" dirty="0">
                <a:latin typeface="BIZ UDP明朝 Medium"/>
                <a:cs typeface="BIZ UDP明朝 Medium"/>
              </a:rPr>
              <a:t>根本的に異なり、将に「</a:t>
            </a:r>
            <a:r>
              <a:rPr sz="1400" b="0" dirty="0">
                <a:latin typeface="BIZ UDP明朝 Medium"/>
                <a:cs typeface="BIZ UDP明朝 Medium"/>
              </a:rPr>
              <a:t>a</a:t>
            </a:r>
            <a:r>
              <a:rPr sz="1400" b="0" spc="235" dirty="0">
                <a:latin typeface="BIZ UDP明朝 Medium"/>
                <a:cs typeface="BIZ UDP明朝 Medium"/>
              </a:rPr>
              <a:t> </a:t>
            </a:r>
            <a:r>
              <a:rPr sz="1400" b="0" spc="-10" dirty="0">
                <a:latin typeface="BIZ UDP明朝 Medium"/>
                <a:cs typeface="BIZ UDP明朝 Medium"/>
              </a:rPr>
              <a:t>low-</a:t>
            </a:r>
            <a:r>
              <a:rPr sz="1400" b="0" dirty="0">
                <a:latin typeface="BIZ UDP明朝 Medium"/>
                <a:cs typeface="BIZ UDP明朝 Medium"/>
              </a:rPr>
              <a:t>cost</a:t>
            </a:r>
            <a:r>
              <a:rPr sz="1400" b="0" spc="114" dirty="0">
                <a:latin typeface="BIZ UDP明朝 Medium"/>
                <a:cs typeface="BIZ UDP明朝 Medium"/>
              </a:rPr>
              <a:t>, </a:t>
            </a:r>
            <a:r>
              <a:rPr sz="1400" b="0" spc="-10" dirty="0">
                <a:latin typeface="BIZ UDP明朝 Medium"/>
                <a:cs typeface="BIZ UDP明朝 Medium"/>
              </a:rPr>
              <a:t>high-</a:t>
            </a:r>
            <a:r>
              <a:rPr sz="1400" b="0" dirty="0">
                <a:latin typeface="BIZ UDP明朝 Medium"/>
                <a:cs typeface="BIZ UDP明朝 Medium"/>
              </a:rPr>
              <a:t>performance,</a:t>
            </a:r>
            <a:r>
              <a:rPr sz="1400" b="0" spc="245" dirty="0">
                <a:latin typeface="BIZ UDP明朝 Medium"/>
                <a:cs typeface="BIZ UDP明朝 Medium"/>
              </a:rPr>
              <a:t> </a:t>
            </a:r>
            <a:r>
              <a:rPr sz="1400" b="0" dirty="0">
                <a:latin typeface="BIZ UDP明朝 Medium"/>
                <a:cs typeface="BIZ UDP明朝 Medium"/>
              </a:rPr>
              <a:t>lightweight</a:t>
            </a:r>
            <a:r>
              <a:rPr sz="1400" b="0" spc="220" dirty="0">
                <a:latin typeface="BIZ UDP明朝 Medium"/>
                <a:cs typeface="BIZ UDP明朝 Medium"/>
              </a:rPr>
              <a:t> </a:t>
            </a:r>
            <a:r>
              <a:rPr sz="1400" b="0" spc="-10" dirty="0">
                <a:latin typeface="BIZ UDP明朝 Medium"/>
                <a:cs typeface="BIZ UDP明朝 Medium"/>
              </a:rPr>
              <a:t>alternative</a:t>
            </a:r>
            <a:r>
              <a:rPr sz="1400" b="0" spc="-20" dirty="0">
                <a:latin typeface="BIZ UDP明朝 Medium"/>
                <a:cs typeface="BIZ UDP明朝 Medium"/>
              </a:rPr>
              <a:t>」であ</a:t>
            </a:r>
            <a:r>
              <a:rPr sz="1400" b="0" spc="-25" dirty="0">
                <a:latin typeface="BIZ UDP明朝 Medium"/>
                <a:cs typeface="BIZ UDP明朝 Medium"/>
              </a:rPr>
              <a:t>る。</a:t>
            </a:r>
            <a:endParaRPr sz="1400">
              <a:latin typeface="BIZ UDP明朝 Medium"/>
              <a:cs typeface="BIZ UDP明朝 Medium"/>
            </a:endParaRPr>
          </a:p>
        </p:txBody>
      </p:sp>
      <p:pic>
        <p:nvPicPr>
          <p:cNvPr id="14" name="object 14"/>
          <p:cNvPicPr/>
          <p:nvPr/>
        </p:nvPicPr>
        <p:blipFill>
          <a:blip r:embed="rId11" cstate="print"/>
          <a:stretch>
            <a:fillRect/>
          </a:stretch>
        </p:blipFill>
        <p:spPr>
          <a:xfrm>
            <a:off x="7834883" y="1258824"/>
            <a:ext cx="3654551" cy="5305043"/>
          </a:xfrm>
          <a:prstGeom prst="rect">
            <a:avLst/>
          </a:prstGeom>
        </p:spPr>
      </p:pic>
      <p:sp>
        <p:nvSpPr>
          <p:cNvPr id="15" name="object 15"/>
          <p:cNvSpPr txBox="1"/>
          <p:nvPr/>
        </p:nvSpPr>
        <p:spPr>
          <a:xfrm>
            <a:off x="9122588" y="6592513"/>
            <a:ext cx="1076960" cy="193675"/>
          </a:xfrm>
          <a:prstGeom prst="rect">
            <a:avLst/>
          </a:prstGeom>
        </p:spPr>
        <p:txBody>
          <a:bodyPr vert="horz" wrap="square" lIns="0" tIns="12700" rIns="0" bIns="0" rtlCol="0">
            <a:spAutoFit/>
          </a:bodyPr>
          <a:lstStyle/>
          <a:p>
            <a:pPr marL="12700">
              <a:lnSpc>
                <a:spcPct val="100000"/>
              </a:lnSpc>
              <a:spcBef>
                <a:spcPts val="100"/>
              </a:spcBef>
            </a:pPr>
            <a:r>
              <a:rPr sz="1100" b="0" spc="-10" dirty="0">
                <a:latin typeface="BIZ UDP明朝 Medium"/>
                <a:cs typeface="BIZ UDP明朝 Medium"/>
              </a:rPr>
              <a:t>出典：三井不動産</a:t>
            </a:r>
            <a:endParaRPr sz="1100">
              <a:latin typeface="BIZ UDP明朝 Medium"/>
              <a:cs typeface="BIZ UDP明朝 Medium"/>
            </a:endParaRPr>
          </a:p>
        </p:txBody>
      </p:sp>
      <p:sp>
        <p:nvSpPr>
          <p:cNvPr id="16" name="object 16"/>
          <p:cNvSpPr txBox="1"/>
          <p:nvPr/>
        </p:nvSpPr>
        <p:spPr>
          <a:xfrm>
            <a:off x="8466184" y="965131"/>
            <a:ext cx="2569845" cy="269240"/>
          </a:xfrm>
          <a:prstGeom prst="rect">
            <a:avLst/>
          </a:prstGeom>
        </p:spPr>
        <p:txBody>
          <a:bodyPr vert="horz" wrap="square" lIns="0" tIns="12065" rIns="0" bIns="0" rtlCol="0">
            <a:spAutoFit/>
          </a:bodyPr>
          <a:lstStyle/>
          <a:p>
            <a:pPr marL="12700">
              <a:lnSpc>
                <a:spcPct val="100000"/>
              </a:lnSpc>
              <a:spcBef>
                <a:spcPts val="95"/>
              </a:spcBef>
            </a:pPr>
            <a:r>
              <a:rPr sz="1600" b="0" spc="-25" dirty="0">
                <a:latin typeface="BIZ UDP明朝 Medium"/>
                <a:cs typeface="BIZ UDP明朝 Medium"/>
              </a:rPr>
              <a:t>三友新聞</a:t>
            </a:r>
            <a:r>
              <a:rPr sz="1600" b="0" spc="-10" dirty="0">
                <a:latin typeface="BIZ UDP明朝 Medium"/>
                <a:cs typeface="BIZ UDP明朝 Medium"/>
              </a:rPr>
              <a:t>（</a:t>
            </a:r>
            <a:r>
              <a:rPr sz="1600" b="0" spc="-25" dirty="0">
                <a:latin typeface="BIZ UDP明朝 Medium"/>
                <a:cs typeface="BIZ UDP明朝 Medium"/>
              </a:rPr>
              <a:t>令和</a:t>
            </a:r>
            <a:r>
              <a:rPr sz="1600" b="0" spc="-30" dirty="0">
                <a:latin typeface="BIZ UDP明朝 Medium"/>
                <a:cs typeface="BIZ UDP明朝 Medium"/>
              </a:rPr>
              <a:t>2</a:t>
            </a:r>
            <a:r>
              <a:rPr sz="1600" b="0" spc="-25" dirty="0">
                <a:latin typeface="BIZ UDP明朝 Medium"/>
                <a:cs typeface="BIZ UDP明朝 Medium"/>
              </a:rPr>
              <a:t>年10月</a:t>
            </a:r>
            <a:r>
              <a:rPr sz="1600" b="0" spc="-30" dirty="0">
                <a:latin typeface="BIZ UDP明朝 Medium"/>
                <a:cs typeface="BIZ UDP明朝 Medium"/>
              </a:rPr>
              <a:t>8</a:t>
            </a:r>
            <a:r>
              <a:rPr sz="1600" b="0" spc="-25" dirty="0">
                <a:latin typeface="BIZ UDP明朝 Medium"/>
                <a:cs typeface="BIZ UDP明朝 Medium"/>
              </a:rPr>
              <a:t>日</a:t>
            </a:r>
            <a:r>
              <a:rPr sz="1600" b="0" spc="-50" dirty="0">
                <a:latin typeface="BIZ UDP明朝 Medium"/>
                <a:cs typeface="BIZ UDP明朝 Medium"/>
              </a:rPr>
              <a:t>）</a:t>
            </a:r>
            <a:endParaRPr sz="1600">
              <a:latin typeface="BIZ UDP明朝 Medium"/>
              <a:cs typeface="BIZ UDP明朝 Medium"/>
            </a:endParaRPr>
          </a:p>
        </p:txBody>
      </p:sp>
      <p:sp>
        <p:nvSpPr>
          <p:cNvPr id="17" name="object 17"/>
          <p:cNvSpPr txBox="1"/>
          <p:nvPr/>
        </p:nvSpPr>
        <p:spPr>
          <a:xfrm>
            <a:off x="11566742" y="2373500"/>
            <a:ext cx="254000" cy="2715895"/>
          </a:xfrm>
          <a:prstGeom prst="rect">
            <a:avLst/>
          </a:prstGeom>
        </p:spPr>
        <p:txBody>
          <a:bodyPr vert="eaVert" wrap="square" lIns="0" tIns="0" rIns="0" bIns="0" rtlCol="0">
            <a:spAutoFit/>
          </a:bodyPr>
          <a:lstStyle/>
          <a:p>
            <a:pPr marL="12700">
              <a:lnSpc>
                <a:spcPct val="65000"/>
              </a:lnSpc>
            </a:pPr>
            <a:r>
              <a:rPr sz="1800" b="0" dirty="0">
                <a:latin typeface="BIZ UDP明朝 Medium"/>
                <a:cs typeface="BIZ UDP明朝 Medium"/>
              </a:rPr>
              <a:t>都心</a:t>
            </a:r>
            <a:r>
              <a:rPr sz="1800" b="0" spc="-229" dirty="0">
                <a:latin typeface="BIZ UDP明朝 Medium"/>
                <a:cs typeface="BIZ UDP明朝 Medium"/>
              </a:rPr>
              <a:t>の</a:t>
            </a:r>
            <a:r>
              <a:rPr sz="1800" b="0" dirty="0">
                <a:latin typeface="BIZ UDP明朝 Medium"/>
                <a:cs typeface="BIZ UDP明朝 Medium"/>
              </a:rPr>
              <a:t>木造高層建築</a:t>
            </a:r>
            <a:r>
              <a:rPr sz="1800" b="0" spc="-195" dirty="0">
                <a:latin typeface="BIZ UDP明朝 Medium"/>
                <a:cs typeface="BIZ UDP明朝 Medium"/>
              </a:rPr>
              <a:t>に</a:t>
            </a:r>
            <a:r>
              <a:rPr sz="1800" b="0" dirty="0">
                <a:latin typeface="BIZ UDP明朝 Medium"/>
                <a:cs typeface="BIZ UDP明朝 Medium"/>
              </a:rPr>
              <a:t>挑戦</a:t>
            </a:r>
            <a:endParaRPr sz="1800">
              <a:latin typeface="BIZ UDP明朝 Medium"/>
              <a:cs typeface="BIZ UDP明朝 Medium"/>
            </a:endParaRPr>
          </a:p>
        </p:txBody>
      </p:sp>
      <p:grpSp>
        <p:nvGrpSpPr>
          <p:cNvPr id="18" name="object 18"/>
          <p:cNvGrpSpPr/>
          <p:nvPr/>
        </p:nvGrpSpPr>
        <p:grpSpPr>
          <a:xfrm>
            <a:off x="7632192" y="922022"/>
            <a:ext cx="76200" cy="5839460"/>
            <a:chOff x="7632192" y="922022"/>
            <a:chExt cx="76200" cy="5839460"/>
          </a:xfrm>
        </p:grpSpPr>
        <p:sp>
          <p:nvSpPr>
            <p:cNvPr id="19" name="object 19"/>
            <p:cNvSpPr/>
            <p:nvPr/>
          </p:nvSpPr>
          <p:spPr>
            <a:xfrm>
              <a:off x="7670292" y="960119"/>
              <a:ext cx="0" cy="5763260"/>
            </a:xfrm>
            <a:custGeom>
              <a:avLst/>
              <a:gdLst/>
              <a:ahLst/>
              <a:cxnLst/>
              <a:rect l="l" t="t" r="r" b="b"/>
              <a:pathLst>
                <a:path h="5763259">
                  <a:moveTo>
                    <a:pt x="0" y="0"/>
                  </a:moveTo>
                  <a:lnTo>
                    <a:pt x="0" y="38100"/>
                  </a:lnTo>
                  <a:lnTo>
                    <a:pt x="0" y="5724664"/>
                  </a:lnTo>
                  <a:lnTo>
                    <a:pt x="0" y="5762764"/>
                  </a:lnTo>
                </a:path>
              </a:pathLst>
            </a:custGeom>
            <a:ln w="12700">
              <a:solidFill>
                <a:srgbClr val="C00000"/>
              </a:solidFill>
            </a:ln>
          </p:spPr>
          <p:txBody>
            <a:bodyPr wrap="square" lIns="0" tIns="0" rIns="0" bIns="0" rtlCol="0"/>
            <a:lstStyle/>
            <a:p>
              <a:endParaRPr/>
            </a:p>
          </p:txBody>
        </p:sp>
        <p:sp>
          <p:nvSpPr>
            <p:cNvPr id="20" name="object 20"/>
            <p:cNvSpPr/>
            <p:nvPr/>
          </p:nvSpPr>
          <p:spPr>
            <a:xfrm>
              <a:off x="7632192" y="922032"/>
              <a:ext cx="76200" cy="5839460"/>
            </a:xfrm>
            <a:custGeom>
              <a:avLst/>
              <a:gdLst/>
              <a:ahLst/>
              <a:cxnLst/>
              <a:rect l="l" t="t" r="r" b="b"/>
              <a:pathLst>
                <a:path w="76200" h="5839459">
                  <a:moveTo>
                    <a:pt x="76200" y="5800852"/>
                  </a:moveTo>
                  <a:lnTo>
                    <a:pt x="38100" y="5762752"/>
                  </a:lnTo>
                  <a:lnTo>
                    <a:pt x="0" y="5800852"/>
                  </a:lnTo>
                  <a:lnTo>
                    <a:pt x="38100" y="5838952"/>
                  </a:lnTo>
                  <a:lnTo>
                    <a:pt x="76200" y="5800852"/>
                  </a:lnTo>
                  <a:close/>
                </a:path>
                <a:path w="76200" h="5839459">
                  <a:moveTo>
                    <a:pt x="76200" y="38100"/>
                  </a:moveTo>
                  <a:lnTo>
                    <a:pt x="38100" y="0"/>
                  </a:lnTo>
                  <a:lnTo>
                    <a:pt x="0" y="38100"/>
                  </a:lnTo>
                  <a:lnTo>
                    <a:pt x="38100" y="76200"/>
                  </a:lnTo>
                  <a:lnTo>
                    <a:pt x="76200" y="38100"/>
                  </a:lnTo>
                  <a:close/>
                </a:path>
              </a:pathLst>
            </a:custGeom>
            <a:solidFill>
              <a:srgbClr val="C00000"/>
            </a:solidFill>
          </p:spPr>
          <p:txBody>
            <a:bodyPr wrap="square" lIns="0" tIns="0" rIns="0" bIns="0" rtlCol="0"/>
            <a:lstStyle/>
            <a:p>
              <a:endParaRPr/>
            </a:p>
          </p:txBody>
        </p:sp>
      </p:gr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78919" y="343651"/>
            <a:ext cx="2033905" cy="513715"/>
          </a:xfrm>
          <a:prstGeom prst="rect">
            <a:avLst/>
          </a:prstGeom>
        </p:spPr>
        <p:txBody>
          <a:bodyPr vert="horz" wrap="square" lIns="0" tIns="12700" rIns="0" bIns="0" rtlCol="0">
            <a:spAutoFit/>
          </a:bodyPr>
          <a:lstStyle/>
          <a:p>
            <a:pPr marL="12700">
              <a:lnSpc>
                <a:spcPct val="100000"/>
              </a:lnSpc>
              <a:spcBef>
                <a:spcPts val="100"/>
              </a:spcBef>
            </a:pPr>
            <a:r>
              <a:rPr sz="3200" spc="-15" dirty="0"/>
              <a:t>０．はじめに</a:t>
            </a:r>
            <a:endParaRPr sz="3200"/>
          </a:p>
        </p:txBody>
      </p:sp>
      <p:sp>
        <p:nvSpPr>
          <p:cNvPr id="3" name="object 3"/>
          <p:cNvSpPr txBox="1"/>
          <p:nvPr/>
        </p:nvSpPr>
        <p:spPr>
          <a:xfrm>
            <a:off x="11968947" y="6571143"/>
            <a:ext cx="15938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2060"/>
                </a:solidFill>
                <a:latin typeface="UD デジタル 教科書体 NK-R"/>
                <a:cs typeface="UD デジタル 教科書体 NK-R"/>
              </a:rPr>
              <a:t>3</a:t>
            </a:r>
            <a:endParaRPr sz="1600">
              <a:latin typeface="UD デジタル 教科書体 NK-R"/>
              <a:cs typeface="UD デジタル 教科書体 NK-R"/>
            </a:endParaRPr>
          </a:p>
        </p:txBody>
      </p:sp>
      <p:pic>
        <p:nvPicPr>
          <p:cNvPr id="4" name="object 4"/>
          <p:cNvPicPr/>
          <p:nvPr/>
        </p:nvPicPr>
        <p:blipFill>
          <a:blip r:embed="rId2" cstate="print"/>
          <a:stretch>
            <a:fillRect/>
          </a:stretch>
        </p:blipFill>
        <p:spPr>
          <a:xfrm>
            <a:off x="11423904" y="86868"/>
            <a:ext cx="673607" cy="1028699"/>
          </a:xfrm>
          <a:prstGeom prst="rect">
            <a:avLst/>
          </a:prstGeom>
        </p:spPr>
      </p:pic>
      <p:sp>
        <p:nvSpPr>
          <p:cNvPr id="5" name="object 5"/>
          <p:cNvSpPr txBox="1"/>
          <p:nvPr/>
        </p:nvSpPr>
        <p:spPr>
          <a:xfrm>
            <a:off x="402670" y="882836"/>
            <a:ext cx="9674225" cy="2220595"/>
          </a:xfrm>
          <a:prstGeom prst="rect">
            <a:avLst/>
          </a:prstGeom>
        </p:spPr>
        <p:txBody>
          <a:bodyPr vert="horz" wrap="square" lIns="0" tIns="12700" rIns="0" bIns="0" rtlCol="0">
            <a:spAutoFit/>
          </a:bodyPr>
          <a:lstStyle/>
          <a:p>
            <a:pPr marL="12700" marR="5080">
              <a:lnSpc>
                <a:spcPct val="150000"/>
              </a:lnSpc>
              <a:spcBef>
                <a:spcPts val="100"/>
              </a:spcBef>
              <a:tabLst>
                <a:tab pos="856615" algn="l"/>
              </a:tabLst>
            </a:pPr>
            <a:r>
              <a:rPr sz="3200" spc="-25" dirty="0">
                <a:solidFill>
                  <a:srgbClr val="222A35"/>
                </a:solidFill>
                <a:latin typeface="HGP創英角ｺﾞｼｯｸUB"/>
                <a:cs typeface="HGP創英角ｺﾞｼｯｸUB"/>
              </a:rPr>
              <a:t>１．</a:t>
            </a:r>
            <a:r>
              <a:rPr sz="3200" dirty="0">
                <a:solidFill>
                  <a:srgbClr val="222A35"/>
                </a:solidFill>
                <a:latin typeface="HGP創英角ｺﾞｼｯｸUB"/>
                <a:cs typeface="HGP創英角ｺﾞｼｯｸUB"/>
              </a:rPr>
              <a:t>	</a:t>
            </a:r>
            <a:r>
              <a:rPr sz="3200" spc="-20" dirty="0">
                <a:solidFill>
                  <a:srgbClr val="222A35"/>
                </a:solidFill>
                <a:latin typeface="HGP創英角ｺﾞｼｯｸUB"/>
                <a:cs typeface="HGP創英角ｺﾞｼｯｸUB"/>
              </a:rPr>
              <a:t>新型コロナウイルスの世界的蔓延で世界経済が停滞</a:t>
            </a:r>
            <a:r>
              <a:rPr sz="3200" spc="-50" dirty="0">
                <a:solidFill>
                  <a:srgbClr val="222A35"/>
                </a:solidFill>
                <a:latin typeface="HGP創英角ｺﾞｼｯｸUB"/>
                <a:cs typeface="HGP創英角ｺﾞｼｯｸUB"/>
              </a:rPr>
              <a:t> </a:t>
            </a:r>
            <a:r>
              <a:rPr sz="3200" spc="-25" dirty="0">
                <a:solidFill>
                  <a:srgbClr val="222A35"/>
                </a:solidFill>
                <a:latin typeface="HGP創英角ｺﾞｼｯｸUB"/>
                <a:cs typeface="HGP創英角ｺﾞｼｯｸUB"/>
              </a:rPr>
              <a:t>２．</a:t>
            </a:r>
            <a:endParaRPr sz="3200">
              <a:latin typeface="HGP創英角ｺﾞｼｯｸUB"/>
              <a:cs typeface="HGP創英角ｺﾞｼｯｸUB"/>
            </a:endParaRPr>
          </a:p>
          <a:p>
            <a:pPr marL="12700">
              <a:lnSpc>
                <a:spcPct val="100000"/>
              </a:lnSpc>
              <a:spcBef>
                <a:spcPts val="1920"/>
              </a:spcBef>
            </a:pPr>
            <a:r>
              <a:rPr sz="3200" spc="-25" dirty="0">
                <a:solidFill>
                  <a:srgbClr val="222A35"/>
                </a:solidFill>
                <a:latin typeface="HGP創英角ｺﾞｼｯｸUB"/>
                <a:cs typeface="HGP創英角ｺﾞｼｯｸUB"/>
              </a:rPr>
              <a:t>３．</a:t>
            </a:r>
            <a:endParaRPr sz="3200">
              <a:latin typeface="HGP創英角ｺﾞｼｯｸUB"/>
              <a:cs typeface="HGP創英角ｺﾞｼｯｸUB"/>
            </a:endParaRPr>
          </a:p>
        </p:txBody>
      </p:sp>
      <p:pic>
        <p:nvPicPr>
          <p:cNvPr id="6" name="object 6"/>
          <p:cNvPicPr/>
          <p:nvPr/>
        </p:nvPicPr>
        <p:blipFill>
          <a:blip r:embed="rId3" cstate="print"/>
          <a:stretch>
            <a:fillRect/>
          </a:stretch>
        </p:blipFill>
        <p:spPr>
          <a:xfrm>
            <a:off x="53339" y="6013703"/>
            <a:ext cx="662939" cy="722375"/>
          </a:xfrm>
          <a:prstGeom prst="rect">
            <a:avLst/>
          </a:prstGeom>
        </p:spPr>
      </p:pic>
      <p:grpSp>
        <p:nvGrpSpPr>
          <p:cNvPr id="7" name="object 7"/>
          <p:cNvGrpSpPr/>
          <p:nvPr/>
        </p:nvGrpSpPr>
        <p:grpSpPr>
          <a:xfrm>
            <a:off x="1388363" y="3393944"/>
            <a:ext cx="10297795" cy="3343910"/>
            <a:chOff x="1388363" y="3393944"/>
            <a:chExt cx="10297795" cy="3343910"/>
          </a:xfrm>
        </p:grpSpPr>
        <p:pic>
          <p:nvPicPr>
            <p:cNvPr id="8" name="object 8"/>
            <p:cNvPicPr/>
            <p:nvPr/>
          </p:nvPicPr>
          <p:blipFill>
            <a:blip r:embed="rId4" cstate="print"/>
            <a:stretch>
              <a:fillRect/>
            </a:stretch>
          </p:blipFill>
          <p:spPr>
            <a:xfrm>
              <a:off x="1758695" y="3410711"/>
              <a:ext cx="9771886" cy="3311651"/>
            </a:xfrm>
            <a:prstGeom prst="rect">
              <a:avLst/>
            </a:prstGeom>
          </p:spPr>
        </p:pic>
        <p:sp>
          <p:nvSpPr>
            <p:cNvPr id="9" name="object 9"/>
            <p:cNvSpPr/>
            <p:nvPr/>
          </p:nvSpPr>
          <p:spPr>
            <a:xfrm>
              <a:off x="1402841" y="3408422"/>
              <a:ext cx="10269220" cy="3315335"/>
            </a:xfrm>
            <a:custGeom>
              <a:avLst/>
              <a:gdLst/>
              <a:ahLst/>
              <a:cxnLst/>
              <a:rect l="l" t="t" r="r" b="b"/>
              <a:pathLst>
                <a:path w="10269220" h="3315334">
                  <a:moveTo>
                    <a:pt x="0" y="275386"/>
                  </a:moveTo>
                  <a:lnTo>
                    <a:pt x="4436" y="225884"/>
                  </a:lnTo>
                  <a:lnTo>
                    <a:pt x="17228" y="179294"/>
                  </a:lnTo>
                  <a:lnTo>
                    <a:pt x="37597" y="136392"/>
                  </a:lnTo>
                  <a:lnTo>
                    <a:pt x="64766" y="97957"/>
                  </a:lnTo>
                  <a:lnTo>
                    <a:pt x="97957" y="64766"/>
                  </a:lnTo>
                  <a:lnTo>
                    <a:pt x="136392" y="37597"/>
                  </a:lnTo>
                  <a:lnTo>
                    <a:pt x="179294" y="17228"/>
                  </a:lnTo>
                  <a:lnTo>
                    <a:pt x="225884" y="4436"/>
                  </a:lnTo>
                  <a:lnTo>
                    <a:pt x="275386" y="0"/>
                  </a:lnTo>
                  <a:lnTo>
                    <a:pt x="9993325" y="0"/>
                  </a:lnTo>
                  <a:lnTo>
                    <a:pt x="10042827" y="4436"/>
                  </a:lnTo>
                  <a:lnTo>
                    <a:pt x="10089417" y="17228"/>
                  </a:lnTo>
                  <a:lnTo>
                    <a:pt x="10132319" y="37597"/>
                  </a:lnTo>
                  <a:lnTo>
                    <a:pt x="10170754" y="64766"/>
                  </a:lnTo>
                  <a:lnTo>
                    <a:pt x="10203945" y="97957"/>
                  </a:lnTo>
                  <a:lnTo>
                    <a:pt x="10231114" y="136392"/>
                  </a:lnTo>
                  <a:lnTo>
                    <a:pt x="10251483" y="179294"/>
                  </a:lnTo>
                  <a:lnTo>
                    <a:pt x="10264275" y="225884"/>
                  </a:lnTo>
                  <a:lnTo>
                    <a:pt x="10268712" y="275386"/>
                  </a:lnTo>
                  <a:lnTo>
                    <a:pt x="10268712" y="3039338"/>
                  </a:lnTo>
                  <a:lnTo>
                    <a:pt x="10264275" y="3088836"/>
                  </a:lnTo>
                  <a:lnTo>
                    <a:pt x="10251483" y="3135424"/>
                  </a:lnTo>
                  <a:lnTo>
                    <a:pt x="10231114" y="3178324"/>
                  </a:lnTo>
                  <a:lnTo>
                    <a:pt x="10203945" y="3216757"/>
                  </a:lnTo>
                  <a:lnTo>
                    <a:pt x="10170754" y="3249947"/>
                  </a:lnTo>
                  <a:lnTo>
                    <a:pt x="10132319" y="3277115"/>
                  </a:lnTo>
                  <a:lnTo>
                    <a:pt x="10089417" y="3297484"/>
                  </a:lnTo>
                  <a:lnTo>
                    <a:pt x="10042827" y="3310275"/>
                  </a:lnTo>
                  <a:lnTo>
                    <a:pt x="9993325" y="3314712"/>
                  </a:lnTo>
                  <a:lnTo>
                    <a:pt x="275386" y="3314712"/>
                  </a:lnTo>
                  <a:lnTo>
                    <a:pt x="225884" y="3310275"/>
                  </a:lnTo>
                  <a:lnTo>
                    <a:pt x="179294" y="3297484"/>
                  </a:lnTo>
                  <a:lnTo>
                    <a:pt x="136392" y="3277115"/>
                  </a:lnTo>
                  <a:lnTo>
                    <a:pt x="97957" y="3249947"/>
                  </a:lnTo>
                  <a:lnTo>
                    <a:pt x="64766" y="3216757"/>
                  </a:lnTo>
                  <a:lnTo>
                    <a:pt x="37597" y="3178324"/>
                  </a:lnTo>
                  <a:lnTo>
                    <a:pt x="17228" y="3135424"/>
                  </a:lnTo>
                  <a:lnTo>
                    <a:pt x="4436" y="3088836"/>
                  </a:lnTo>
                  <a:lnTo>
                    <a:pt x="0" y="3039338"/>
                  </a:lnTo>
                  <a:lnTo>
                    <a:pt x="0" y="275386"/>
                  </a:lnTo>
                  <a:close/>
                </a:path>
              </a:pathLst>
            </a:custGeom>
            <a:ln w="28956">
              <a:solidFill>
                <a:srgbClr val="C55A11"/>
              </a:solidFill>
            </a:ln>
          </p:spPr>
          <p:txBody>
            <a:bodyPr wrap="square" lIns="0" tIns="0" rIns="0" bIns="0" rtlCol="0"/>
            <a:lstStyle/>
            <a:p>
              <a:endParaRPr/>
            </a:p>
          </p:txBody>
        </p:sp>
      </p:grpSp>
      <p:sp>
        <p:nvSpPr>
          <p:cNvPr id="10" name="object 10"/>
          <p:cNvSpPr txBox="1"/>
          <p:nvPr/>
        </p:nvSpPr>
        <p:spPr>
          <a:xfrm>
            <a:off x="7249394" y="1591156"/>
            <a:ext cx="277368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HG丸ｺﾞｼｯｸM-PRO"/>
                <a:cs typeface="HG丸ｺﾞｼｯｸM-PRO"/>
              </a:rPr>
              <a:t>グリー</a:t>
            </a:r>
            <a:r>
              <a:rPr sz="1200" b="1" spc="-20" dirty="0">
                <a:solidFill>
                  <a:srgbClr val="C00000"/>
                </a:solidFill>
                <a:latin typeface="HG丸ｺﾞｼｯｸM-PRO"/>
                <a:cs typeface="HG丸ｺﾞｼｯｸM-PRO"/>
              </a:rPr>
              <a:t>バル・サプライチェーン・リス</a:t>
            </a:r>
            <a:r>
              <a:rPr sz="1200" b="1" spc="-50" dirty="0">
                <a:solidFill>
                  <a:srgbClr val="C00000"/>
                </a:solidFill>
                <a:latin typeface="HG丸ｺﾞｼｯｸM-PRO"/>
                <a:cs typeface="HG丸ｺﾞｼｯｸM-PRO"/>
              </a:rPr>
              <a:t>ク</a:t>
            </a:r>
            <a:endParaRPr sz="1200">
              <a:latin typeface="HG丸ｺﾞｼｯｸM-PRO"/>
              <a:cs typeface="HG丸ｺﾞｼｯｸM-PRO"/>
            </a:endParaRPr>
          </a:p>
        </p:txBody>
      </p:sp>
      <p:sp>
        <p:nvSpPr>
          <p:cNvPr id="11" name="object 11"/>
          <p:cNvSpPr txBox="1"/>
          <p:nvPr/>
        </p:nvSpPr>
        <p:spPr>
          <a:xfrm>
            <a:off x="1208904" y="1857787"/>
            <a:ext cx="10709275" cy="1245870"/>
          </a:xfrm>
          <a:prstGeom prst="rect">
            <a:avLst/>
          </a:prstGeom>
        </p:spPr>
        <p:txBody>
          <a:bodyPr vert="horz" wrap="square" lIns="0" tIns="13335" rIns="0" bIns="0" rtlCol="0">
            <a:spAutoFit/>
          </a:bodyPr>
          <a:lstStyle/>
          <a:p>
            <a:pPr marL="50800">
              <a:lnSpc>
                <a:spcPts val="3745"/>
              </a:lnSpc>
              <a:spcBef>
                <a:spcPts val="105"/>
              </a:spcBef>
            </a:pPr>
            <a:r>
              <a:rPr sz="3200" spc="-20" dirty="0">
                <a:solidFill>
                  <a:srgbClr val="222A35"/>
                </a:solidFill>
                <a:latin typeface="HGP創英角ｺﾞｼｯｸUB"/>
                <a:cs typeface="HGP創英角ｺﾞｼｯｸUB"/>
              </a:rPr>
              <a:t>お金を出せば、世界中から欲しいモノが買える・・・</a:t>
            </a:r>
            <a:endParaRPr sz="3200">
              <a:latin typeface="HGP創英角ｺﾞｼｯｸUB"/>
              <a:cs typeface="HGP創英角ｺﾞｼｯｸUB"/>
            </a:endParaRPr>
          </a:p>
          <a:p>
            <a:pPr marL="771525">
              <a:lnSpc>
                <a:spcPts val="1345"/>
              </a:lnSpc>
              <a:tabLst>
                <a:tab pos="5948045" algn="l"/>
              </a:tabLst>
            </a:pPr>
            <a:r>
              <a:rPr sz="1200" b="1" spc="-10" dirty="0">
                <a:solidFill>
                  <a:srgbClr val="C00000"/>
                </a:solidFill>
                <a:latin typeface="HG丸ｺﾞｼｯｸM-PRO"/>
                <a:cs typeface="HG丸ｺﾞｼｯｸM-PRO"/>
              </a:rPr>
              <a:t>ホルム</a:t>
            </a:r>
            <a:r>
              <a:rPr sz="1200" b="1" spc="-20" dirty="0">
                <a:solidFill>
                  <a:srgbClr val="C00000"/>
                </a:solidFill>
                <a:latin typeface="HG丸ｺﾞｼｯｸM-PRO"/>
                <a:cs typeface="HG丸ｺﾞｼｯｸM-PRO"/>
              </a:rPr>
              <a:t>ズ海峡が封鎖されて困るのは日本と中国・・</a:t>
            </a:r>
            <a:r>
              <a:rPr sz="1200" b="1" spc="-50" dirty="0">
                <a:solidFill>
                  <a:srgbClr val="C00000"/>
                </a:solidFill>
                <a:latin typeface="HG丸ｺﾞｼｯｸM-PRO"/>
                <a:cs typeface="HG丸ｺﾞｼｯｸM-PRO"/>
              </a:rPr>
              <a:t>・</a:t>
            </a:r>
            <a:r>
              <a:rPr sz="1200" b="1" dirty="0">
                <a:solidFill>
                  <a:srgbClr val="C00000"/>
                </a:solidFill>
                <a:latin typeface="HG丸ｺﾞｼｯｸM-PRO"/>
                <a:cs typeface="HG丸ｺﾞｼｯｸM-PRO"/>
              </a:rPr>
              <a:t>	</a:t>
            </a:r>
            <a:r>
              <a:rPr sz="1200" b="1" spc="-10" dirty="0">
                <a:solidFill>
                  <a:srgbClr val="C00000"/>
                </a:solidFill>
                <a:latin typeface="HG丸ｺﾞｼｯｸM-PRO"/>
                <a:cs typeface="HG丸ｺﾞｼｯｸM-PRO"/>
              </a:rPr>
              <a:t>本当に</a:t>
            </a:r>
            <a:r>
              <a:rPr sz="1200" b="1" spc="-20" dirty="0">
                <a:solidFill>
                  <a:srgbClr val="C00000"/>
                </a:solidFill>
                <a:latin typeface="HG丸ｺﾞｼｯｸM-PRO"/>
                <a:cs typeface="HG丸ｺﾞｼｯｸM-PRO"/>
              </a:rPr>
              <a:t>困ったときに買える</a:t>
            </a:r>
            <a:r>
              <a:rPr sz="1200" b="1" spc="-50" dirty="0">
                <a:solidFill>
                  <a:srgbClr val="C00000"/>
                </a:solidFill>
                <a:latin typeface="HG丸ｺﾞｼｯｸM-PRO"/>
                <a:cs typeface="HG丸ｺﾞｼｯｸM-PRO"/>
              </a:rPr>
              <a:t>？</a:t>
            </a:r>
            <a:endParaRPr sz="1200">
              <a:latin typeface="HG丸ｺﾞｼｯｸM-PRO"/>
              <a:cs typeface="HG丸ｺﾞｼｯｸM-PRO"/>
            </a:endParaRPr>
          </a:p>
          <a:p>
            <a:pPr marL="50800">
              <a:lnSpc>
                <a:spcPct val="100000"/>
              </a:lnSpc>
              <a:spcBef>
                <a:spcPts val="665"/>
              </a:spcBef>
            </a:pPr>
            <a:r>
              <a:rPr sz="3200" spc="-25" dirty="0">
                <a:solidFill>
                  <a:srgbClr val="222A35"/>
                </a:solidFill>
                <a:latin typeface="HGP創英角ｺﾞｼｯｸUB"/>
                <a:cs typeface="HGP創英角ｺﾞｼｯｸUB"/>
              </a:rPr>
              <a:t>これを機に落ち着いて、足元・身の廻りを見直したい </a:t>
            </a:r>
            <a:r>
              <a:rPr sz="1800" b="1" spc="-15" baseline="34722" dirty="0">
                <a:solidFill>
                  <a:srgbClr val="C00000"/>
                </a:solidFill>
                <a:latin typeface="HG丸ｺﾞｼｯｸM-PRO"/>
                <a:cs typeface="HG丸ｺﾞｼｯｸM-PRO"/>
              </a:rPr>
              <a:t>デジタ</a:t>
            </a:r>
            <a:r>
              <a:rPr sz="1800" b="1" spc="-30" baseline="34722" dirty="0">
                <a:solidFill>
                  <a:srgbClr val="C00000"/>
                </a:solidFill>
                <a:latin typeface="HG丸ｺﾞｼｯｸM-PRO"/>
                <a:cs typeface="HG丸ｺﾞｼｯｸM-PRO"/>
              </a:rPr>
              <a:t>ルと言われている</a:t>
            </a:r>
            <a:r>
              <a:rPr sz="1800" b="1" spc="-75" baseline="34722" dirty="0">
                <a:solidFill>
                  <a:srgbClr val="C00000"/>
                </a:solidFill>
                <a:latin typeface="HG丸ｺﾞｼｯｸM-PRO"/>
                <a:cs typeface="HG丸ｺﾞｼｯｸM-PRO"/>
              </a:rPr>
              <a:t>が</a:t>
            </a:r>
            <a:endParaRPr sz="1800" baseline="34722">
              <a:latin typeface="HG丸ｺﾞｼｯｸM-PRO"/>
              <a:cs typeface="HG丸ｺﾞｼｯｸM-PRO"/>
            </a:endParaRPr>
          </a:p>
        </p:txBody>
      </p:sp>
      <p:sp>
        <p:nvSpPr>
          <p:cNvPr id="12" name="object 12"/>
          <p:cNvSpPr txBox="1"/>
          <p:nvPr/>
        </p:nvSpPr>
        <p:spPr>
          <a:xfrm>
            <a:off x="58373" y="6695032"/>
            <a:ext cx="531495"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HG丸ｺﾞｼｯｸM-PRO"/>
                <a:cs typeface="HG丸ｺﾞｼｯｸM-PRO"/>
              </a:rPr>
              <a:t>あまび</a:t>
            </a:r>
            <a:r>
              <a:rPr sz="1000" spc="-50" dirty="0">
                <a:latin typeface="HG丸ｺﾞｼｯｸM-PRO"/>
                <a:cs typeface="HG丸ｺﾞｼｯｸM-PRO"/>
              </a:rPr>
              <a:t>え</a:t>
            </a:r>
            <a:endParaRPr sz="1000">
              <a:latin typeface="HG丸ｺﾞｼｯｸM-PRO"/>
              <a:cs typeface="HG丸ｺﾞｼｯｸM-PRO"/>
            </a:endParaRPr>
          </a:p>
        </p:txBody>
      </p:sp>
      <p:sp>
        <p:nvSpPr>
          <p:cNvPr id="13" name="object 13"/>
          <p:cNvSpPr/>
          <p:nvPr/>
        </p:nvSpPr>
        <p:spPr>
          <a:xfrm>
            <a:off x="53339" y="4724402"/>
            <a:ext cx="1259205" cy="1338580"/>
          </a:xfrm>
          <a:custGeom>
            <a:avLst/>
            <a:gdLst/>
            <a:ahLst/>
            <a:cxnLst/>
            <a:rect l="l" t="t" r="r" b="b"/>
            <a:pathLst>
              <a:path w="1259205" h="1338579">
                <a:moveTo>
                  <a:pt x="0" y="165862"/>
                </a:moveTo>
                <a:lnTo>
                  <a:pt x="5924" y="121768"/>
                </a:lnTo>
                <a:lnTo>
                  <a:pt x="22644" y="82147"/>
                </a:lnTo>
                <a:lnTo>
                  <a:pt x="48579" y="48579"/>
                </a:lnTo>
                <a:lnTo>
                  <a:pt x="82147" y="22644"/>
                </a:lnTo>
                <a:lnTo>
                  <a:pt x="121768" y="5924"/>
                </a:lnTo>
                <a:lnTo>
                  <a:pt x="165862" y="0"/>
                </a:lnTo>
                <a:lnTo>
                  <a:pt x="209804" y="0"/>
                </a:lnTo>
                <a:lnTo>
                  <a:pt x="524510" y="0"/>
                </a:lnTo>
                <a:lnTo>
                  <a:pt x="1092962" y="0"/>
                </a:lnTo>
                <a:lnTo>
                  <a:pt x="1137055" y="5924"/>
                </a:lnTo>
                <a:lnTo>
                  <a:pt x="1176676" y="22644"/>
                </a:lnTo>
                <a:lnTo>
                  <a:pt x="1210244" y="48579"/>
                </a:lnTo>
                <a:lnTo>
                  <a:pt x="1236179" y="82147"/>
                </a:lnTo>
                <a:lnTo>
                  <a:pt x="1252899" y="121768"/>
                </a:lnTo>
                <a:lnTo>
                  <a:pt x="1258824" y="165862"/>
                </a:lnTo>
                <a:lnTo>
                  <a:pt x="1258824" y="580517"/>
                </a:lnTo>
                <a:lnTo>
                  <a:pt x="1258824" y="829310"/>
                </a:lnTo>
                <a:lnTo>
                  <a:pt x="1252899" y="873398"/>
                </a:lnTo>
                <a:lnTo>
                  <a:pt x="1236179" y="913018"/>
                </a:lnTo>
                <a:lnTo>
                  <a:pt x="1210244" y="946588"/>
                </a:lnTo>
                <a:lnTo>
                  <a:pt x="1176676" y="972524"/>
                </a:lnTo>
                <a:lnTo>
                  <a:pt x="1137055" y="989246"/>
                </a:lnTo>
                <a:lnTo>
                  <a:pt x="1092962" y="995172"/>
                </a:lnTo>
                <a:lnTo>
                  <a:pt x="524510" y="995172"/>
                </a:lnTo>
                <a:lnTo>
                  <a:pt x="460641" y="1338224"/>
                </a:lnTo>
                <a:lnTo>
                  <a:pt x="209804" y="995172"/>
                </a:lnTo>
                <a:lnTo>
                  <a:pt x="165862" y="995172"/>
                </a:lnTo>
                <a:lnTo>
                  <a:pt x="121768" y="989246"/>
                </a:lnTo>
                <a:lnTo>
                  <a:pt x="82147" y="972524"/>
                </a:lnTo>
                <a:lnTo>
                  <a:pt x="48579" y="946588"/>
                </a:lnTo>
                <a:lnTo>
                  <a:pt x="22644" y="913018"/>
                </a:lnTo>
                <a:lnTo>
                  <a:pt x="5924" y="873398"/>
                </a:lnTo>
                <a:lnTo>
                  <a:pt x="0" y="829310"/>
                </a:lnTo>
                <a:lnTo>
                  <a:pt x="0" y="580517"/>
                </a:lnTo>
                <a:lnTo>
                  <a:pt x="0" y="165862"/>
                </a:lnTo>
                <a:close/>
              </a:path>
            </a:pathLst>
          </a:custGeom>
          <a:ln w="12192">
            <a:solidFill>
              <a:srgbClr val="C55A11"/>
            </a:solidFill>
          </a:ln>
        </p:spPr>
        <p:txBody>
          <a:bodyPr wrap="square" lIns="0" tIns="0" rIns="0" bIns="0" rtlCol="0"/>
          <a:lstStyle/>
          <a:p>
            <a:endParaRPr/>
          </a:p>
        </p:txBody>
      </p:sp>
      <p:sp>
        <p:nvSpPr>
          <p:cNvPr id="14" name="object 14"/>
          <p:cNvSpPr txBox="1"/>
          <p:nvPr/>
        </p:nvSpPr>
        <p:spPr>
          <a:xfrm>
            <a:off x="213406" y="4723384"/>
            <a:ext cx="939800" cy="1000760"/>
          </a:xfrm>
          <a:prstGeom prst="rect">
            <a:avLst/>
          </a:prstGeom>
        </p:spPr>
        <p:txBody>
          <a:bodyPr vert="horz" wrap="square" lIns="0" tIns="12065" rIns="0" bIns="0" rtlCol="0">
            <a:spAutoFit/>
          </a:bodyPr>
          <a:lstStyle/>
          <a:p>
            <a:pPr marL="127000" marR="5080" indent="-114935">
              <a:lnSpc>
                <a:spcPct val="100000"/>
              </a:lnSpc>
              <a:spcBef>
                <a:spcPts val="95"/>
              </a:spcBef>
            </a:pPr>
            <a:r>
              <a:rPr sz="1600" spc="-10" dirty="0">
                <a:latin typeface="Meiryo UI"/>
                <a:cs typeface="Meiryo UI"/>
              </a:rPr>
              <a:t>ポ</a:t>
            </a:r>
            <a:r>
              <a:rPr sz="1600" spc="-20" dirty="0">
                <a:latin typeface="Meiryo UI"/>
                <a:cs typeface="Meiryo UI"/>
              </a:rPr>
              <a:t>ストコ</a:t>
            </a:r>
            <a:r>
              <a:rPr sz="1600" spc="-25" dirty="0">
                <a:latin typeface="Meiryo UI"/>
                <a:cs typeface="Meiryo UI"/>
              </a:rPr>
              <a:t>ロ</a:t>
            </a:r>
            <a:r>
              <a:rPr sz="1600" spc="-50" dirty="0">
                <a:latin typeface="Meiryo UI"/>
                <a:cs typeface="Meiryo UI"/>
              </a:rPr>
              <a:t>ナ</a:t>
            </a:r>
            <a:r>
              <a:rPr sz="1600" spc="-20" dirty="0">
                <a:latin typeface="Meiryo UI"/>
                <a:cs typeface="Meiryo UI"/>
              </a:rPr>
              <a:t>というと</a:t>
            </a:r>
            <a:r>
              <a:rPr sz="1600" spc="-50" dirty="0">
                <a:latin typeface="Meiryo UI"/>
                <a:cs typeface="Meiryo UI"/>
              </a:rPr>
              <a:t>、</a:t>
            </a:r>
            <a:endParaRPr sz="1600">
              <a:latin typeface="Meiryo UI"/>
              <a:cs typeface="Meiryo UI"/>
            </a:endParaRPr>
          </a:p>
          <a:p>
            <a:pPr marL="13970" marR="7620" indent="12065">
              <a:lnSpc>
                <a:spcPct val="100000"/>
              </a:lnSpc>
            </a:pPr>
            <a:r>
              <a:rPr sz="1600" spc="-20" dirty="0">
                <a:latin typeface="Meiryo UI"/>
                <a:cs typeface="Meiryo UI"/>
              </a:rPr>
              <a:t>こんな</a:t>
            </a:r>
            <a:r>
              <a:rPr sz="1600" spc="-25" dirty="0">
                <a:latin typeface="Meiryo UI"/>
                <a:cs typeface="Meiryo UI"/>
              </a:rPr>
              <a:t>絵</a:t>
            </a:r>
            <a:r>
              <a:rPr sz="1600" spc="-50" dirty="0">
                <a:latin typeface="Meiryo UI"/>
                <a:cs typeface="Meiryo UI"/>
              </a:rPr>
              <a:t>⇒</a:t>
            </a:r>
            <a:r>
              <a:rPr sz="1600" spc="-20" dirty="0">
                <a:latin typeface="Meiryo UI"/>
                <a:cs typeface="Meiryo UI"/>
              </a:rPr>
              <a:t>がでてく</a:t>
            </a:r>
            <a:r>
              <a:rPr sz="1600" spc="-25" dirty="0">
                <a:latin typeface="Meiryo UI"/>
                <a:cs typeface="Meiryo UI"/>
              </a:rPr>
              <a:t>る</a:t>
            </a:r>
            <a:r>
              <a:rPr sz="1600" spc="-50" dirty="0">
                <a:latin typeface="Meiryo UI"/>
                <a:cs typeface="Meiryo UI"/>
              </a:rPr>
              <a:t>~</a:t>
            </a:r>
            <a:endParaRPr sz="1600">
              <a:latin typeface="Meiryo UI"/>
              <a:cs typeface="Meiryo UI"/>
            </a:endParaRPr>
          </a:p>
        </p:txBody>
      </p:sp>
      <p:sp>
        <p:nvSpPr>
          <p:cNvPr id="15" name="object 15"/>
          <p:cNvSpPr txBox="1"/>
          <p:nvPr/>
        </p:nvSpPr>
        <p:spPr>
          <a:xfrm>
            <a:off x="2273631" y="1575916"/>
            <a:ext cx="246888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HG丸ｺﾞｼｯｸM-PRO"/>
                <a:cs typeface="HG丸ｺﾞｼｯｸM-PRO"/>
              </a:rPr>
              <a:t>感染症</a:t>
            </a:r>
            <a:r>
              <a:rPr sz="1200" b="1" spc="-20" dirty="0">
                <a:solidFill>
                  <a:srgbClr val="C00000"/>
                </a:solidFill>
                <a:latin typeface="HG丸ｺﾞｼｯｸM-PRO"/>
                <a:cs typeface="HG丸ｺﾞｼｯｸM-PRO"/>
              </a:rPr>
              <a:t>の世界的流行は以前から警</a:t>
            </a:r>
            <a:r>
              <a:rPr sz="1200" b="1" spc="-50" dirty="0">
                <a:solidFill>
                  <a:srgbClr val="C00000"/>
                </a:solidFill>
                <a:latin typeface="HG丸ｺﾞｼｯｸM-PRO"/>
                <a:cs typeface="HG丸ｺﾞｼｯｸM-PRO"/>
              </a:rPr>
              <a:t>鐘</a:t>
            </a:r>
            <a:endParaRPr sz="1200">
              <a:latin typeface="HG丸ｺﾞｼｯｸM-PRO"/>
              <a:cs typeface="HG丸ｺﾞｼｯｸM-PRO"/>
            </a:endParaRP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8" cy="6857999"/>
          </a:xfrm>
          <a:prstGeom prst="rect">
            <a:avLst/>
          </a:prstGeom>
        </p:spPr>
      </p:pic>
      <p:sp>
        <p:nvSpPr>
          <p:cNvPr id="3" name="object 3"/>
          <p:cNvSpPr txBox="1"/>
          <p:nvPr/>
        </p:nvSpPr>
        <p:spPr>
          <a:xfrm>
            <a:off x="11880829" y="6530847"/>
            <a:ext cx="23304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HG明朝B"/>
                <a:cs typeface="HG明朝B"/>
              </a:rPr>
              <a:t>30</a:t>
            </a:r>
            <a:endParaRPr sz="1600">
              <a:latin typeface="HG明朝B"/>
              <a:cs typeface="HG明朝B"/>
            </a:endParaRPr>
          </a:p>
        </p:txBody>
      </p:sp>
      <p:grpSp>
        <p:nvGrpSpPr>
          <p:cNvPr id="4" name="object 4"/>
          <p:cNvGrpSpPr/>
          <p:nvPr/>
        </p:nvGrpSpPr>
        <p:grpSpPr>
          <a:xfrm>
            <a:off x="1149096" y="0"/>
            <a:ext cx="10948670" cy="6858000"/>
            <a:chOff x="1149096" y="0"/>
            <a:chExt cx="10948670" cy="6858000"/>
          </a:xfrm>
        </p:grpSpPr>
        <p:pic>
          <p:nvPicPr>
            <p:cNvPr id="5" name="object 5"/>
            <p:cNvPicPr/>
            <p:nvPr/>
          </p:nvPicPr>
          <p:blipFill>
            <a:blip r:embed="rId3" cstate="print"/>
            <a:stretch>
              <a:fillRect/>
            </a:stretch>
          </p:blipFill>
          <p:spPr>
            <a:xfrm>
              <a:off x="11423904" y="86868"/>
              <a:ext cx="673607" cy="1028699"/>
            </a:xfrm>
            <a:prstGeom prst="rect">
              <a:avLst/>
            </a:prstGeom>
          </p:spPr>
        </p:pic>
        <p:pic>
          <p:nvPicPr>
            <p:cNvPr id="6" name="object 6"/>
            <p:cNvPicPr/>
            <p:nvPr/>
          </p:nvPicPr>
          <p:blipFill>
            <a:blip r:embed="rId4" cstate="print"/>
            <a:stretch>
              <a:fillRect/>
            </a:stretch>
          </p:blipFill>
          <p:spPr>
            <a:xfrm>
              <a:off x="5815584" y="720851"/>
              <a:ext cx="4087367" cy="3912107"/>
            </a:xfrm>
            <a:prstGeom prst="rect">
              <a:avLst/>
            </a:prstGeom>
          </p:spPr>
        </p:pic>
        <p:pic>
          <p:nvPicPr>
            <p:cNvPr id="7" name="object 7"/>
            <p:cNvPicPr/>
            <p:nvPr/>
          </p:nvPicPr>
          <p:blipFill>
            <a:blip r:embed="rId5" cstate="print"/>
            <a:stretch>
              <a:fillRect/>
            </a:stretch>
          </p:blipFill>
          <p:spPr>
            <a:xfrm>
              <a:off x="5867399" y="810768"/>
              <a:ext cx="3983735" cy="3808475"/>
            </a:xfrm>
            <a:prstGeom prst="rect">
              <a:avLst/>
            </a:prstGeom>
          </p:spPr>
        </p:pic>
        <p:pic>
          <p:nvPicPr>
            <p:cNvPr id="8" name="object 8"/>
            <p:cNvPicPr/>
            <p:nvPr/>
          </p:nvPicPr>
          <p:blipFill>
            <a:blip r:embed="rId6" cstate="print"/>
            <a:stretch>
              <a:fillRect/>
            </a:stretch>
          </p:blipFill>
          <p:spPr>
            <a:xfrm>
              <a:off x="1149096" y="0"/>
              <a:ext cx="8229599" cy="6858000"/>
            </a:xfrm>
            <a:prstGeom prst="rect">
              <a:avLst/>
            </a:prstGeom>
          </p:spPr>
        </p:pic>
        <p:sp>
          <p:nvSpPr>
            <p:cNvPr id="9" name="object 9"/>
            <p:cNvSpPr/>
            <p:nvPr/>
          </p:nvSpPr>
          <p:spPr>
            <a:xfrm>
              <a:off x="3474012" y="1569097"/>
              <a:ext cx="3336290" cy="3416300"/>
            </a:xfrm>
            <a:custGeom>
              <a:avLst/>
              <a:gdLst/>
              <a:ahLst/>
              <a:cxnLst/>
              <a:rect l="l" t="t" r="r" b="b"/>
              <a:pathLst>
                <a:path w="3336290" h="3416300">
                  <a:moveTo>
                    <a:pt x="882865" y="1790700"/>
                  </a:moveTo>
                  <a:lnTo>
                    <a:pt x="660374" y="1790700"/>
                  </a:lnTo>
                  <a:lnTo>
                    <a:pt x="660374" y="3416300"/>
                  </a:lnTo>
                  <a:lnTo>
                    <a:pt x="882865" y="3416300"/>
                  </a:lnTo>
                  <a:lnTo>
                    <a:pt x="882865" y="1790700"/>
                  </a:lnTo>
                  <a:close/>
                </a:path>
                <a:path w="3336290" h="3416300">
                  <a:moveTo>
                    <a:pt x="215379" y="2095500"/>
                  </a:moveTo>
                  <a:lnTo>
                    <a:pt x="210047" y="2146300"/>
                  </a:lnTo>
                  <a:lnTo>
                    <a:pt x="204223" y="2209800"/>
                  </a:lnTo>
                  <a:lnTo>
                    <a:pt x="197906" y="2273300"/>
                  </a:lnTo>
                  <a:lnTo>
                    <a:pt x="191097" y="2324100"/>
                  </a:lnTo>
                  <a:lnTo>
                    <a:pt x="183796" y="2374900"/>
                  </a:lnTo>
                  <a:lnTo>
                    <a:pt x="176002" y="2438400"/>
                  </a:lnTo>
                  <a:lnTo>
                    <a:pt x="167716" y="2489200"/>
                  </a:lnTo>
                  <a:lnTo>
                    <a:pt x="158937" y="2540000"/>
                  </a:lnTo>
                  <a:lnTo>
                    <a:pt x="149666" y="2590800"/>
                  </a:lnTo>
                  <a:lnTo>
                    <a:pt x="139902" y="2641600"/>
                  </a:lnTo>
                  <a:lnTo>
                    <a:pt x="129646" y="2692400"/>
                  </a:lnTo>
                  <a:lnTo>
                    <a:pt x="118897" y="2743200"/>
                  </a:lnTo>
                  <a:lnTo>
                    <a:pt x="107656" y="2781300"/>
                  </a:lnTo>
                  <a:lnTo>
                    <a:pt x="95923" y="2832100"/>
                  </a:lnTo>
                  <a:lnTo>
                    <a:pt x="83697" y="2882900"/>
                  </a:lnTo>
                  <a:lnTo>
                    <a:pt x="70978" y="2921000"/>
                  </a:lnTo>
                  <a:lnTo>
                    <a:pt x="57767" y="2959100"/>
                  </a:lnTo>
                  <a:lnTo>
                    <a:pt x="44064" y="3009900"/>
                  </a:lnTo>
                  <a:lnTo>
                    <a:pt x="29868" y="3048000"/>
                  </a:lnTo>
                  <a:lnTo>
                    <a:pt x="15180" y="3086100"/>
                  </a:lnTo>
                  <a:lnTo>
                    <a:pt x="0" y="3124200"/>
                  </a:lnTo>
                  <a:lnTo>
                    <a:pt x="117475" y="3200400"/>
                  </a:lnTo>
                  <a:lnTo>
                    <a:pt x="141076" y="3162300"/>
                  </a:lnTo>
                  <a:lnTo>
                    <a:pt x="164018" y="3111500"/>
                  </a:lnTo>
                  <a:lnTo>
                    <a:pt x="186301" y="3073400"/>
                  </a:lnTo>
                  <a:lnTo>
                    <a:pt x="207925" y="3022600"/>
                  </a:lnTo>
                  <a:lnTo>
                    <a:pt x="228889" y="2984500"/>
                  </a:lnTo>
                  <a:lnTo>
                    <a:pt x="249195" y="2933700"/>
                  </a:lnTo>
                  <a:lnTo>
                    <a:pt x="268841" y="2882900"/>
                  </a:lnTo>
                  <a:lnTo>
                    <a:pt x="287828" y="2844800"/>
                  </a:lnTo>
                  <a:lnTo>
                    <a:pt x="306155" y="2794000"/>
                  </a:lnTo>
                  <a:lnTo>
                    <a:pt x="323824" y="2743200"/>
                  </a:lnTo>
                  <a:lnTo>
                    <a:pt x="340833" y="2692400"/>
                  </a:lnTo>
                  <a:lnTo>
                    <a:pt x="357183" y="2641600"/>
                  </a:lnTo>
                  <a:lnTo>
                    <a:pt x="372873" y="2590800"/>
                  </a:lnTo>
                  <a:lnTo>
                    <a:pt x="387905" y="2540000"/>
                  </a:lnTo>
                  <a:lnTo>
                    <a:pt x="402277" y="2489200"/>
                  </a:lnTo>
                  <a:lnTo>
                    <a:pt x="415990" y="2438400"/>
                  </a:lnTo>
                  <a:lnTo>
                    <a:pt x="429044" y="2374900"/>
                  </a:lnTo>
                  <a:lnTo>
                    <a:pt x="441439" y="2324100"/>
                  </a:lnTo>
                  <a:lnTo>
                    <a:pt x="498287" y="2311400"/>
                  </a:lnTo>
                  <a:lnTo>
                    <a:pt x="538891" y="2298700"/>
                  </a:lnTo>
                  <a:lnTo>
                    <a:pt x="563252" y="2273300"/>
                  </a:lnTo>
                  <a:lnTo>
                    <a:pt x="571373" y="2247900"/>
                  </a:lnTo>
                  <a:lnTo>
                    <a:pt x="565810" y="2235200"/>
                  </a:lnTo>
                  <a:lnTo>
                    <a:pt x="549122" y="2209800"/>
                  </a:lnTo>
                  <a:lnTo>
                    <a:pt x="521310" y="2197100"/>
                  </a:lnTo>
                  <a:lnTo>
                    <a:pt x="482372" y="2171700"/>
                  </a:lnTo>
                  <a:lnTo>
                    <a:pt x="432311" y="2146300"/>
                  </a:lnTo>
                  <a:lnTo>
                    <a:pt x="371124" y="2133600"/>
                  </a:lnTo>
                  <a:lnTo>
                    <a:pt x="298814" y="2108200"/>
                  </a:lnTo>
                  <a:lnTo>
                    <a:pt x="215379" y="2095500"/>
                  </a:lnTo>
                  <a:close/>
                </a:path>
                <a:path w="3336290" h="3416300">
                  <a:moveTo>
                    <a:pt x="1100023" y="2032000"/>
                  </a:moveTo>
                  <a:lnTo>
                    <a:pt x="995006" y="2095500"/>
                  </a:lnTo>
                  <a:lnTo>
                    <a:pt x="1022824" y="2146300"/>
                  </a:lnTo>
                  <a:lnTo>
                    <a:pt x="1048808" y="2197100"/>
                  </a:lnTo>
                  <a:lnTo>
                    <a:pt x="1072956" y="2235200"/>
                  </a:lnTo>
                  <a:lnTo>
                    <a:pt x="1095269" y="2286000"/>
                  </a:lnTo>
                  <a:lnTo>
                    <a:pt x="1115748" y="2336800"/>
                  </a:lnTo>
                  <a:lnTo>
                    <a:pt x="1134392" y="2387600"/>
                  </a:lnTo>
                  <a:lnTo>
                    <a:pt x="1151202" y="2438400"/>
                  </a:lnTo>
                  <a:lnTo>
                    <a:pt x="1166177" y="2476500"/>
                  </a:lnTo>
                  <a:lnTo>
                    <a:pt x="1179318" y="2527300"/>
                  </a:lnTo>
                  <a:lnTo>
                    <a:pt x="1190625" y="2578100"/>
                  </a:lnTo>
                  <a:lnTo>
                    <a:pt x="1200097" y="2628900"/>
                  </a:lnTo>
                  <a:lnTo>
                    <a:pt x="1207736" y="2679700"/>
                  </a:lnTo>
                  <a:lnTo>
                    <a:pt x="1213540" y="2730500"/>
                  </a:lnTo>
                  <a:lnTo>
                    <a:pt x="1217510" y="2781300"/>
                  </a:lnTo>
                  <a:lnTo>
                    <a:pt x="1223628" y="2819400"/>
                  </a:lnTo>
                  <a:lnTo>
                    <a:pt x="1236645" y="2844800"/>
                  </a:lnTo>
                  <a:lnTo>
                    <a:pt x="1256560" y="2857500"/>
                  </a:lnTo>
                  <a:lnTo>
                    <a:pt x="1283373" y="2870200"/>
                  </a:lnTo>
                  <a:lnTo>
                    <a:pt x="1306732" y="2870200"/>
                  </a:lnTo>
                  <a:lnTo>
                    <a:pt x="1330539" y="2857500"/>
                  </a:lnTo>
                  <a:lnTo>
                    <a:pt x="1354790" y="2857500"/>
                  </a:lnTo>
                  <a:lnTo>
                    <a:pt x="1416865" y="2819400"/>
                  </a:lnTo>
                  <a:lnTo>
                    <a:pt x="1443562" y="2781300"/>
                  </a:lnTo>
                  <a:lnTo>
                    <a:pt x="1459580" y="2743200"/>
                  </a:lnTo>
                  <a:lnTo>
                    <a:pt x="1464919" y="2692400"/>
                  </a:lnTo>
                  <a:lnTo>
                    <a:pt x="1463297" y="2654300"/>
                  </a:lnTo>
                  <a:lnTo>
                    <a:pt x="1458432" y="2628900"/>
                  </a:lnTo>
                  <a:lnTo>
                    <a:pt x="1450324" y="2590800"/>
                  </a:lnTo>
                  <a:lnTo>
                    <a:pt x="1438972" y="2552700"/>
                  </a:lnTo>
                  <a:lnTo>
                    <a:pt x="1424376" y="2514600"/>
                  </a:lnTo>
                  <a:lnTo>
                    <a:pt x="1406537" y="2463800"/>
                  </a:lnTo>
                  <a:lnTo>
                    <a:pt x="1385454" y="2425700"/>
                  </a:lnTo>
                  <a:lnTo>
                    <a:pt x="1361128" y="2387600"/>
                  </a:lnTo>
                  <a:lnTo>
                    <a:pt x="1333558" y="2336800"/>
                  </a:lnTo>
                  <a:lnTo>
                    <a:pt x="1302745" y="2286000"/>
                  </a:lnTo>
                  <a:lnTo>
                    <a:pt x="1268688" y="2235200"/>
                  </a:lnTo>
                  <a:lnTo>
                    <a:pt x="1231387" y="2184400"/>
                  </a:lnTo>
                  <a:lnTo>
                    <a:pt x="1190843" y="2133600"/>
                  </a:lnTo>
                  <a:lnTo>
                    <a:pt x="1147055" y="2082800"/>
                  </a:lnTo>
                  <a:lnTo>
                    <a:pt x="1100023" y="2032000"/>
                  </a:lnTo>
                  <a:close/>
                </a:path>
                <a:path w="3336290" h="3416300">
                  <a:moveTo>
                    <a:pt x="1156982" y="482600"/>
                  </a:moveTo>
                  <a:lnTo>
                    <a:pt x="1132739" y="520700"/>
                  </a:lnTo>
                  <a:lnTo>
                    <a:pt x="1108266" y="571500"/>
                  </a:lnTo>
                  <a:lnTo>
                    <a:pt x="1083564" y="622300"/>
                  </a:lnTo>
                  <a:lnTo>
                    <a:pt x="1058632" y="660400"/>
                  </a:lnTo>
                  <a:lnTo>
                    <a:pt x="1033471" y="711200"/>
                  </a:lnTo>
                  <a:lnTo>
                    <a:pt x="1008081" y="749300"/>
                  </a:lnTo>
                  <a:lnTo>
                    <a:pt x="982460" y="800100"/>
                  </a:lnTo>
                  <a:lnTo>
                    <a:pt x="956611" y="838200"/>
                  </a:lnTo>
                  <a:lnTo>
                    <a:pt x="930532" y="889000"/>
                  </a:lnTo>
                  <a:lnTo>
                    <a:pt x="904223" y="927100"/>
                  </a:lnTo>
                  <a:lnTo>
                    <a:pt x="877685" y="977900"/>
                  </a:lnTo>
                  <a:lnTo>
                    <a:pt x="850917" y="1016000"/>
                  </a:lnTo>
                  <a:lnTo>
                    <a:pt x="823920" y="1054100"/>
                  </a:lnTo>
                  <a:lnTo>
                    <a:pt x="796694" y="1104900"/>
                  </a:lnTo>
                  <a:lnTo>
                    <a:pt x="769237" y="1143000"/>
                  </a:lnTo>
                  <a:lnTo>
                    <a:pt x="741552" y="1181100"/>
                  </a:lnTo>
                  <a:lnTo>
                    <a:pt x="713636" y="1231900"/>
                  </a:lnTo>
                  <a:lnTo>
                    <a:pt x="685491" y="1270000"/>
                  </a:lnTo>
                  <a:lnTo>
                    <a:pt x="657117" y="1308100"/>
                  </a:lnTo>
                  <a:lnTo>
                    <a:pt x="628513" y="1346200"/>
                  </a:lnTo>
                  <a:lnTo>
                    <a:pt x="599679" y="1384300"/>
                  </a:lnTo>
                  <a:lnTo>
                    <a:pt x="570616" y="1422400"/>
                  </a:lnTo>
                  <a:lnTo>
                    <a:pt x="541323" y="1460500"/>
                  </a:lnTo>
                  <a:lnTo>
                    <a:pt x="482048" y="1536700"/>
                  </a:lnTo>
                  <a:lnTo>
                    <a:pt x="421855" y="1612900"/>
                  </a:lnTo>
                  <a:lnTo>
                    <a:pt x="336410" y="1612900"/>
                  </a:lnTo>
                  <a:lnTo>
                    <a:pt x="282419" y="1625600"/>
                  </a:lnTo>
                  <a:lnTo>
                    <a:pt x="30264" y="1625600"/>
                  </a:lnTo>
                  <a:lnTo>
                    <a:pt x="43444" y="1714500"/>
                  </a:lnTo>
                  <a:lnTo>
                    <a:pt x="57181" y="1778000"/>
                  </a:lnTo>
                  <a:lnTo>
                    <a:pt x="71475" y="1828800"/>
                  </a:lnTo>
                  <a:lnTo>
                    <a:pt x="86326" y="1879600"/>
                  </a:lnTo>
                  <a:lnTo>
                    <a:pt x="101734" y="1917700"/>
                  </a:lnTo>
                  <a:lnTo>
                    <a:pt x="134218" y="1955800"/>
                  </a:lnTo>
                  <a:lnTo>
                    <a:pt x="151295" y="1968500"/>
                  </a:lnTo>
                  <a:lnTo>
                    <a:pt x="171099" y="1955800"/>
                  </a:lnTo>
                  <a:lnTo>
                    <a:pt x="191347" y="1930400"/>
                  </a:lnTo>
                  <a:lnTo>
                    <a:pt x="212038" y="1892300"/>
                  </a:lnTo>
                  <a:lnTo>
                    <a:pt x="233172" y="1841500"/>
                  </a:lnTo>
                  <a:lnTo>
                    <a:pt x="292024" y="1841500"/>
                  </a:lnTo>
                  <a:lnTo>
                    <a:pt x="349317" y="1828800"/>
                  </a:lnTo>
                  <a:lnTo>
                    <a:pt x="405053" y="1828800"/>
                  </a:lnTo>
                  <a:lnTo>
                    <a:pt x="511852" y="1803400"/>
                  </a:lnTo>
                  <a:lnTo>
                    <a:pt x="562916" y="1803400"/>
                  </a:lnTo>
                  <a:lnTo>
                    <a:pt x="612423" y="1790700"/>
                  </a:lnTo>
                  <a:lnTo>
                    <a:pt x="882865" y="1790700"/>
                  </a:lnTo>
                  <a:lnTo>
                    <a:pt x="882865" y="1739900"/>
                  </a:lnTo>
                  <a:lnTo>
                    <a:pt x="932996" y="1739900"/>
                  </a:lnTo>
                  <a:lnTo>
                    <a:pt x="1139332" y="1689100"/>
                  </a:lnTo>
                  <a:lnTo>
                    <a:pt x="1192368" y="1689100"/>
                  </a:lnTo>
                  <a:lnTo>
                    <a:pt x="1245984" y="1676400"/>
                  </a:lnTo>
                  <a:lnTo>
                    <a:pt x="1505540" y="1676400"/>
                  </a:lnTo>
                  <a:lnTo>
                    <a:pt x="1495319" y="1651000"/>
                  </a:lnTo>
                  <a:lnTo>
                    <a:pt x="1476580" y="1612900"/>
                  </a:lnTo>
                  <a:lnTo>
                    <a:pt x="1469199" y="1600200"/>
                  </a:lnTo>
                  <a:lnTo>
                    <a:pt x="605193" y="1600200"/>
                  </a:lnTo>
                  <a:lnTo>
                    <a:pt x="638583" y="1574800"/>
                  </a:lnTo>
                  <a:lnTo>
                    <a:pt x="704722" y="1498600"/>
                  </a:lnTo>
                  <a:lnTo>
                    <a:pt x="770008" y="1422400"/>
                  </a:lnTo>
                  <a:lnTo>
                    <a:pt x="834441" y="1346200"/>
                  </a:lnTo>
                  <a:lnTo>
                    <a:pt x="866337" y="1320800"/>
                  </a:lnTo>
                  <a:lnTo>
                    <a:pt x="929489" y="1244600"/>
                  </a:lnTo>
                  <a:lnTo>
                    <a:pt x="960745" y="1193800"/>
                  </a:lnTo>
                  <a:lnTo>
                    <a:pt x="1022617" y="1117600"/>
                  </a:lnTo>
                  <a:lnTo>
                    <a:pt x="1083636" y="1041400"/>
                  </a:lnTo>
                  <a:lnTo>
                    <a:pt x="1143802" y="965200"/>
                  </a:lnTo>
                  <a:lnTo>
                    <a:pt x="1173565" y="914400"/>
                  </a:lnTo>
                  <a:lnTo>
                    <a:pt x="1232451" y="838200"/>
                  </a:lnTo>
                  <a:lnTo>
                    <a:pt x="1261574" y="787400"/>
                  </a:lnTo>
                  <a:lnTo>
                    <a:pt x="1290485" y="749300"/>
                  </a:lnTo>
                  <a:lnTo>
                    <a:pt x="1360575" y="749300"/>
                  </a:lnTo>
                  <a:lnTo>
                    <a:pt x="1410636" y="736600"/>
                  </a:lnTo>
                  <a:lnTo>
                    <a:pt x="1440671" y="723900"/>
                  </a:lnTo>
                  <a:lnTo>
                    <a:pt x="1450682" y="685800"/>
                  </a:lnTo>
                  <a:lnTo>
                    <a:pt x="1446094" y="673100"/>
                  </a:lnTo>
                  <a:lnTo>
                    <a:pt x="1432327" y="647700"/>
                  </a:lnTo>
                  <a:lnTo>
                    <a:pt x="1409383" y="622300"/>
                  </a:lnTo>
                  <a:lnTo>
                    <a:pt x="1377261" y="596900"/>
                  </a:lnTo>
                  <a:lnTo>
                    <a:pt x="1335959" y="571500"/>
                  </a:lnTo>
                  <a:lnTo>
                    <a:pt x="1285480" y="533400"/>
                  </a:lnTo>
                  <a:lnTo>
                    <a:pt x="1225821" y="508000"/>
                  </a:lnTo>
                  <a:lnTo>
                    <a:pt x="1156982" y="482600"/>
                  </a:lnTo>
                  <a:close/>
                </a:path>
                <a:path w="3336290" h="3416300">
                  <a:moveTo>
                    <a:pt x="1505540" y="1676400"/>
                  </a:moveTo>
                  <a:lnTo>
                    <a:pt x="1245984" y="1676400"/>
                  </a:lnTo>
                  <a:lnTo>
                    <a:pt x="1264896" y="1727200"/>
                  </a:lnTo>
                  <a:lnTo>
                    <a:pt x="1280693" y="1778000"/>
                  </a:lnTo>
                  <a:lnTo>
                    <a:pt x="1293375" y="1828800"/>
                  </a:lnTo>
                  <a:lnTo>
                    <a:pt x="1302943" y="1892300"/>
                  </a:lnTo>
                  <a:lnTo>
                    <a:pt x="1310956" y="1930400"/>
                  </a:lnTo>
                  <a:lnTo>
                    <a:pt x="1324308" y="1955800"/>
                  </a:lnTo>
                  <a:lnTo>
                    <a:pt x="1342998" y="1968500"/>
                  </a:lnTo>
                  <a:lnTo>
                    <a:pt x="1424097" y="1968500"/>
                  </a:lnTo>
                  <a:lnTo>
                    <a:pt x="1486841" y="1930400"/>
                  </a:lnTo>
                  <a:lnTo>
                    <a:pt x="1532232" y="1866900"/>
                  </a:lnTo>
                  <a:lnTo>
                    <a:pt x="1537906" y="1816100"/>
                  </a:lnTo>
                  <a:lnTo>
                    <a:pt x="1536203" y="1790700"/>
                  </a:lnTo>
                  <a:lnTo>
                    <a:pt x="1531092" y="1752600"/>
                  </a:lnTo>
                  <a:lnTo>
                    <a:pt x="1522575" y="1714500"/>
                  </a:lnTo>
                  <a:lnTo>
                    <a:pt x="1510650" y="1689100"/>
                  </a:lnTo>
                  <a:lnTo>
                    <a:pt x="1505540" y="1676400"/>
                  </a:lnTo>
                  <a:close/>
                </a:path>
                <a:path w="3336290" h="3416300">
                  <a:moveTo>
                    <a:pt x="1101813" y="1206500"/>
                  </a:moveTo>
                  <a:lnTo>
                    <a:pt x="1011034" y="1295400"/>
                  </a:lnTo>
                  <a:lnTo>
                    <a:pt x="1044554" y="1346200"/>
                  </a:lnTo>
                  <a:lnTo>
                    <a:pt x="1076295" y="1384300"/>
                  </a:lnTo>
                  <a:lnTo>
                    <a:pt x="1106257" y="1422400"/>
                  </a:lnTo>
                  <a:lnTo>
                    <a:pt x="1134439" y="1460500"/>
                  </a:lnTo>
                  <a:lnTo>
                    <a:pt x="1160843" y="1498600"/>
                  </a:lnTo>
                  <a:lnTo>
                    <a:pt x="1185468" y="1549400"/>
                  </a:lnTo>
                  <a:lnTo>
                    <a:pt x="1133010" y="1549400"/>
                  </a:lnTo>
                  <a:lnTo>
                    <a:pt x="1080493" y="1562100"/>
                  </a:lnTo>
                  <a:lnTo>
                    <a:pt x="1027917" y="1562100"/>
                  </a:lnTo>
                  <a:lnTo>
                    <a:pt x="975283" y="1574800"/>
                  </a:lnTo>
                  <a:lnTo>
                    <a:pt x="922590" y="1574800"/>
                  </a:lnTo>
                  <a:lnTo>
                    <a:pt x="869838" y="1587500"/>
                  </a:lnTo>
                  <a:lnTo>
                    <a:pt x="764157" y="1587500"/>
                  </a:lnTo>
                  <a:lnTo>
                    <a:pt x="711228" y="1600200"/>
                  </a:lnTo>
                  <a:lnTo>
                    <a:pt x="1469199" y="1600200"/>
                  </a:lnTo>
                  <a:lnTo>
                    <a:pt x="1454435" y="1574800"/>
                  </a:lnTo>
                  <a:lnTo>
                    <a:pt x="1428883" y="1536700"/>
                  </a:lnTo>
                  <a:lnTo>
                    <a:pt x="1399924" y="1498600"/>
                  </a:lnTo>
                  <a:lnTo>
                    <a:pt x="1367557" y="1460500"/>
                  </a:lnTo>
                  <a:lnTo>
                    <a:pt x="1331784" y="1422400"/>
                  </a:lnTo>
                  <a:lnTo>
                    <a:pt x="1292604" y="1384300"/>
                  </a:lnTo>
                  <a:lnTo>
                    <a:pt x="1250017" y="1333500"/>
                  </a:lnTo>
                  <a:lnTo>
                    <a:pt x="1204023" y="1295400"/>
                  </a:lnTo>
                  <a:lnTo>
                    <a:pt x="1154621" y="1257300"/>
                  </a:lnTo>
                  <a:lnTo>
                    <a:pt x="1101813" y="1206500"/>
                  </a:lnTo>
                  <a:close/>
                </a:path>
                <a:path w="3336290" h="3416300">
                  <a:moveTo>
                    <a:pt x="124599" y="533400"/>
                  </a:moveTo>
                  <a:lnTo>
                    <a:pt x="51612" y="622300"/>
                  </a:lnTo>
                  <a:lnTo>
                    <a:pt x="97248" y="660400"/>
                  </a:lnTo>
                  <a:lnTo>
                    <a:pt x="140577" y="698500"/>
                  </a:lnTo>
                  <a:lnTo>
                    <a:pt x="181600" y="736600"/>
                  </a:lnTo>
                  <a:lnTo>
                    <a:pt x="220315" y="774700"/>
                  </a:lnTo>
                  <a:lnTo>
                    <a:pt x="256723" y="800100"/>
                  </a:lnTo>
                  <a:lnTo>
                    <a:pt x="290825" y="838200"/>
                  </a:lnTo>
                  <a:lnTo>
                    <a:pt x="322619" y="876300"/>
                  </a:lnTo>
                  <a:lnTo>
                    <a:pt x="352107" y="914400"/>
                  </a:lnTo>
                  <a:lnTo>
                    <a:pt x="379288" y="965200"/>
                  </a:lnTo>
                  <a:lnTo>
                    <a:pt x="404162" y="1003300"/>
                  </a:lnTo>
                  <a:lnTo>
                    <a:pt x="426730" y="1041400"/>
                  </a:lnTo>
                  <a:lnTo>
                    <a:pt x="446991" y="1079500"/>
                  </a:lnTo>
                  <a:lnTo>
                    <a:pt x="464945" y="1117600"/>
                  </a:lnTo>
                  <a:lnTo>
                    <a:pt x="480593" y="1155700"/>
                  </a:lnTo>
                  <a:lnTo>
                    <a:pt x="494387" y="1193800"/>
                  </a:lnTo>
                  <a:lnTo>
                    <a:pt x="510852" y="1206500"/>
                  </a:lnTo>
                  <a:lnTo>
                    <a:pt x="529987" y="1219200"/>
                  </a:lnTo>
                  <a:lnTo>
                    <a:pt x="551789" y="1231900"/>
                  </a:lnTo>
                  <a:lnTo>
                    <a:pt x="575600" y="1231900"/>
                  </a:lnTo>
                  <a:lnTo>
                    <a:pt x="600741" y="1219200"/>
                  </a:lnTo>
                  <a:lnTo>
                    <a:pt x="627216" y="1206500"/>
                  </a:lnTo>
                  <a:lnTo>
                    <a:pt x="678395" y="1155700"/>
                  </a:lnTo>
                  <a:lnTo>
                    <a:pt x="705094" y="1092200"/>
                  </a:lnTo>
                  <a:lnTo>
                    <a:pt x="708431" y="1066800"/>
                  </a:lnTo>
                  <a:lnTo>
                    <a:pt x="704544" y="1028700"/>
                  </a:lnTo>
                  <a:lnTo>
                    <a:pt x="692883" y="990600"/>
                  </a:lnTo>
                  <a:lnTo>
                    <a:pt x="673448" y="952500"/>
                  </a:lnTo>
                  <a:lnTo>
                    <a:pt x="646239" y="914400"/>
                  </a:lnTo>
                  <a:lnTo>
                    <a:pt x="611256" y="863600"/>
                  </a:lnTo>
                  <a:lnTo>
                    <a:pt x="568500" y="825500"/>
                  </a:lnTo>
                  <a:lnTo>
                    <a:pt x="517969" y="774700"/>
                  </a:lnTo>
                  <a:lnTo>
                    <a:pt x="547451" y="749300"/>
                  </a:lnTo>
                  <a:lnTo>
                    <a:pt x="586444" y="698500"/>
                  </a:lnTo>
                  <a:lnTo>
                    <a:pt x="407619" y="698500"/>
                  </a:lnTo>
                  <a:lnTo>
                    <a:pt x="386257" y="685800"/>
                  </a:lnTo>
                  <a:lnTo>
                    <a:pt x="351298" y="660400"/>
                  </a:lnTo>
                  <a:lnTo>
                    <a:pt x="312880" y="635000"/>
                  </a:lnTo>
                  <a:lnTo>
                    <a:pt x="271002" y="609600"/>
                  </a:lnTo>
                  <a:lnTo>
                    <a:pt x="225663" y="584200"/>
                  </a:lnTo>
                  <a:lnTo>
                    <a:pt x="176862" y="558800"/>
                  </a:lnTo>
                  <a:lnTo>
                    <a:pt x="124599" y="533400"/>
                  </a:lnTo>
                  <a:close/>
                </a:path>
                <a:path w="3336290" h="3416300">
                  <a:moveTo>
                    <a:pt x="710209" y="0"/>
                  </a:moveTo>
                  <a:lnTo>
                    <a:pt x="694910" y="50800"/>
                  </a:lnTo>
                  <a:lnTo>
                    <a:pt x="678915" y="101600"/>
                  </a:lnTo>
                  <a:lnTo>
                    <a:pt x="662223" y="152400"/>
                  </a:lnTo>
                  <a:lnTo>
                    <a:pt x="644835" y="203200"/>
                  </a:lnTo>
                  <a:lnTo>
                    <a:pt x="626750" y="241300"/>
                  </a:lnTo>
                  <a:lnTo>
                    <a:pt x="607969" y="292100"/>
                  </a:lnTo>
                  <a:lnTo>
                    <a:pt x="588492" y="342900"/>
                  </a:lnTo>
                  <a:lnTo>
                    <a:pt x="568319" y="381000"/>
                  </a:lnTo>
                  <a:lnTo>
                    <a:pt x="547449" y="431800"/>
                  </a:lnTo>
                  <a:lnTo>
                    <a:pt x="525884" y="482600"/>
                  </a:lnTo>
                  <a:lnTo>
                    <a:pt x="503623" y="520700"/>
                  </a:lnTo>
                  <a:lnTo>
                    <a:pt x="480665" y="571500"/>
                  </a:lnTo>
                  <a:lnTo>
                    <a:pt x="457012" y="609600"/>
                  </a:lnTo>
                  <a:lnTo>
                    <a:pt x="432663" y="647700"/>
                  </a:lnTo>
                  <a:lnTo>
                    <a:pt x="407619" y="698500"/>
                  </a:lnTo>
                  <a:lnTo>
                    <a:pt x="586444" y="698500"/>
                  </a:lnTo>
                  <a:lnTo>
                    <a:pt x="634757" y="635000"/>
                  </a:lnTo>
                  <a:lnTo>
                    <a:pt x="663479" y="596900"/>
                  </a:lnTo>
                  <a:lnTo>
                    <a:pt x="692012" y="546100"/>
                  </a:lnTo>
                  <a:lnTo>
                    <a:pt x="748508" y="469900"/>
                  </a:lnTo>
                  <a:lnTo>
                    <a:pt x="776471" y="431800"/>
                  </a:lnTo>
                  <a:lnTo>
                    <a:pt x="804246" y="381000"/>
                  </a:lnTo>
                  <a:lnTo>
                    <a:pt x="831831" y="342900"/>
                  </a:lnTo>
                  <a:lnTo>
                    <a:pt x="859227" y="292100"/>
                  </a:lnTo>
                  <a:lnTo>
                    <a:pt x="886434" y="241300"/>
                  </a:lnTo>
                  <a:lnTo>
                    <a:pt x="953402" y="241300"/>
                  </a:lnTo>
                  <a:lnTo>
                    <a:pt x="1001237" y="228600"/>
                  </a:lnTo>
                  <a:lnTo>
                    <a:pt x="1029940" y="215900"/>
                  </a:lnTo>
                  <a:lnTo>
                    <a:pt x="1039507" y="190500"/>
                  </a:lnTo>
                  <a:lnTo>
                    <a:pt x="1034362" y="165100"/>
                  </a:lnTo>
                  <a:lnTo>
                    <a:pt x="1018926" y="152400"/>
                  </a:lnTo>
                  <a:lnTo>
                    <a:pt x="993200" y="127000"/>
                  </a:lnTo>
                  <a:lnTo>
                    <a:pt x="957183" y="101600"/>
                  </a:lnTo>
                  <a:lnTo>
                    <a:pt x="910875" y="76200"/>
                  </a:lnTo>
                  <a:lnTo>
                    <a:pt x="854277" y="50800"/>
                  </a:lnTo>
                  <a:lnTo>
                    <a:pt x="787388" y="25400"/>
                  </a:lnTo>
                  <a:lnTo>
                    <a:pt x="710209" y="0"/>
                  </a:lnTo>
                  <a:close/>
                </a:path>
                <a:path w="3336290" h="3416300">
                  <a:moveTo>
                    <a:pt x="1625130" y="306666"/>
                  </a:moveTo>
                  <a:lnTo>
                    <a:pt x="1625130" y="3353993"/>
                  </a:lnTo>
                  <a:lnTo>
                    <a:pt x="1844065" y="3353993"/>
                  </a:lnTo>
                  <a:lnTo>
                    <a:pt x="1844065" y="3062084"/>
                  </a:lnTo>
                  <a:lnTo>
                    <a:pt x="3214649" y="3062084"/>
                  </a:lnTo>
                  <a:lnTo>
                    <a:pt x="3214649" y="2887637"/>
                  </a:lnTo>
                  <a:lnTo>
                    <a:pt x="1844065" y="2887637"/>
                  </a:lnTo>
                  <a:lnTo>
                    <a:pt x="1844065" y="1789391"/>
                  </a:lnTo>
                  <a:lnTo>
                    <a:pt x="3214649" y="1789391"/>
                  </a:lnTo>
                  <a:lnTo>
                    <a:pt x="3214649" y="1614957"/>
                  </a:lnTo>
                  <a:lnTo>
                    <a:pt x="1844065" y="1614957"/>
                  </a:lnTo>
                  <a:lnTo>
                    <a:pt x="1844065" y="580783"/>
                  </a:lnTo>
                  <a:lnTo>
                    <a:pt x="3283179" y="580783"/>
                  </a:lnTo>
                  <a:lnTo>
                    <a:pt x="3301873" y="570102"/>
                  </a:lnTo>
                  <a:lnTo>
                    <a:pt x="3316667" y="559977"/>
                  </a:lnTo>
                  <a:lnTo>
                    <a:pt x="3327236" y="549186"/>
                  </a:lnTo>
                  <a:lnTo>
                    <a:pt x="3333578" y="537727"/>
                  </a:lnTo>
                  <a:lnTo>
                    <a:pt x="3335693" y="525602"/>
                  </a:lnTo>
                  <a:lnTo>
                    <a:pt x="3330897" y="504242"/>
                  </a:lnTo>
                  <a:lnTo>
                    <a:pt x="3316512" y="477797"/>
                  </a:lnTo>
                  <a:lnTo>
                    <a:pt x="3292536" y="446265"/>
                  </a:lnTo>
                  <a:lnTo>
                    <a:pt x="3259207" y="409905"/>
                  </a:lnTo>
                  <a:lnTo>
                    <a:pt x="1884997" y="409905"/>
                  </a:lnTo>
                  <a:lnTo>
                    <a:pt x="1829820" y="386268"/>
                  </a:lnTo>
                  <a:lnTo>
                    <a:pt x="1779389" y="365204"/>
                  </a:lnTo>
                  <a:lnTo>
                    <a:pt x="1733703" y="346713"/>
                  </a:lnTo>
                  <a:lnTo>
                    <a:pt x="1692765" y="330793"/>
                  </a:lnTo>
                  <a:lnTo>
                    <a:pt x="1656574" y="317445"/>
                  </a:lnTo>
                  <a:lnTo>
                    <a:pt x="1625130" y="306666"/>
                  </a:lnTo>
                  <a:close/>
                </a:path>
                <a:path w="3336290" h="3416300">
                  <a:moveTo>
                    <a:pt x="3214649" y="3062084"/>
                  </a:moveTo>
                  <a:lnTo>
                    <a:pt x="2995714" y="3062084"/>
                  </a:lnTo>
                  <a:lnTo>
                    <a:pt x="2995714" y="3353993"/>
                  </a:lnTo>
                  <a:lnTo>
                    <a:pt x="3214649" y="3353993"/>
                  </a:lnTo>
                  <a:lnTo>
                    <a:pt x="3214649" y="3062084"/>
                  </a:lnTo>
                  <a:close/>
                </a:path>
                <a:path w="3336290" h="3416300">
                  <a:moveTo>
                    <a:pt x="2511552" y="1789391"/>
                  </a:moveTo>
                  <a:lnTo>
                    <a:pt x="2303297" y="1789391"/>
                  </a:lnTo>
                  <a:lnTo>
                    <a:pt x="2303297" y="2887637"/>
                  </a:lnTo>
                  <a:lnTo>
                    <a:pt x="2511552" y="2887637"/>
                  </a:lnTo>
                  <a:lnTo>
                    <a:pt x="2511552" y="1789391"/>
                  </a:lnTo>
                  <a:close/>
                </a:path>
                <a:path w="3336290" h="3416300">
                  <a:moveTo>
                    <a:pt x="3214649" y="1789391"/>
                  </a:moveTo>
                  <a:lnTo>
                    <a:pt x="2995701" y="1789391"/>
                  </a:lnTo>
                  <a:lnTo>
                    <a:pt x="2995701" y="2887637"/>
                  </a:lnTo>
                  <a:lnTo>
                    <a:pt x="3214649" y="2887637"/>
                  </a:lnTo>
                  <a:lnTo>
                    <a:pt x="3214649" y="1789391"/>
                  </a:lnTo>
                  <a:close/>
                </a:path>
                <a:path w="3336290" h="3416300">
                  <a:moveTo>
                    <a:pt x="2511552" y="580783"/>
                  </a:moveTo>
                  <a:lnTo>
                    <a:pt x="2303297" y="580783"/>
                  </a:lnTo>
                  <a:lnTo>
                    <a:pt x="2303297" y="1614957"/>
                  </a:lnTo>
                  <a:lnTo>
                    <a:pt x="2511552" y="1614957"/>
                  </a:lnTo>
                  <a:lnTo>
                    <a:pt x="2511552" y="580783"/>
                  </a:lnTo>
                  <a:close/>
                </a:path>
                <a:path w="3336290" h="3416300">
                  <a:moveTo>
                    <a:pt x="3283179" y="580783"/>
                  </a:moveTo>
                  <a:lnTo>
                    <a:pt x="2995701" y="580783"/>
                  </a:lnTo>
                  <a:lnTo>
                    <a:pt x="2995701" y="1614957"/>
                  </a:lnTo>
                  <a:lnTo>
                    <a:pt x="3214649" y="1614957"/>
                  </a:lnTo>
                  <a:lnTo>
                    <a:pt x="3214649" y="619937"/>
                  </a:lnTo>
                  <a:lnTo>
                    <a:pt x="3283179" y="580783"/>
                  </a:lnTo>
                  <a:close/>
                </a:path>
                <a:path w="3336290" h="3416300">
                  <a:moveTo>
                    <a:pt x="3100730" y="269278"/>
                  </a:moveTo>
                  <a:lnTo>
                    <a:pt x="2974352" y="409905"/>
                  </a:lnTo>
                  <a:lnTo>
                    <a:pt x="3259207" y="409905"/>
                  </a:lnTo>
                  <a:lnTo>
                    <a:pt x="3258970" y="409646"/>
                  </a:lnTo>
                  <a:lnTo>
                    <a:pt x="3215814" y="367942"/>
                  </a:lnTo>
                  <a:lnTo>
                    <a:pt x="3163067" y="321153"/>
                  </a:lnTo>
                  <a:lnTo>
                    <a:pt x="3100730" y="269278"/>
                  </a:lnTo>
                  <a:close/>
                </a:path>
              </a:pathLst>
            </a:custGeom>
            <a:solidFill>
              <a:srgbClr val="050505"/>
            </a:solidFill>
          </p:spPr>
          <p:txBody>
            <a:bodyPr wrap="square" lIns="0" tIns="0" rIns="0" bIns="0" rtlCol="0"/>
            <a:lstStyle/>
            <a:p>
              <a:endParaRPr/>
            </a:p>
          </p:txBody>
        </p:sp>
        <p:pic>
          <p:nvPicPr>
            <p:cNvPr id="10" name="object 10"/>
            <p:cNvPicPr/>
            <p:nvPr/>
          </p:nvPicPr>
          <p:blipFill>
            <a:blip r:embed="rId7" cstate="print"/>
            <a:stretch>
              <a:fillRect/>
            </a:stretch>
          </p:blipFill>
          <p:spPr>
            <a:xfrm>
              <a:off x="5815584" y="2479548"/>
              <a:ext cx="4087367" cy="3912107"/>
            </a:xfrm>
            <a:prstGeom prst="rect">
              <a:avLst/>
            </a:prstGeom>
          </p:spPr>
        </p:pic>
        <p:pic>
          <p:nvPicPr>
            <p:cNvPr id="11" name="object 11"/>
            <p:cNvPicPr/>
            <p:nvPr/>
          </p:nvPicPr>
          <p:blipFill>
            <a:blip r:embed="rId8" cstate="print"/>
            <a:stretch>
              <a:fillRect/>
            </a:stretch>
          </p:blipFill>
          <p:spPr>
            <a:xfrm>
              <a:off x="5867399" y="2569464"/>
              <a:ext cx="3983735" cy="3808475"/>
            </a:xfrm>
            <a:prstGeom prst="rect">
              <a:avLst/>
            </a:prstGeom>
          </p:spPr>
        </p:pic>
      </p:grpSp>
      <p:sp>
        <p:nvSpPr>
          <p:cNvPr id="12" name="object 12"/>
          <p:cNvSpPr txBox="1"/>
          <p:nvPr/>
        </p:nvSpPr>
        <p:spPr>
          <a:xfrm>
            <a:off x="6925661" y="1442025"/>
            <a:ext cx="1778000" cy="3886835"/>
          </a:xfrm>
          <a:prstGeom prst="rect">
            <a:avLst/>
          </a:prstGeom>
        </p:spPr>
        <p:txBody>
          <a:bodyPr vert="horz" wrap="square" lIns="0" tIns="358775" rIns="0" bIns="0" rtlCol="0">
            <a:spAutoFit/>
          </a:bodyPr>
          <a:lstStyle/>
          <a:p>
            <a:pPr marL="12700" marR="5080">
              <a:lnSpc>
                <a:spcPts val="13840"/>
              </a:lnSpc>
              <a:spcBef>
                <a:spcPts val="2825"/>
              </a:spcBef>
            </a:pPr>
            <a:r>
              <a:rPr sz="13800" b="0" spc="-50" dirty="0">
                <a:solidFill>
                  <a:srgbClr val="C55A11"/>
                </a:solidFill>
                <a:latin typeface="BIZ UDP明朝 Medium"/>
                <a:cs typeface="BIZ UDP明朝 Medium"/>
              </a:rPr>
              <a:t>菌</a:t>
            </a:r>
            <a:r>
              <a:rPr sz="13800" b="0" spc="-50" dirty="0">
                <a:solidFill>
                  <a:srgbClr val="548235"/>
                </a:solidFill>
                <a:latin typeface="BIZ UDP明朝 Medium"/>
                <a:cs typeface="BIZ UDP明朝 Medium"/>
              </a:rPr>
              <a:t>胞</a:t>
            </a:r>
            <a:endParaRPr sz="13800">
              <a:latin typeface="BIZ UDP明朝 Medium"/>
              <a:cs typeface="BIZ UDP明朝 Medium"/>
            </a:endParaRPr>
          </a:p>
        </p:txBody>
      </p:sp>
      <p:grpSp>
        <p:nvGrpSpPr>
          <p:cNvPr id="13" name="object 13"/>
          <p:cNvGrpSpPr/>
          <p:nvPr/>
        </p:nvGrpSpPr>
        <p:grpSpPr>
          <a:xfrm>
            <a:off x="519683" y="0"/>
            <a:ext cx="8577580" cy="6858000"/>
            <a:chOff x="519683" y="0"/>
            <a:chExt cx="8577580" cy="6858000"/>
          </a:xfrm>
        </p:grpSpPr>
        <p:pic>
          <p:nvPicPr>
            <p:cNvPr id="14" name="object 14"/>
            <p:cNvPicPr/>
            <p:nvPr/>
          </p:nvPicPr>
          <p:blipFill>
            <a:blip r:embed="rId9" cstate="print"/>
            <a:stretch>
              <a:fillRect/>
            </a:stretch>
          </p:blipFill>
          <p:spPr>
            <a:xfrm>
              <a:off x="519683" y="0"/>
              <a:ext cx="8577071" cy="6857999"/>
            </a:xfrm>
            <a:prstGeom prst="rect">
              <a:avLst/>
            </a:prstGeom>
          </p:spPr>
        </p:pic>
        <p:pic>
          <p:nvPicPr>
            <p:cNvPr id="15" name="object 15"/>
            <p:cNvPicPr/>
            <p:nvPr/>
          </p:nvPicPr>
          <p:blipFill>
            <a:blip r:embed="rId10" cstate="print"/>
            <a:stretch>
              <a:fillRect/>
            </a:stretch>
          </p:blipFill>
          <p:spPr>
            <a:xfrm>
              <a:off x="865631" y="0"/>
              <a:ext cx="8229599" cy="6858000"/>
            </a:xfrm>
            <a:prstGeom prst="rect">
              <a:avLst/>
            </a:prstGeom>
          </p:spPr>
        </p:pic>
        <p:sp>
          <p:nvSpPr>
            <p:cNvPr id="16" name="object 16"/>
            <p:cNvSpPr/>
            <p:nvPr/>
          </p:nvSpPr>
          <p:spPr>
            <a:xfrm>
              <a:off x="3189531" y="1710006"/>
              <a:ext cx="3336290" cy="3416300"/>
            </a:xfrm>
            <a:custGeom>
              <a:avLst/>
              <a:gdLst/>
              <a:ahLst/>
              <a:cxnLst/>
              <a:rect l="l" t="t" r="r" b="b"/>
              <a:pathLst>
                <a:path w="3336290" h="3416300">
                  <a:moveTo>
                    <a:pt x="882865" y="1790700"/>
                  </a:moveTo>
                  <a:lnTo>
                    <a:pt x="660374" y="1790700"/>
                  </a:lnTo>
                  <a:lnTo>
                    <a:pt x="660374" y="3416300"/>
                  </a:lnTo>
                  <a:lnTo>
                    <a:pt x="882865" y="3416300"/>
                  </a:lnTo>
                  <a:lnTo>
                    <a:pt x="882865" y="1790700"/>
                  </a:lnTo>
                  <a:close/>
                </a:path>
                <a:path w="3336290" h="3416300">
                  <a:moveTo>
                    <a:pt x="215379" y="2095500"/>
                  </a:moveTo>
                  <a:lnTo>
                    <a:pt x="210047" y="2146300"/>
                  </a:lnTo>
                  <a:lnTo>
                    <a:pt x="204223" y="2209800"/>
                  </a:lnTo>
                  <a:lnTo>
                    <a:pt x="197906" y="2273300"/>
                  </a:lnTo>
                  <a:lnTo>
                    <a:pt x="191097" y="2324100"/>
                  </a:lnTo>
                  <a:lnTo>
                    <a:pt x="183796" y="2374900"/>
                  </a:lnTo>
                  <a:lnTo>
                    <a:pt x="176002" y="2438400"/>
                  </a:lnTo>
                  <a:lnTo>
                    <a:pt x="167716" y="2489200"/>
                  </a:lnTo>
                  <a:lnTo>
                    <a:pt x="158937" y="2540000"/>
                  </a:lnTo>
                  <a:lnTo>
                    <a:pt x="149666" y="2590800"/>
                  </a:lnTo>
                  <a:lnTo>
                    <a:pt x="139902" y="2641600"/>
                  </a:lnTo>
                  <a:lnTo>
                    <a:pt x="129646" y="2692400"/>
                  </a:lnTo>
                  <a:lnTo>
                    <a:pt x="118897" y="2743200"/>
                  </a:lnTo>
                  <a:lnTo>
                    <a:pt x="107656" y="2781300"/>
                  </a:lnTo>
                  <a:lnTo>
                    <a:pt x="95923" y="2832100"/>
                  </a:lnTo>
                  <a:lnTo>
                    <a:pt x="83697" y="2882900"/>
                  </a:lnTo>
                  <a:lnTo>
                    <a:pt x="70978" y="2921000"/>
                  </a:lnTo>
                  <a:lnTo>
                    <a:pt x="57767" y="2959100"/>
                  </a:lnTo>
                  <a:lnTo>
                    <a:pt x="44064" y="3009900"/>
                  </a:lnTo>
                  <a:lnTo>
                    <a:pt x="29868" y="3048000"/>
                  </a:lnTo>
                  <a:lnTo>
                    <a:pt x="15180" y="3086100"/>
                  </a:lnTo>
                  <a:lnTo>
                    <a:pt x="0" y="3124200"/>
                  </a:lnTo>
                  <a:lnTo>
                    <a:pt x="117474" y="3200400"/>
                  </a:lnTo>
                  <a:lnTo>
                    <a:pt x="141076" y="3162300"/>
                  </a:lnTo>
                  <a:lnTo>
                    <a:pt x="164018" y="3111500"/>
                  </a:lnTo>
                  <a:lnTo>
                    <a:pt x="186301" y="3073400"/>
                  </a:lnTo>
                  <a:lnTo>
                    <a:pt x="207925" y="3022600"/>
                  </a:lnTo>
                  <a:lnTo>
                    <a:pt x="228889" y="2984500"/>
                  </a:lnTo>
                  <a:lnTo>
                    <a:pt x="249195" y="2933700"/>
                  </a:lnTo>
                  <a:lnTo>
                    <a:pt x="268841" y="2882900"/>
                  </a:lnTo>
                  <a:lnTo>
                    <a:pt x="287828" y="2844800"/>
                  </a:lnTo>
                  <a:lnTo>
                    <a:pt x="306155" y="2794000"/>
                  </a:lnTo>
                  <a:lnTo>
                    <a:pt x="323824" y="2743200"/>
                  </a:lnTo>
                  <a:lnTo>
                    <a:pt x="340833" y="2692400"/>
                  </a:lnTo>
                  <a:lnTo>
                    <a:pt x="357183" y="2641600"/>
                  </a:lnTo>
                  <a:lnTo>
                    <a:pt x="372873" y="2590800"/>
                  </a:lnTo>
                  <a:lnTo>
                    <a:pt x="387905" y="2540000"/>
                  </a:lnTo>
                  <a:lnTo>
                    <a:pt x="402277" y="2489200"/>
                  </a:lnTo>
                  <a:lnTo>
                    <a:pt x="415990" y="2438400"/>
                  </a:lnTo>
                  <a:lnTo>
                    <a:pt x="429044" y="2374900"/>
                  </a:lnTo>
                  <a:lnTo>
                    <a:pt x="441439" y="2324100"/>
                  </a:lnTo>
                  <a:lnTo>
                    <a:pt x="498287" y="2311400"/>
                  </a:lnTo>
                  <a:lnTo>
                    <a:pt x="538891" y="2298700"/>
                  </a:lnTo>
                  <a:lnTo>
                    <a:pt x="563252" y="2273300"/>
                  </a:lnTo>
                  <a:lnTo>
                    <a:pt x="571372" y="2247900"/>
                  </a:lnTo>
                  <a:lnTo>
                    <a:pt x="565810" y="2235200"/>
                  </a:lnTo>
                  <a:lnTo>
                    <a:pt x="549122" y="2209800"/>
                  </a:lnTo>
                  <a:lnTo>
                    <a:pt x="521310" y="2197100"/>
                  </a:lnTo>
                  <a:lnTo>
                    <a:pt x="482372" y="2171700"/>
                  </a:lnTo>
                  <a:lnTo>
                    <a:pt x="432311" y="2146300"/>
                  </a:lnTo>
                  <a:lnTo>
                    <a:pt x="371124" y="2133600"/>
                  </a:lnTo>
                  <a:lnTo>
                    <a:pt x="298814" y="2108200"/>
                  </a:lnTo>
                  <a:lnTo>
                    <a:pt x="215379" y="2095500"/>
                  </a:lnTo>
                  <a:close/>
                </a:path>
                <a:path w="3336290" h="3416300">
                  <a:moveTo>
                    <a:pt x="1100023" y="2032000"/>
                  </a:moveTo>
                  <a:lnTo>
                    <a:pt x="995006" y="2095500"/>
                  </a:lnTo>
                  <a:lnTo>
                    <a:pt x="1022824" y="2146300"/>
                  </a:lnTo>
                  <a:lnTo>
                    <a:pt x="1048808" y="2197100"/>
                  </a:lnTo>
                  <a:lnTo>
                    <a:pt x="1072956" y="2235200"/>
                  </a:lnTo>
                  <a:lnTo>
                    <a:pt x="1095269" y="2286000"/>
                  </a:lnTo>
                  <a:lnTo>
                    <a:pt x="1115748" y="2336800"/>
                  </a:lnTo>
                  <a:lnTo>
                    <a:pt x="1134392" y="2387600"/>
                  </a:lnTo>
                  <a:lnTo>
                    <a:pt x="1151202" y="2438400"/>
                  </a:lnTo>
                  <a:lnTo>
                    <a:pt x="1166177" y="2476500"/>
                  </a:lnTo>
                  <a:lnTo>
                    <a:pt x="1179318" y="2527300"/>
                  </a:lnTo>
                  <a:lnTo>
                    <a:pt x="1190625" y="2578100"/>
                  </a:lnTo>
                  <a:lnTo>
                    <a:pt x="1200097" y="2628900"/>
                  </a:lnTo>
                  <a:lnTo>
                    <a:pt x="1207736" y="2679700"/>
                  </a:lnTo>
                  <a:lnTo>
                    <a:pt x="1213540" y="2730500"/>
                  </a:lnTo>
                  <a:lnTo>
                    <a:pt x="1217510" y="2781300"/>
                  </a:lnTo>
                  <a:lnTo>
                    <a:pt x="1223628" y="2819400"/>
                  </a:lnTo>
                  <a:lnTo>
                    <a:pt x="1236645" y="2844800"/>
                  </a:lnTo>
                  <a:lnTo>
                    <a:pt x="1256560" y="2857500"/>
                  </a:lnTo>
                  <a:lnTo>
                    <a:pt x="1283373" y="2870200"/>
                  </a:lnTo>
                  <a:lnTo>
                    <a:pt x="1306732" y="2870200"/>
                  </a:lnTo>
                  <a:lnTo>
                    <a:pt x="1330539" y="2857500"/>
                  </a:lnTo>
                  <a:lnTo>
                    <a:pt x="1354790" y="2857500"/>
                  </a:lnTo>
                  <a:lnTo>
                    <a:pt x="1416865" y="2819400"/>
                  </a:lnTo>
                  <a:lnTo>
                    <a:pt x="1443562" y="2781300"/>
                  </a:lnTo>
                  <a:lnTo>
                    <a:pt x="1459580" y="2743200"/>
                  </a:lnTo>
                  <a:lnTo>
                    <a:pt x="1464919" y="2692400"/>
                  </a:lnTo>
                  <a:lnTo>
                    <a:pt x="1463297" y="2654300"/>
                  </a:lnTo>
                  <a:lnTo>
                    <a:pt x="1458432" y="2628900"/>
                  </a:lnTo>
                  <a:lnTo>
                    <a:pt x="1450324" y="2590800"/>
                  </a:lnTo>
                  <a:lnTo>
                    <a:pt x="1438972" y="2552700"/>
                  </a:lnTo>
                  <a:lnTo>
                    <a:pt x="1424376" y="2514600"/>
                  </a:lnTo>
                  <a:lnTo>
                    <a:pt x="1406537" y="2463800"/>
                  </a:lnTo>
                  <a:lnTo>
                    <a:pt x="1385454" y="2425700"/>
                  </a:lnTo>
                  <a:lnTo>
                    <a:pt x="1361128" y="2387600"/>
                  </a:lnTo>
                  <a:lnTo>
                    <a:pt x="1333558" y="2336800"/>
                  </a:lnTo>
                  <a:lnTo>
                    <a:pt x="1302745" y="2286000"/>
                  </a:lnTo>
                  <a:lnTo>
                    <a:pt x="1268688" y="2235200"/>
                  </a:lnTo>
                  <a:lnTo>
                    <a:pt x="1231387" y="2184400"/>
                  </a:lnTo>
                  <a:lnTo>
                    <a:pt x="1190843" y="2133600"/>
                  </a:lnTo>
                  <a:lnTo>
                    <a:pt x="1147055" y="2082800"/>
                  </a:lnTo>
                  <a:lnTo>
                    <a:pt x="1100023" y="2032000"/>
                  </a:lnTo>
                  <a:close/>
                </a:path>
                <a:path w="3336290" h="3416300">
                  <a:moveTo>
                    <a:pt x="1156982" y="482600"/>
                  </a:moveTo>
                  <a:lnTo>
                    <a:pt x="1132739" y="520700"/>
                  </a:lnTo>
                  <a:lnTo>
                    <a:pt x="1108266" y="571500"/>
                  </a:lnTo>
                  <a:lnTo>
                    <a:pt x="1083564" y="622300"/>
                  </a:lnTo>
                  <a:lnTo>
                    <a:pt x="1058632" y="660400"/>
                  </a:lnTo>
                  <a:lnTo>
                    <a:pt x="1033471" y="711200"/>
                  </a:lnTo>
                  <a:lnTo>
                    <a:pt x="1008081" y="749300"/>
                  </a:lnTo>
                  <a:lnTo>
                    <a:pt x="982460" y="800100"/>
                  </a:lnTo>
                  <a:lnTo>
                    <a:pt x="956611" y="838200"/>
                  </a:lnTo>
                  <a:lnTo>
                    <a:pt x="930532" y="889000"/>
                  </a:lnTo>
                  <a:lnTo>
                    <a:pt x="904223" y="927100"/>
                  </a:lnTo>
                  <a:lnTo>
                    <a:pt x="877685" y="977900"/>
                  </a:lnTo>
                  <a:lnTo>
                    <a:pt x="850917" y="1016000"/>
                  </a:lnTo>
                  <a:lnTo>
                    <a:pt x="823920" y="1054100"/>
                  </a:lnTo>
                  <a:lnTo>
                    <a:pt x="796694" y="1104900"/>
                  </a:lnTo>
                  <a:lnTo>
                    <a:pt x="769237" y="1143000"/>
                  </a:lnTo>
                  <a:lnTo>
                    <a:pt x="741552" y="1181100"/>
                  </a:lnTo>
                  <a:lnTo>
                    <a:pt x="713636" y="1231900"/>
                  </a:lnTo>
                  <a:lnTo>
                    <a:pt x="685491" y="1270000"/>
                  </a:lnTo>
                  <a:lnTo>
                    <a:pt x="657117" y="1308100"/>
                  </a:lnTo>
                  <a:lnTo>
                    <a:pt x="628513" y="1346200"/>
                  </a:lnTo>
                  <a:lnTo>
                    <a:pt x="599679" y="1384300"/>
                  </a:lnTo>
                  <a:lnTo>
                    <a:pt x="570616" y="1422400"/>
                  </a:lnTo>
                  <a:lnTo>
                    <a:pt x="541323" y="1460500"/>
                  </a:lnTo>
                  <a:lnTo>
                    <a:pt x="482048" y="1536700"/>
                  </a:lnTo>
                  <a:lnTo>
                    <a:pt x="421855" y="1612900"/>
                  </a:lnTo>
                  <a:lnTo>
                    <a:pt x="336410" y="1612900"/>
                  </a:lnTo>
                  <a:lnTo>
                    <a:pt x="282419" y="1625600"/>
                  </a:lnTo>
                  <a:lnTo>
                    <a:pt x="30264" y="1625600"/>
                  </a:lnTo>
                  <a:lnTo>
                    <a:pt x="43444" y="1714500"/>
                  </a:lnTo>
                  <a:lnTo>
                    <a:pt x="57181" y="1778000"/>
                  </a:lnTo>
                  <a:lnTo>
                    <a:pt x="71475" y="1828800"/>
                  </a:lnTo>
                  <a:lnTo>
                    <a:pt x="86326" y="1879600"/>
                  </a:lnTo>
                  <a:lnTo>
                    <a:pt x="101734" y="1917700"/>
                  </a:lnTo>
                  <a:lnTo>
                    <a:pt x="134218" y="1955800"/>
                  </a:lnTo>
                  <a:lnTo>
                    <a:pt x="151295" y="1968500"/>
                  </a:lnTo>
                  <a:lnTo>
                    <a:pt x="171099" y="1955800"/>
                  </a:lnTo>
                  <a:lnTo>
                    <a:pt x="191347" y="1930400"/>
                  </a:lnTo>
                  <a:lnTo>
                    <a:pt x="212038" y="1892300"/>
                  </a:lnTo>
                  <a:lnTo>
                    <a:pt x="233171" y="1841500"/>
                  </a:lnTo>
                  <a:lnTo>
                    <a:pt x="292024" y="1841500"/>
                  </a:lnTo>
                  <a:lnTo>
                    <a:pt x="349317" y="1828800"/>
                  </a:lnTo>
                  <a:lnTo>
                    <a:pt x="405053" y="1828800"/>
                  </a:lnTo>
                  <a:lnTo>
                    <a:pt x="511852" y="1803400"/>
                  </a:lnTo>
                  <a:lnTo>
                    <a:pt x="562916" y="1803400"/>
                  </a:lnTo>
                  <a:lnTo>
                    <a:pt x="612423" y="1790700"/>
                  </a:lnTo>
                  <a:lnTo>
                    <a:pt x="882865" y="1790700"/>
                  </a:lnTo>
                  <a:lnTo>
                    <a:pt x="882865" y="1739900"/>
                  </a:lnTo>
                  <a:lnTo>
                    <a:pt x="932996" y="1739900"/>
                  </a:lnTo>
                  <a:lnTo>
                    <a:pt x="1139332" y="1689100"/>
                  </a:lnTo>
                  <a:lnTo>
                    <a:pt x="1192368" y="1689100"/>
                  </a:lnTo>
                  <a:lnTo>
                    <a:pt x="1245984" y="1676400"/>
                  </a:lnTo>
                  <a:lnTo>
                    <a:pt x="1505540" y="1676400"/>
                  </a:lnTo>
                  <a:lnTo>
                    <a:pt x="1495319" y="1651000"/>
                  </a:lnTo>
                  <a:lnTo>
                    <a:pt x="1476580" y="1612900"/>
                  </a:lnTo>
                  <a:lnTo>
                    <a:pt x="1469199" y="1600200"/>
                  </a:lnTo>
                  <a:lnTo>
                    <a:pt x="605193" y="1600200"/>
                  </a:lnTo>
                  <a:lnTo>
                    <a:pt x="638583" y="1574800"/>
                  </a:lnTo>
                  <a:lnTo>
                    <a:pt x="704722" y="1498600"/>
                  </a:lnTo>
                  <a:lnTo>
                    <a:pt x="770008" y="1422400"/>
                  </a:lnTo>
                  <a:lnTo>
                    <a:pt x="834441" y="1346200"/>
                  </a:lnTo>
                  <a:lnTo>
                    <a:pt x="866337" y="1320800"/>
                  </a:lnTo>
                  <a:lnTo>
                    <a:pt x="929489" y="1244600"/>
                  </a:lnTo>
                  <a:lnTo>
                    <a:pt x="960745" y="1193800"/>
                  </a:lnTo>
                  <a:lnTo>
                    <a:pt x="1022617" y="1117600"/>
                  </a:lnTo>
                  <a:lnTo>
                    <a:pt x="1083636" y="1041400"/>
                  </a:lnTo>
                  <a:lnTo>
                    <a:pt x="1143802" y="965200"/>
                  </a:lnTo>
                  <a:lnTo>
                    <a:pt x="1173565" y="914400"/>
                  </a:lnTo>
                  <a:lnTo>
                    <a:pt x="1232451" y="838200"/>
                  </a:lnTo>
                  <a:lnTo>
                    <a:pt x="1261574" y="787400"/>
                  </a:lnTo>
                  <a:lnTo>
                    <a:pt x="1290485" y="749300"/>
                  </a:lnTo>
                  <a:lnTo>
                    <a:pt x="1360575" y="749300"/>
                  </a:lnTo>
                  <a:lnTo>
                    <a:pt x="1410636" y="736600"/>
                  </a:lnTo>
                  <a:lnTo>
                    <a:pt x="1440671" y="723900"/>
                  </a:lnTo>
                  <a:lnTo>
                    <a:pt x="1450682" y="685800"/>
                  </a:lnTo>
                  <a:lnTo>
                    <a:pt x="1446094" y="673100"/>
                  </a:lnTo>
                  <a:lnTo>
                    <a:pt x="1432327" y="647700"/>
                  </a:lnTo>
                  <a:lnTo>
                    <a:pt x="1409383" y="622300"/>
                  </a:lnTo>
                  <a:lnTo>
                    <a:pt x="1377261" y="596900"/>
                  </a:lnTo>
                  <a:lnTo>
                    <a:pt x="1335959" y="571500"/>
                  </a:lnTo>
                  <a:lnTo>
                    <a:pt x="1285480" y="533400"/>
                  </a:lnTo>
                  <a:lnTo>
                    <a:pt x="1225821" y="508000"/>
                  </a:lnTo>
                  <a:lnTo>
                    <a:pt x="1156982" y="482600"/>
                  </a:lnTo>
                  <a:close/>
                </a:path>
                <a:path w="3336290" h="3416300">
                  <a:moveTo>
                    <a:pt x="1505540" y="1676400"/>
                  </a:moveTo>
                  <a:lnTo>
                    <a:pt x="1245984" y="1676400"/>
                  </a:lnTo>
                  <a:lnTo>
                    <a:pt x="1264896" y="1727200"/>
                  </a:lnTo>
                  <a:lnTo>
                    <a:pt x="1280693" y="1778000"/>
                  </a:lnTo>
                  <a:lnTo>
                    <a:pt x="1293375" y="1828800"/>
                  </a:lnTo>
                  <a:lnTo>
                    <a:pt x="1302943" y="1892300"/>
                  </a:lnTo>
                  <a:lnTo>
                    <a:pt x="1310956" y="1930400"/>
                  </a:lnTo>
                  <a:lnTo>
                    <a:pt x="1324308" y="1955800"/>
                  </a:lnTo>
                  <a:lnTo>
                    <a:pt x="1342998" y="1968500"/>
                  </a:lnTo>
                  <a:lnTo>
                    <a:pt x="1424097" y="1968500"/>
                  </a:lnTo>
                  <a:lnTo>
                    <a:pt x="1486841" y="1930400"/>
                  </a:lnTo>
                  <a:lnTo>
                    <a:pt x="1532232" y="1866900"/>
                  </a:lnTo>
                  <a:lnTo>
                    <a:pt x="1537906" y="1816100"/>
                  </a:lnTo>
                  <a:lnTo>
                    <a:pt x="1536203" y="1790700"/>
                  </a:lnTo>
                  <a:lnTo>
                    <a:pt x="1531092" y="1752600"/>
                  </a:lnTo>
                  <a:lnTo>
                    <a:pt x="1522575" y="1714500"/>
                  </a:lnTo>
                  <a:lnTo>
                    <a:pt x="1510650" y="1689100"/>
                  </a:lnTo>
                  <a:lnTo>
                    <a:pt x="1505540" y="1676400"/>
                  </a:lnTo>
                  <a:close/>
                </a:path>
                <a:path w="3336290" h="3416300">
                  <a:moveTo>
                    <a:pt x="1101813" y="1206500"/>
                  </a:moveTo>
                  <a:lnTo>
                    <a:pt x="1011034" y="1295400"/>
                  </a:lnTo>
                  <a:lnTo>
                    <a:pt x="1044554" y="1346200"/>
                  </a:lnTo>
                  <a:lnTo>
                    <a:pt x="1076295" y="1384300"/>
                  </a:lnTo>
                  <a:lnTo>
                    <a:pt x="1106257" y="1422400"/>
                  </a:lnTo>
                  <a:lnTo>
                    <a:pt x="1134439" y="1460500"/>
                  </a:lnTo>
                  <a:lnTo>
                    <a:pt x="1160843" y="1498600"/>
                  </a:lnTo>
                  <a:lnTo>
                    <a:pt x="1185468" y="1549400"/>
                  </a:lnTo>
                  <a:lnTo>
                    <a:pt x="1133010" y="1549400"/>
                  </a:lnTo>
                  <a:lnTo>
                    <a:pt x="1080493" y="1562100"/>
                  </a:lnTo>
                  <a:lnTo>
                    <a:pt x="1027917" y="1562100"/>
                  </a:lnTo>
                  <a:lnTo>
                    <a:pt x="975283" y="1574800"/>
                  </a:lnTo>
                  <a:lnTo>
                    <a:pt x="922590" y="1574800"/>
                  </a:lnTo>
                  <a:lnTo>
                    <a:pt x="869838" y="1587500"/>
                  </a:lnTo>
                  <a:lnTo>
                    <a:pt x="764157" y="1587500"/>
                  </a:lnTo>
                  <a:lnTo>
                    <a:pt x="711228" y="1600200"/>
                  </a:lnTo>
                  <a:lnTo>
                    <a:pt x="1469199" y="1600200"/>
                  </a:lnTo>
                  <a:lnTo>
                    <a:pt x="1454435" y="1574800"/>
                  </a:lnTo>
                  <a:lnTo>
                    <a:pt x="1428883" y="1536700"/>
                  </a:lnTo>
                  <a:lnTo>
                    <a:pt x="1399924" y="1498600"/>
                  </a:lnTo>
                  <a:lnTo>
                    <a:pt x="1367557" y="1460500"/>
                  </a:lnTo>
                  <a:lnTo>
                    <a:pt x="1331784" y="1422400"/>
                  </a:lnTo>
                  <a:lnTo>
                    <a:pt x="1292604" y="1384300"/>
                  </a:lnTo>
                  <a:lnTo>
                    <a:pt x="1250017" y="1333500"/>
                  </a:lnTo>
                  <a:lnTo>
                    <a:pt x="1204023" y="1295400"/>
                  </a:lnTo>
                  <a:lnTo>
                    <a:pt x="1154621" y="1257300"/>
                  </a:lnTo>
                  <a:lnTo>
                    <a:pt x="1101813" y="1206500"/>
                  </a:lnTo>
                  <a:close/>
                </a:path>
                <a:path w="3336290" h="3416300">
                  <a:moveTo>
                    <a:pt x="124599" y="533400"/>
                  </a:moveTo>
                  <a:lnTo>
                    <a:pt x="51612" y="622300"/>
                  </a:lnTo>
                  <a:lnTo>
                    <a:pt x="97248" y="660400"/>
                  </a:lnTo>
                  <a:lnTo>
                    <a:pt x="140577" y="698500"/>
                  </a:lnTo>
                  <a:lnTo>
                    <a:pt x="181600" y="736600"/>
                  </a:lnTo>
                  <a:lnTo>
                    <a:pt x="220315" y="774700"/>
                  </a:lnTo>
                  <a:lnTo>
                    <a:pt x="256723" y="800100"/>
                  </a:lnTo>
                  <a:lnTo>
                    <a:pt x="290825" y="838200"/>
                  </a:lnTo>
                  <a:lnTo>
                    <a:pt x="322619" y="876300"/>
                  </a:lnTo>
                  <a:lnTo>
                    <a:pt x="352107" y="914400"/>
                  </a:lnTo>
                  <a:lnTo>
                    <a:pt x="379288" y="965200"/>
                  </a:lnTo>
                  <a:lnTo>
                    <a:pt x="404162" y="1003300"/>
                  </a:lnTo>
                  <a:lnTo>
                    <a:pt x="426730" y="1041400"/>
                  </a:lnTo>
                  <a:lnTo>
                    <a:pt x="446991" y="1079500"/>
                  </a:lnTo>
                  <a:lnTo>
                    <a:pt x="464945" y="1117600"/>
                  </a:lnTo>
                  <a:lnTo>
                    <a:pt x="480593" y="1155700"/>
                  </a:lnTo>
                  <a:lnTo>
                    <a:pt x="494387" y="1193800"/>
                  </a:lnTo>
                  <a:lnTo>
                    <a:pt x="510852" y="1206500"/>
                  </a:lnTo>
                  <a:lnTo>
                    <a:pt x="529987" y="1219200"/>
                  </a:lnTo>
                  <a:lnTo>
                    <a:pt x="551789" y="1231900"/>
                  </a:lnTo>
                  <a:lnTo>
                    <a:pt x="575600" y="1231900"/>
                  </a:lnTo>
                  <a:lnTo>
                    <a:pt x="600741" y="1219200"/>
                  </a:lnTo>
                  <a:lnTo>
                    <a:pt x="627216" y="1206500"/>
                  </a:lnTo>
                  <a:lnTo>
                    <a:pt x="678395" y="1155700"/>
                  </a:lnTo>
                  <a:lnTo>
                    <a:pt x="705094" y="1092200"/>
                  </a:lnTo>
                  <a:lnTo>
                    <a:pt x="708431" y="1066800"/>
                  </a:lnTo>
                  <a:lnTo>
                    <a:pt x="704544" y="1028700"/>
                  </a:lnTo>
                  <a:lnTo>
                    <a:pt x="692883" y="990600"/>
                  </a:lnTo>
                  <a:lnTo>
                    <a:pt x="673448" y="952500"/>
                  </a:lnTo>
                  <a:lnTo>
                    <a:pt x="646239" y="914400"/>
                  </a:lnTo>
                  <a:lnTo>
                    <a:pt x="611256" y="863600"/>
                  </a:lnTo>
                  <a:lnTo>
                    <a:pt x="568500" y="825500"/>
                  </a:lnTo>
                  <a:lnTo>
                    <a:pt x="517969" y="774700"/>
                  </a:lnTo>
                  <a:lnTo>
                    <a:pt x="547451" y="749300"/>
                  </a:lnTo>
                  <a:lnTo>
                    <a:pt x="586444" y="698500"/>
                  </a:lnTo>
                  <a:lnTo>
                    <a:pt x="407619" y="698500"/>
                  </a:lnTo>
                  <a:lnTo>
                    <a:pt x="386257" y="685800"/>
                  </a:lnTo>
                  <a:lnTo>
                    <a:pt x="351298" y="660400"/>
                  </a:lnTo>
                  <a:lnTo>
                    <a:pt x="312880" y="635000"/>
                  </a:lnTo>
                  <a:lnTo>
                    <a:pt x="271002" y="609600"/>
                  </a:lnTo>
                  <a:lnTo>
                    <a:pt x="225663" y="584200"/>
                  </a:lnTo>
                  <a:lnTo>
                    <a:pt x="176862" y="558800"/>
                  </a:lnTo>
                  <a:lnTo>
                    <a:pt x="124599" y="533400"/>
                  </a:lnTo>
                  <a:close/>
                </a:path>
                <a:path w="3336290" h="3416300">
                  <a:moveTo>
                    <a:pt x="710209" y="0"/>
                  </a:moveTo>
                  <a:lnTo>
                    <a:pt x="694910" y="50800"/>
                  </a:lnTo>
                  <a:lnTo>
                    <a:pt x="678915" y="101600"/>
                  </a:lnTo>
                  <a:lnTo>
                    <a:pt x="662223" y="152400"/>
                  </a:lnTo>
                  <a:lnTo>
                    <a:pt x="644835" y="203200"/>
                  </a:lnTo>
                  <a:lnTo>
                    <a:pt x="626750" y="241300"/>
                  </a:lnTo>
                  <a:lnTo>
                    <a:pt x="607969" y="292100"/>
                  </a:lnTo>
                  <a:lnTo>
                    <a:pt x="588492" y="342900"/>
                  </a:lnTo>
                  <a:lnTo>
                    <a:pt x="568319" y="381000"/>
                  </a:lnTo>
                  <a:lnTo>
                    <a:pt x="547449" y="431800"/>
                  </a:lnTo>
                  <a:lnTo>
                    <a:pt x="525884" y="482600"/>
                  </a:lnTo>
                  <a:lnTo>
                    <a:pt x="503623" y="520700"/>
                  </a:lnTo>
                  <a:lnTo>
                    <a:pt x="480665" y="571500"/>
                  </a:lnTo>
                  <a:lnTo>
                    <a:pt x="457012" y="609600"/>
                  </a:lnTo>
                  <a:lnTo>
                    <a:pt x="432663" y="647700"/>
                  </a:lnTo>
                  <a:lnTo>
                    <a:pt x="407619" y="698500"/>
                  </a:lnTo>
                  <a:lnTo>
                    <a:pt x="586444" y="698500"/>
                  </a:lnTo>
                  <a:lnTo>
                    <a:pt x="634757" y="635000"/>
                  </a:lnTo>
                  <a:lnTo>
                    <a:pt x="663479" y="596900"/>
                  </a:lnTo>
                  <a:lnTo>
                    <a:pt x="692012" y="546100"/>
                  </a:lnTo>
                  <a:lnTo>
                    <a:pt x="748508" y="469900"/>
                  </a:lnTo>
                  <a:lnTo>
                    <a:pt x="776471" y="431800"/>
                  </a:lnTo>
                  <a:lnTo>
                    <a:pt x="804246" y="381000"/>
                  </a:lnTo>
                  <a:lnTo>
                    <a:pt x="831831" y="342900"/>
                  </a:lnTo>
                  <a:lnTo>
                    <a:pt x="859227" y="292100"/>
                  </a:lnTo>
                  <a:lnTo>
                    <a:pt x="886434" y="241300"/>
                  </a:lnTo>
                  <a:lnTo>
                    <a:pt x="953402" y="241300"/>
                  </a:lnTo>
                  <a:lnTo>
                    <a:pt x="1001237" y="228600"/>
                  </a:lnTo>
                  <a:lnTo>
                    <a:pt x="1029940" y="215900"/>
                  </a:lnTo>
                  <a:lnTo>
                    <a:pt x="1039507" y="190500"/>
                  </a:lnTo>
                  <a:lnTo>
                    <a:pt x="1034362" y="165100"/>
                  </a:lnTo>
                  <a:lnTo>
                    <a:pt x="1018926" y="152400"/>
                  </a:lnTo>
                  <a:lnTo>
                    <a:pt x="993200" y="127000"/>
                  </a:lnTo>
                  <a:lnTo>
                    <a:pt x="957183" y="101600"/>
                  </a:lnTo>
                  <a:lnTo>
                    <a:pt x="910875" y="76200"/>
                  </a:lnTo>
                  <a:lnTo>
                    <a:pt x="854277" y="50800"/>
                  </a:lnTo>
                  <a:lnTo>
                    <a:pt x="787388" y="25400"/>
                  </a:lnTo>
                  <a:lnTo>
                    <a:pt x="710209" y="0"/>
                  </a:lnTo>
                  <a:close/>
                </a:path>
                <a:path w="3336290" h="3416300">
                  <a:moveTo>
                    <a:pt x="1625130" y="306666"/>
                  </a:moveTo>
                  <a:lnTo>
                    <a:pt x="1625130" y="3353993"/>
                  </a:lnTo>
                  <a:lnTo>
                    <a:pt x="1844065" y="3353993"/>
                  </a:lnTo>
                  <a:lnTo>
                    <a:pt x="1844065" y="3062084"/>
                  </a:lnTo>
                  <a:lnTo>
                    <a:pt x="3214649" y="3062084"/>
                  </a:lnTo>
                  <a:lnTo>
                    <a:pt x="3214649" y="2887637"/>
                  </a:lnTo>
                  <a:lnTo>
                    <a:pt x="1844065" y="2887637"/>
                  </a:lnTo>
                  <a:lnTo>
                    <a:pt x="1844065" y="1789391"/>
                  </a:lnTo>
                  <a:lnTo>
                    <a:pt x="3214649" y="1789391"/>
                  </a:lnTo>
                  <a:lnTo>
                    <a:pt x="3214649" y="1614957"/>
                  </a:lnTo>
                  <a:lnTo>
                    <a:pt x="1844065" y="1614957"/>
                  </a:lnTo>
                  <a:lnTo>
                    <a:pt x="1844065" y="580783"/>
                  </a:lnTo>
                  <a:lnTo>
                    <a:pt x="3283179" y="580783"/>
                  </a:lnTo>
                  <a:lnTo>
                    <a:pt x="3301873" y="570102"/>
                  </a:lnTo>
                  <a:lnTo>
                    <a:pt x="3316667" y="559977"/>
                  </a:lnTo>
                  <a:lnTo>
                    <a:pt x="3327236" y="549186"/>
                  </a:lnTo>
                  <a:lnTo>
                    <a:pt x="3333578" y="537727"/>
                  </a:lnTo>
                  <a:lnTo>
                    <a:pt x="3335693" y="525602"/>
                  </a:lnTo>
                  <a:lnTo>
                    <a:pt x="3330897" y="504242"/>
                  </a:lnTo>
                  <a:lnTo>
                    <a:pt x="3316512" y="477797"/>
                  </a:lnTo>
                  <a:lnTo>
                    <a:pt x="3292536" y="446265"/>
                  </a:lnTo>
                  <a:lnTo>
                    <a:pt x="3259207" y="409905"/>
                  </a:lnTo>
                  <a:lnTo>
                    <a:pt x="1884997" y="409905"/>
                  </a:lnTo>
                  <a:lnTo>
                    <a:pt x="1829820" y="386268"/>
                  </a:lnTo>
                  <a:lnTo>
                    <a:pt x="1779389" y="365204"/>
                  </a:lnTo>
                  <a:lnTo>
                    <a:pt x="1733703" y="346713"/>
                  </a:lnTo>
                  <a:lnTo>
                    <a:pt x="1692765" y="330793"/>
                  </a:lnTo>
                  <a:lnTo>
                    <a:pt x="1656574" y="317445"/>
                  </a:lnTo>
                  <a:lnTo>
                    <a:pt x="1625130" y="306666"/>
                  </a:lnTo>
                  <a:close/>
                </a:path>
                <a:path w="3336290" h="3416300">
                  <a:moveTo>
                    <a:pt x="3214649" y="3062084"/>
                  </a:moveTo>
                  <a:lnTo>
                    <a:pt x="2995714" y="3062084"/>
                  </a:lnTo>
                  <a:lnTo>
                    <a:pt x="2995714" y="3353993"/>
                  </a:lnTo>
                  <a:lnTo>
                    <a:pt x="3214649" y="3353993"/>
                  </a:lnTo>
                  <a:lnTo>
                    <a:pt x="3214649" y="3062084"/>
                  </a:lnTo>
                  <a:close/>
                </a:path>
                <a:path w="3336290" h="3416300">
                  <a:moveTo>
                    <a:pt x="2511552" y="1789391"/>
                  </a:moveTo>
                  <a:lnTo>
                    <a:pt x="2303297" y="1789391"/>
                  </a:lnTo>
                  <a:lnTo>
                    <a:pt x="2303297" y="2887637"/>
                  </a:lnTo>
                  <a:lnTo>
                    <a:pt x="2511552" y="2887637"/>
                  </a:lnTo>
                  <a:lnTo>
                    <a:pt x="2511552" y="1789391"/>
                  </a:lnTo>
                  <a:close/>
                </a:path>
                <a:path w="3336290" h="3416300">
                  <a:moveTo>
                    <a:pt x="3214649" y="1789391"/>
                  </a:moveTo>
                  <a:lnTo>
                    <a:pt x="2995701" y="1789391"/>
                  </a:lnTo>
                  <a:lnTo>
                    <a:pt x="2995701" y="2887637"/>
                  </a:lnTo>
                  <a:lnTo>
                    <a:pt x="3214649" y="2887637"/>
                  </a:lnTo>
                  <a:lnTo>
                    <a:pt x="3214649" y="1789391"/>
                  </a:lnTo>
                  <a:close/>
                </a:path>
                <a:path w="3336290" h="3416300">
                  <a:moveTo>
                    <a:pt x="2511552" y="580783"/>
                  </a:moveTo>
                  <a:lnTo>
                    <a:pt x="2303297" y="580783"/>
                  </a:lnTo>
                  <a:lnTo>
                    <a:pt x="2303297" y="1614957"/>
                  </a:lnTo>
                  <a:lnTo>
                    <a:pt x="2511552" y="1614957"/>
                  </a:lnTo>
                  <a:lnTo>
                    <a:pt x="2511552" y="580783"/>
                  </a:lnTo>
                  <a:close/>
                </a:path>
                <a:path w="3336290" h="3416300">
                  <a:moveTo>
                    <a:pt x="3283179" y="580783"/>
                  </a:moveTo>
                  <a:lnTo>
                    <a:pt x="2995701" y="580783"/>
                  </a:lnTo>
                  <a:lnTo>
                    <a:pt x="2995701" y="1614957"/>
                  </a:lnTo>
                  <a:lnTo>
                    <a:pt x="3214649" y="1614957"/>
                  </a:lnTo>
                  <a:lnTo>
                    <a:pt x="3214649" y="619937"/>
                  </a:lnTo>
                  <a:lnTo>
                    <a:pt x="3283179" y="580783"/>
                  </a:lnTo>
                  <a:close/>
                </a:path>
                <a:path w="3336290" h="3416300">
                  <a:moveTo>
                    <a:pt x="3100730" y="269278"/>
                  </a:moveTo>
                  <a:lnTo>
                    <a:pt x="2974352" y="409905"/>
                  </a:lnTo>
                  <a:lnTo>
                    <a:pt x="3259207" y="409905"/>
                  </a:lnTo>
                  <a:lnTo>
                    <a:pt x="3258970" y="409646"/>
                  </a:lnTo>
                  <a:lnTo>
                    <a:pt x="3215814" y="367942"/>
                  </a:lnTo>
                  <a:lnTo>
                    <a:pt x="3163067" y="321153"/>
                  </a:lnTo>
                  <a:lnTo>
                    <a:pt x="3100730" y="269278"/>
                  </a:lnTo>
                  <a:close/>
                </a:path>
              </a:pathLst>
            </a:custGeom>
            <a:solidFill>
              <a:srgbClr val="FFFFFF"/>
            </a:solidFill>
          </p:spPr>
          <p:txBody>
            <a:bodyPr wrap="square" lIns="0" tIns="0" rIns="0" bIns="0" rtlCol="0"/>
            <a:lstStyle/>
            <a:p>
              <a:endParaRPr/>
            </a:p>
          </p:txBody>
        </p:sp>
      </p:gr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60020" y="611123"/>
            <a:ext cx="7420609" cy="2922905"/>
            <a:chOff x="160020" y="611123"/>
            <a:chExt cx="7420609" cy="2922905"/>
          </a:xfrm>
        </p:grpSpPr>
        <p:pic>
          <p:nvPicPr>
            <p:cNvPr id="3" name="object 3"/>
            <p:cNvPicPr/>
            <p:nvPr/>
          </p:nvPicPr>
          <p:blipFill>
            <a:blip r:embed="rId2" cstate="print"/>
            <a:stretch>
              <a:fillRect/>
            </a:stretch>
          </p:blipFill>
          <p:spPr>
            <a:xfrm>
              <a:off x="170688" y="1193291"/>
              <a:ext cx="7409687" cy="2340126"/>
            </a:xfrm>
            <a:prstGeom prst="rect">
              <a:avLst/>
            </a:prstGeom>
          </p:spPr>
        </p:pic>
        <p:pic>
          <p:nvPicPr>
            <p:cNvPr id="4" name="object 4"/>
            <p:cNvPicPr/>
            <p:nvPr/>
          </p:nvPicPr>
          <p:blipFill>
            <a:blip r:embed="rId3" cstate="print"/>
            <a:stretch>
              <a:fillRect/>
            </a:stretch>
          </p:blipFill>
          <p:spPr>
            <a:xfrm>
              <a:off x="160020" y="611123"/>
              <a:ext cx="342899" cy="582167"/>
            </a:xfrm>
            <a:prstGeom prst="rect">
              <a:avLst/>
            </a:prstGeom>
          </p:spPr>
        </p:pic>
      </p:grpSp>
      <p:sp>
        <p:nvSpPr>
          <p:cNvPr id="5" name="object 5"/>
          <p:cNvSpPr txBox="1"/>
          <p:nvPr/>
        </p:nvSpPr>
        <p:spPr>
          <a:xfrm>
            <a:off x="11841205" y="6535419"/>
            <a:ext cx="270510" cy="269240"/>
          </a:xfrm>
          <a:prstGeom prst="rect">
            <a:avLst/>
          </a:prstGeom>
        </p:spPr>
        <p:txBody>
          <a:bodyPr vert="horz" wrap="square" lIns="0" tIns="12065" rIns="0" bIns="0" rtlCol="0">
            <a:spAutoFit/>
          </a:bodyPr>
          <a:lstStyle/>
          <a:p>
            <a:pPr marL="12700">
              <a:lnSpc>
                <a:spcPct val="100000"/>
              </a:lnSpc>
              <a:spcBef>
                <a:spcPts val="95"/>
              </a:spcBef>
            </a:pPr>
            <a:r>
              <a:rPr sz="1600" b="0" spc="-25" dirty="0">
                <a:solidFill>
                  <a:srgbClr val="002060"/>
                </a:solidFill>
                <a:latin typeface="BIZ UDP明朝 Medium"/>
                <a:cs typeface="BIZ UDP明朝 Medium"/>
              </a:rPr>
              <a:t>31</a:t>
            </a:r>
            <a:endParaRPr sz="1600">
              <a:latin typeface="BIZ UDP明朝 Medium"/>
              <a:cs typeface="BIZ UDP明朝 Medium"/>
            </a:endParaRPr>
          </a:p>
        </p:txBody>
      </p:sp>
      <p:pic>
        <p:nvPicPr>
          <p:cNvPr id="6" name="object 6"/>
          <p:cNvPicPr/>
          <p:nvPr/>
        </p:nvPicPr>
        <p:blipFill>
          <a:blip r:embed="rId4" cstate="print"/>
          <a:stretch>
            <a:fillRect/>
          </a:stretch>
        </p:blipFill>
        <p:spPr>
          <a:xfrm>
            <a:off x="11423904" y="86868"/>
            <a:ext cx="673607" cy="1028699"/>
          </a:xfrm>
          <a:prstGeom prst="rect">
            <a:avLst/>
          </a:prstGeom>
        </p:spPr>
      </p:pic>
      <p:sp>
        <p:nvSpPr>
          <p:cNvPr id="7" name="object 7"/>
          <p:cNvSpPr txBox="1"/>
          <p:nvPr/>
        </p:nvSpPr>
        <p:spPr>
          <a:xfrm>
            <a:off x="6812389" y="911877"/>
            <a:ext cx="739140" cy="239395"/>
          </a:xfrm>
          <a:prstGeom prst="rect">
            <a:avLst/>
          </a:prstGeom>
        </p:spPr>
        <p:txBody>
          <a:bodyPr vert="horz" wrap="square" lIns="0" tIns="13335" rIns="0" bIns="0" rtlCol="0">
            <a:spAutoFit/>
          </a:bodyPr>
          <a:lstStyle/>
          <a:p>
            <a:pPr marL="12700">
              <a:lnSpc>
                <a:spcPct val="100000"/>
              </a:lnSpc>
              <a:spcBef>
                <a:spcPts val="105"/>
              </a:spcBef>
            </a:pPr>
            <a:r>
              <a:rPr sz="1400" b="0" spc="-15" dirty="0">
                <a:latin typeface="BIZ UDP明朝 Medium"/>
                <a:cs typeface="BIZ UDP明朝 Medium"/>
              </a:rPr>
              <a:t>穀倉地帯</a:t>
            </a:r>
            <a:endParaRPr sz="1400">
              <a:latin typeface="BIZ UDP明朝 Medium"/>
              <a:cs typeface="BIZ UDP明朝 Medium"/>
            </a:endParaRPr>
          </a:p>
        </p:txBody>
      </p:sp>
      <p:grpSp>
        <p:nvGrpSpPr>
          <p:cNvPr id="8" name="object 8"/>
          <p:cNvGrpSpPr/>
          <p:nvPr/>
        </p:nvGrpSpPr>
        <p:grpSpPr>
          <a:xfrm>
            <a:off x="6402323" y="950975"/>
            <a:ext cx="335280" cy="143510"/>
            <a:chOff x="6402323" y="950975"/>
            <a:chExt cx="335280" cy="143510"/>
          </a:xfrm>
        </p:grpSpPr>
        <p:sp>
          <p:nvSpPr>
            <p:cNvPr id="9" name="object 9"/>
            <p:cNvSpPr/>
            <p:nvPr/>
          </p:nvSpPr>
          <p:spPr>
            <a:xfrm>
              <a:off x="6409942" y="958595"/>
              <a:ext cx="320040" cy="128270"/>
            </a:xfrm>
            <a:custGeom>
              <a:avLst/>
              <a:gdLst/>
              <a:ahLst/>
              <a:cxnLst/>
              <a:rect l="l" t="t" r="r" b="b"/>
              <a:pathLst>
                <a:path w="320040" h="128269">
                  <a:moveTo>
                    <a:pt x="160020" y="0"/>
                  </a:moveTo>
                  <a:lnTo>
                    <a:pt x="97726" y="5029"/>
                  </a:lnTo>
                  <a:lnTo>
                    <a:pt x="46863" y="18757"/>
                  </a:lnTo>
                  <a:lnTo>
                    <a:pt x="12573" y="39103"/>
                  </a:lnTo>
                  <a:lnTo>
                    <a:pt x="0" y="64008"/>
                  </a:lnTo>
                  <a:lnTo>
                    <a:pt x="12573" y="88912"/>
                  </a:lnTo>
                  <a:lnTo>
                    <a:pt x="46863" y="109258"/>
                  </a:lnTo>
                  <a:lnTo>
                    <a:pt x="97726" y="122986"/>
                  </a:lnTo>
                  <a:lnTo>
                    <a:pt x="160020" y="128016"/>
                  </a:lnTo>
                  <a:lnTo>
                    <a:pt x="222313" y="122986"/>
                  </a:lnTo>
                  <a:lnTo>
                    <a:pt x="273177" y="109258"/>
                  </a:lnTo>
                  <a:lnTo>
                    <a:pt x="307467" y="88912"/>
                  </a:lnTo>
                  <a:lnTo>
                    <a:pt x="320040" y="64008"/>
                  </a:lnTo>
                  <a:lnTo>
                    <a:pt x="307467" y="39103"/>
                  </a:lnTo>
                  <a:lnTo>
                    <a:pt x="273177" y="18757"/>
                  </a:lnTo>
                  <a:lnTo>
                    <a:pt x="222313" y="5029"/>
                  </a:lnTo>
                  <a:lnTo>
                    <a:pt x="160020" y="0"/>
                  </a:lnTo>
                  <a:close/>
                </a:path>
              </a:pathLst>
            </a:custGeom>
            <a:solidFill>
              <a:srgbClr val="FFFB00"/>
            </a:solidFill>
          </p:spPr>
          <p:txBody>
            <a:bodyPr wrap="square" lIns="0" tIns="0" rIns="0" bIns="0" rtlCol="0"/>
            <a:lstStyle/>
            <a:p>
              <a:endParaRPr/>
            </a:p>
          </p:txBody>
        </p:sp>
        <p:sp>
          <p:nvSpPr>
            <p:cNvPr id="10" name="object 10"/>
            <p:cNvSpPr/>
            <p:nvPr/>
          </p:nvSpPr>
          <p:spPr>
            <a:xfrm>
              <a:off x="6409943" y="958595"/>
              <a:ext cx="320040" cy="128270"/>
            </a:xfrm>
            <a:custGeom>
              <a:avLst/>
              <a:gdLst/>
              <a:ahLst/>
              <a:cxnLst/>
              <a:rect l="l" t="t" r="r" b="b"/>
              <a:pathLst>
                <a:path w="320040" h="128269">
                  <a:moveTo>
                    <a:pt x="0" y="64008"/>
                  </a:moveTo>
                  <a:lnTo>
                    <a:pt x="12573" y="39103"/>
                  </a:lnTo>
                  <a:lnTo>
                    <a:pt x="46863" y="18745"/>
                  </a:lnTo>
                  <a:lnTo>
                    <a:pt x="97726" y="5029"/>
                  </a:lnTo>
                  <a:lnTo>
                    <a:pt x="160020" y="0"/>
                  </a:lnTo>
                  <a:lnTo>
                    <a:pt x="222313" y="5029"/>
                  </a:lnTo>
                  <a:lnTo>
                    <a:pt x="273177" y="18745"/>
                  </a:lnTo>
                  <a:lnTo>
                    <a:pt x="307467" y="39103"/>
                  </a:lnTo>
                  <a:lnTo>
                    <a:pt x="320040" y="64008"/>
                  </a:lnTo>
                  <a:lnTo>
                    <a:pt x="307467" y="88912"/>
                  </a:lnTo>
                  <a:lnTo>
                    <a:pt x="273177" y="109258"/>
                  </a:lnTo>
                  <a:lnTo>
                    <a:pt x="222313" y="122986"/>
                  </a:lnTo>
                  <a:lnTo>
                    <a:pt x="160020" y="128016"/>
                  </a:lnTo>
                  <a:lnTo>
                    <a:pt x="97726" y="122986"/>
                  </a:lnTo>
                  <a:lnTo>
                    <a:pt x="46863" y="109258"/>
                  </a:lnTo>
                  <a:lnTo>
                    <a:pt x="12573" y="88912"/>
                  </a:lnTo>
                  <a:lnTo>
                    <a:pt x="0" y="64008"/>
                  </a:lnTo>
                  <a:close/>
                </a:path>
              </a:pathLst>
            </a:custGeom>
            <a:ln w="15239">
              <a:solidFill>
                <a:srgbClr val="000000"/>
              </a:solidFill>
            </a:ln>
          </p:spPr>
          <p:txBody>
            <a:bodyPr wrap="square" lIns="0" tIns="0" rIns="0" bIns="0" rtlCol="0"/>
            <a:lstStyle/>
            <a:p>
              <a:endParaRPr/>
            </a:p>
          </p:txBody>
        </p:sp>
      </p:grpSp>
      <p:sp>
        <p:nvSpPr>
          <p:cNvPr id="11" name="object 11"/>
          <p:cNvSpPr txBox="1"/>
          <p:nvPr/>
        </p:nvSpPr>
        <p:spPr>
          <a:xfrm>
            <a:off x="558585" y="898804"/>
            <a:ext cx="5733415" cy="239395"/>
          </a:xfrm>
          <a:prstGeom prst="rect">
            <a:avLst/>
          </a:prstGeom>
        </p:spPr>
        <p:txBody>
          <a:bodyPr vert="horz" wrap="square" lIns="0" tIns="13335" rIns="0" bIns="0" rtlCol="0">
            <a:spAutoFit/>
          </a:bodyPr>
          <a:lstStyle/>
          <a:p>
            <a:pPr marL="12700">
              <a:lnSpc>
                <a:spcPct val="100000"/>
              </a:lnSpc>
              <a:spcBef>
                <a:spcPts val="105"/>
              </a:spcBef>
            </a:pPr>
            <a:r>
              <a:rPr sz="1400" b="0" spc="-15" dirty="0">
                <a:latin typeface="BIZ UDP明朝 Medium"/>
                <a:cs typeface="BIZ UDP明朝 Medium"/>
              </a:rPr>
              <a:t>年平均地上温度の変化</a:t>
            </a:r>
            <a:r>
              <a:rPr sz="1400" b="0" spc="-10" dirty="0">
                <a:latin typeface="BIZ UDP明朝 Medium"/>
                <a:cs typeface="BIZ UDP明朝 Medium"/>
              </a:rPr>
              <a:t>（1986～2005</a:t>
            </a:r>
            <a:r>
              <a:rPr sz="1400" b="0" spc="-15" dirty="0">
                <a:latin typeface="BIZ UDP明朝 Medium"/>
                <a:cs typeface="BIZ UDP明朝 Medium"/>
              </a:rPr>
              <a:t>年平均と</a:t>
            </a:r>
            <a:r>
              <a:rPr sz="1400" b="0" spc="-10" dirty="0">
                <a:latin typeface="BIZ UDP明朝 Medium"/>
                <a:cs typeface="BIZ UDP明朝 Medium"/>
              </a:rPr>
              <a:t>2081～2100</a:t>
            </a:r>
            <a:r>
              <a:rPr sz="1400" b="0" spc="-15" dirty="0">
                <a:latin typeface="BIZ UDP明朝 Medium"/>
                <a:cs typeface="BIZ UDP明朝 Medium"/>
              </a:rPr>
              <a:t>年平均の差</a:t>
            </a:r>
            <a:r>
              <a:rPr sz="1400" b="0" spc="-50" dirty="0">
                <a:latin typeface="BIZ UDP明朝 Medium"/>
                <a:cs typeface="BIZ UDP明朝 Medium"/>
              </a:rPr>
              <a:t>）</a:t>
            </a:r>
            <a:endParaRPr sz="1400">
              <a:latin typeface="BIZ UDP明朝 Medium"/>
              <a:cs typeface="BIZ UDP明朝 Medium"/>
            </a:endParaRPr>
          </a:p>
        </p:txBody>
      </p:sp>
      <p:sp>
        <p:nvSpPr>
          <p:cNvPr id="12" name="object 12"/>
          <p:cNvSpPr txBox="1">
            <a:spLocks noGrp="1"/>
          </p:cNvSpPr>
          <p:nvPr>
            <p:ph type="title"/>
          </p:nvPr>
        </p:nvSpPr>
        <p:spPr>
          <a:xfrm>
            <a:off x="3166872" y="201773"/>
            <a:ext cx="5857875" cy="452120"/>
          </a:xfrm>
          <a:prstGeom prst="rect">
            <a:avLst/>
          </a:prstGeom>
        </p:spPr>
        <p:txBody>
          <a:bodyPr vert="horz" wrap="square" lIns="0" tIns="12065" rIns="0" bIns="0" rtlCol="0">
            <a:spAutoFit/>
          </a:bodyPr>
          <a:lstStyle/>
          <a:p>
            <a:pPr marL="12700">
              <a:lnSpc>
                <a:spcPct val="100000"/>
              </a:lnSpc>
              <a:spcBef>
                <a:spcPts val="95"/>
              </a:spcBef>
            </a:pPr>
            <a:r>
              <a:rPr sz="2800" spc="-35" dirty="0"/>
              <a:t>世界の穀倉地帯の土壌劣化</a:t>
            </a:r>
            <a:r>
              <a:rPr sz="2800" spc="-10" dirty="0"/>
              <a:t>・</a:t>
            </a:r>
            <a:r>
              <a:rPr sz="2800" spc="-35" dirty="0"/>
              <a:t>土壌細</a:t>
            </a:r>
            <a:r>
              <a:rPr sz="2800" spc="-50" dirty="0"/>
              <a:t>菌</a:t>
            </a:r>
            <a:endParaRPr sz="2800"/>
          </a:p>
        </p:txBody>
      </p:sp>
      <p:sp>
        <p:nvSpPr>
          <p:cNvPr id="13" name="object 13"/>
          <p:cNvSpPr txBox="1"/>
          <p:nvPr/>
        </p:nvSpPr>
        <p:spPr>
          <a:xfrm>
            <a:off x="150113" y="3885438"/>
            <a:ext cx="6000115" cy="2684145"/>
          </a:xfrm>
          <a:prstGeom prst="rect">
            <a:avLst/>
          </a:prstGeom>
          <a:ln w="38100">
            <a:solidFill>
              <a:srgbClr val="7F6000"/>
            </a:solidFill>
          </a:ln>
        </p:spPr>
        <p:txBody>
          <a:bodyPr vert="horz" wrap="square" lIns="0" tIns="22225" rIns="0" bIns="0" rtlCol="0">
            <a:spAutoFit/>
          </a:bodyPr>
          <a:lstStyle/>
          <a:p>
            <a:pPr marL="363855" marR="411480" algn="just">
              <a:lnSpc>
                <a:spcPct val="104700"/>
              </a:lnSpc>
              <a:spcBef>
                <a:spcPts val="175"/>
              </a:spcBef>
              <a:buSzPct val="93750"/>
              <a:buChar char="○"/>
              <a:tabLst>
                <a:tab pos="568325" algn="l"/>
              </a:tabLst>
            </a:pPr>
            <a:r>
              <a:rPr sz="1600" b="0" spc="-25" dirty="0">
                <a:latin typeface="BIZ UDP明朝 Medium"/>
                <a:cs typeface="BIZ UDP明朝 Medium"/>
              </a:rPr>
              <a:t>米国科学技術政策局</a:t>
            </a:r>
            <a:r>
              <a:rPr sz="1600" b="0" spc="-30" dirty="0">
                <a:latin typeface="BIZ UDP明朝 Medium"/>
                <a:cs typeface="BIZ UDP明朝 Medium"/>
              </a:rPr>
              <a:t>(OSTP</a:t>
            </a:r>
            <a:r>
              <a:rPr sz="1600" b="0" spc="-25" dirty="0">
                <a:latin typeface="BIZ UDP明朝 Medium"/>
                <a:cs typeface="BIZ UDP明朝 Medium"/>
              </a:rPr>
              <a:t>)が</a:t>
            </a:r>
            <a:r>
              <a:rPr sz="1600" b="1" spc="-25" dirty="0">
                <a:solidFill>
                  <a:srgbClr val="C00000"/>
                </a:solidFill>
                <a:latin typeface="UD デジタル 教科書体 NK-B"/>
                <a:cs typeface="UD デジタル 教科書体 NK-B"/>
              </a:rPr>
              <a:t>国家</a:t>
            </a:r>
            <a:r>
              <a:rPr sz="1600" b="1" spc="-40" dirty="0">
                <a:solidFill>
                  <a:srgbClr val="C00000"/>
                </a:solidFill>
                <a:latin typeface="UD デジタル 教科書体 NK-B"/>
                <a:cs typeface="UD デジタル 教科書体 NK-B"/>
              </a:rPr>
              <a:t>マイクロバイオームイ</a:t>
            </a:r>
            <a:r>
              <a:rPr sz="1600" b="1" spc="-35" dirty="0">
                <a:solidFill>
                  <a:srgbClr val="C00000"/>
                </a:solidFill>
                <a:latin typeface="UD デジタル 教科書体 NK-B"/>
                <a:cs typeface="UD デジタル 教科書体 NK-B"/>
              </a:rPr>
              <a:t>ニ</a:t>
            </a:r>
            <a:r>
              <a:rPr sz="1600" b="1" spc="-25" dirty="0">
                <a:solidFill>
                  <a:srgbClr val="C00000"/>
                </a:solidFill>
                <a:latin typeface="UD デジタル 教科書体 NK-B"/>
                <a:cs typeface="UD デジタル 教科書体 NK-B"/>
              </a:rPr>
              <a:t>シア</a:t>
            </a:r>
            <a:r>
              <a:rPr sz="1600" b="1" spc="-30" dirty="0">
                <a:solidFill>
                  <a:srgbClr val="C00000"/>
                </a:solidFill>
                <a:latin typeface="UD デジタル 教科書体 NK-B"/>
                <a:cs typeface="UD デジタル 教科書体 NK-B"/>
              </a:rPr>
              <a:t>チ</a:t>
            </a:r>
            <a:r>
              <a:rPr sz="1600" b="1" spc="-25" dirty="0">
                <a:solidFill>
                  <a:srgbClr val="C00000"/>
                </a:solidFill>
                <a:latin typeface="UD デジタル 教科書体 NK-B"/>
                <a:cs typeface="UD デジタル 教科書体 NK-B"/>
              </a:rPr>
              <a:t>ブ</a:t>
            </a:r>
            <a:r>
              <a:rPr sz="1600" b="1" spc="-20" dirty="0">
                <a:solidFill>
                  <a:srgbClr val="C00000"/>
                </a:solidFill>
                <a:latin typeface="UD デジタル 教科書体 NK-B"/>
                <a:cs typeface="UD デジタル 教科書体 NK-B"/>
              </a:rPr>
              <a:t>（MINI）</a:t>
            </a:r>
            <a:r>
              <a:rPr sz="1600" b="0" spc="-25" dirty="0">
                <a:latin typeface="BIZ UDP明朝 Medium"/>
                <a:cs typeface="BIZ UDP明朝 Medium"/>
              </a:rPr>
              <a:t>を2016年</a:t>
            </a:r>
            <a:r>
              <a:rPr sz="1600" b="0" spc="-20" dirty="0">
                <a:latin typeface="BIZ UDP明朝 Medium"/>
                <a:cs typeface="BIZ UDP明朝 Medium"/>
              </a:rPr>
              <a:t>に</a:t>
            </a:r>
            <a:r>
              <a:rPr sz="1600" b="0" spc="-25" dirty="0">
                <a:latin typeface="BIZ UDP明朝 Medium"/>
                <a:cs typeface="BIZ UDP明朝 Medium"/>
              </a:rPr>
              <a:t>立ち上げ</a:t>
            </a:r>
            <a:r>
              <a:rPr sz="1600" b="0" spc="-10" dirty="0">
                <a:latin typeface="BIZ UDP明朝 Medium"/>
                <a:cs typeface="BIZ UDP明朝 Medium"/>
              </a:rPr>
              <a:t>、</a:t>
            </a:r>
            <a:r>
              <a:rPr sz="1600" b="0" spc="-20" dirty="0">
                <a:latin typeface="BIZ UDP明朝 Medium"/>
                <a:cs typeface="BIZ UDP明朝 Medium"/>
              </a:rPr>
              <a:t>ヒ</a:t>
            </a:r>
            <a:r>
              <a:rPr sz="1600" b="0" spc="-25" dirty="0">
                <a:latin typeface="BIZ UDP明朝 Medium"/>
                <a:cs typeface="BIZ UDP明朝 Medium"/>
              </a:rPr>
              <a:t>ト、大気</a:t>
            </a:r>
            <a:r>
              <a:rPr sz="1600" b="0" spc="-20" dirty="0">
                <a:latin typeface="BIZ UDP明朝 Medium"/>
                <a:cs typeface="BIZ UDP明朝 Medium"/>
              </a:rPr>
              <a:t>、海</a:t>
            </a:r>
            <a:r>
              <a:rPr sz="1600" b="0" spc="-25" dirty="0">
                <a:latin typeface="BIZ UDP明朝 Medium"/>
                <a:cs typeface="BIZ UDP明朝 Medium"/>
              </a:rPr>
              <a:t>洋</a:t>
            </a:r>
            <a:r>
              <a:rPr sz="1600" b="0" spc="-50" dirty="0">
                <a:latin typeface="BIZ UDP明朝 Medium"/>
                <a:cs typeface="BIZ UDP明朝 Medium"/>
              </a:rPr>
              <a:t>、</a:t>
            </a:r>
            <a:r>
              <a:rPr sz="1600" b="0" spc="-25" dirty="0">
                <a:latin typeface="BIZ UDP明朝 Medium"/>
                <a:cs typeface="BIZ UDP明朝 Medium"/>
              </a:rPr>
              <a:t>土壌</a:t>
            </a:r>
            <a:r>
              <a:rPr sz="1600" b="0" spc="-20" dirty="0">
                <a:latin typeface="BIZ UDP明朝 Medium"/>
                <a:cs typeface="BIZ UDP明朝 Medium"/>
              </a:rPr>
              <a:t>な</a:t>
            </a:r>
            <a:r>
              <a:rPr sz="1600" b="0" spc="-25" dirty="0">
                <a:latin typeface="BIZ UDP明朝 Medium"/>
                <a:cs typeface="BIZ UDP明朝 Medium"/>
              </a:rPr>
              <a:t>どの微</a:t>
            </a:r>
            <a:r>
              <a:rPr sz="1600" b="0" spc="-40" dirty="0">
                <a:latin typeface="BIZ UDP明朝 Medium"/>
                <a:cs typeface="BIZ UDP明朝 Medium"/>
              </a:rPr>
              <a:t>生</a:t>
            </a:r>
            <a:r>
              <a:rPr sz="1600" b="0" spc="-25" dirty="0">
                <a:latin typeface="BIZ UDP明朝 Medium"/>
                <a:cs typeface="BIZ UDP明朝 Medium"/>
              </a:rPr>
              <a:t>物叢</a:t>
            </a:r>
            <a:r>
              <a:rPr sz="1600" b="0" spc="-30" dirty="0">
                <a:latin typeface="BIZ UDP明朝 Medium"/>
                <a:cs typeface="BIZ UDP明朝 Medium"/>
              </a:rPr>
              <a:t>に</a:t>
            </a:r>
            <a:r>
              <a:rPr sz="1600" b="0" spc="-25" dirty="0">
                <a:latin typeface="BIZ UDP明朝 Medium"/>
                <a:cs typeface="BIZ UDP明朝 Medium"/>
              </a:rPr>
              <a:t>関す</a:t>
            </a:r>
            <a:r>
              <a:rPr sz="1600" b="0" spc="-20" dirty="0">
                <a:latin typeface="BIZ UDP明朝 Medium"/>
                <a:cs typeface="BIZ UDP明朝 Medium"/>
              </a:rPr>
              <a:t>る</a:t>
            </a:r>
            <a:r>
              <a:rPr sz="1600" b="0" spc="-25" dirty="0">
                <a:latin typeface="BIZ UDP明朝 Medium"/>
                <a:cs typeface="BIZ UDP明朝 Medium"/>
              </a:rPr>
              <a:t>総合</a:t>
            </a:r>
            <a:r>
              <a:rPr sz="1600" b="0" spc="-45" dirty="0">
                <a:latin typeface="BIZ UDP明朝 Medium"/>
                <a:cs typeface="BIZ UDP明朝 Medium"/>
              </a:rPr>
              <a:t>的な研究を推進。</a:t>
            </a:r>
            <a:endParaRPr sz="1600">
              <a:latin typeface="BIZ UDP明朝 Medium"/>
              <a:cs typeface="BIZ UDP明朝 Medium"/>
            </a:endParaRPr>
          </a:p>
          <a:p>
            <a:pPr marL="380365" marR="652145">
              <a:lnSpc>
                <a:spcPts val="1739"/>
              </a:lnSpc>
              <a:spcBef>
                <a:spcPts val="210"/>
              </a:spcBef>
              <a:buSzPct val="93750"/>
              <a:buChar char="○"/>
              <a:tabLst>
                <a:tab pos="584200" algn="l"/>
              </a:tabLst>
            </a:pPr>
            <a:r>
              <a:rPr sz="1600" b="0" spc="-25" dirty="0">
                <a:latin typeface="BIZ UDP明朝 Medium"/>
                <a:cs typeface="BIZ UDP明朝 Medium"/>
              </a:rPr>
              <a:t>ドイツ連邦教育研究省</a:t>
            </a:r>
            <a:r>
              <a:rPr sz="1600" b="0" spc="-20" dirty="0">
                <a:latin typeface="BIZ UDP明朝 Medium"/>
                <a:cs typeface="BIZ UDP明朝 Medium"/>
              </a:rPr>
              <a:t>（BMBF）</a:t>
            </a:r>
            <a:r>
              <a:rPr sz="1600" b="0" spc="-35" dirty="0">
                <a:latin typeface="BIZ UDP明朝 Medium"/>
                <a:cs typeface="BIZ UDP明朝 Medium"/>
              </a:rPr>
              <a:t>が食料</a:t>
            </a:r>
            <a:r>
              <a:rPr sz="1600" b="0" spc="-25" dirty="0">
                <a:latin typeface="BIZ UDP明朝 Medium"/>
                <a:cs typeface="BIZ UDP明朝 Medium"/>
              </a:rPr>
              <a:t>供給</a:t>
            </a:r>
            <a:r>
              <a:rPr sz="1600" b="0" spc="-35" dirty="0">
                <a:latin typeface="BIZ UDP明朝 Medium"/>
                <a:cs typeface="BIZ UDP明朝 Medium"/>
              </a:rPr>
              <a:t>や</a:t>
            </a:r>
            <a:r>
              <a:rPr sz="1600" b="0" spc="-25" dirty="0">
                <a:latin typeface="BIZ UDP明朝 Medium"/>
                <a:cs typeface="BIZ UDP明朝 Medium"/>
              </a:rPr>
              <a:t>農地</a:t>
            </a:r>
            <a:r>
              <a:rPr sz="1600" b="0" spc="-10" dirty="0">
                <a:latin typeface="BIZ UDP明朝 Medium"/>
                <a:cs typeface="BIZ UDP明朝 Medium"/>
              </a:rPr>
              <a:t>の</a:t>
            </a:r>
            <a:r>
              <a:rPr sz="1600" b="0" spc="-50" dirty="0">
                <a:latin typeface="BIZ UDP明朝 Medium"/>
                <a:cs typeface="BIZ UDP明朝 Medium"/>
              </a:rPr>
              <a:t>持</a:t>
            </a:r>
            <a:r>
              <a:rPr sz="1600" b="0" spc="-25" dirty="0">
                <a:latin typeface="BIZ UDP明朝 Medium"/>
                <a:cs typeface="BIZ UDP明朝 Medium"/>
              </a:rPr>
              <a:t>続的</a:t>
            </a:r>
            <a:r>
              <a:rPr sz="1600" b="0" spc="-20" dirty="0">
                <a:latin typeface="BIZ UDP明朝 Medium"/>
                <a:cs typeface="BIZ UDP明朝 Medium"/>
              </a:rPr>
              <a:t>な</a:t>
            </a:r>
            <a:r>
              <a:rPr sz="1600" b="0" spc="-25" dirty="0">
                <a:latin typeface="BIZ UDP明朝 Medium"/>
                <a:cs typeface="BIZ UDP明朝 Medium"/>
              </a:rPr>
              <a:t>高生産性</a:t>
            </a:r>
            <a:r>
              <a:rPr sz="1600" b="0" spc="-20" dirty="0">
                <a:latin typeface="BIZ UDP明朝 Medium"/>
                <a:cs typeface="BIZ UDP明朝 Medium"/>
              </a:rPr>
              <a:t>を</a:t>
            </a:r>
            <a:r>
              <a:rPr sz="1600" b="0" spc="-25" dirty="0">
                <a:latin typeface="BIZ UDP明朝 Medium"/>
                <a:cs typeface="BIZ UDP明朝 Medium"/>
              </a:rPr>
              <a:t>目</a:t>
            </a:r>
            <a:r>
              <a:rPr sz="1600" b="0" spc="-40" dirty="0">
                <a:latin typeface="BIZ UDP明朝 Medium"/>
                <a:cs typeface="BIZ UDP明朝 Medium"/>
              </a:rPr>
              <a:t>指す</a:t>
            </a:r>
            <a:r>
              <a:rPr sz="1600" b="1" spc="-25" dirty="0">
                <a:solidFill>
                  <a:srgbClr val="C00000"/>
                </a:solidFill>
                <a:latin typeface="UD デジタル 教科書体 NK-B"/>
                <a:cs typeface="UD デジタル 教科書体 NK-B"/>
              </a:rPr>
              <a:t>土壌の</a:t>
            </a:r>
            <a:r>
              <a:rPr sz="1600" b="1" spc="-35" dirty="0">
                <a:solidFill>
                  <a:srgbClr val="C00000"/>
                </a:solidFill>
                <a:latin typeface="UD デジタル 教科書体 NK-B"/>
                <a:cs typeface="UD デジタル 教科書体 NK-B"/>
              </a:rPr>
              <a:t>研究プロジェクト</a:t>
            </a:r>
            <a:endParaRPr sz="1600">
              <a:latin typeface="UD デジタル 教科書体 NK-B"/>
              <a:cs typeface="UD デジタル 教科書体 NK-B"/>
            </a:endParaRPr>
          </a:p>
          <a:p>
            <a:pPr marL="379730" marR="297815">
              <a:lnSpc>
                <a:spcPts val="1920"/>
              </a:lnSpc>
              <a:spcBef>
                <a:spcPts val="35"/>
              </a:spcBef>
            </a:pPr>
            <a:r>
              <a:rPr sz="1600" b="1" spc="-20" dirty="0">
                <a:solidFill>
                  <a:srgbClr val="C00000"/>
                </a:solidFill>
                <a:latin typeface="UD デジタル 教科書体 NK-B"/>
                <a:cs typeface="UD デジタル 教科書体 NK-B"/>
              </a:rPr>
              <a:t>（BoneRes）</a:t>
            </a:r>
            <a:r>
              <a:rPr sz="1600" b="0" spc="-25" dirty="0">
                <a:latin typeface="BIZ UDP明朝 Medium"/>
                <a:cs typeface="BIZ UDP明朝 Medium"/>
              </a:rPr>
              <a:t>を2015年</a:t>
            </a:r>
            <a:r>
              <a:rPr sz="1600" b="0" spc="-30" dirty="0">
                <a:latin typeface="BIZ UDP明朝 Medium"/>
                <a:cs typeface="BIZ UDP明朝 Medium"/>
              </a:rPr>
              <a:t>か</a:t>
            </a:r>
            <a:r>
              <a:rPr sz="1600" b="0" spc="-25" dirty="0">
                <a:latin typeface="BIZ UDP明朝 Medium"/>
                <a:cs typeface="BIZ UDP明朝 Medium"/>
              </a:rPr>
              <a:t>ら開始</a:t>
            </a:r>
            <a:r>
              <a:rPr sz="1600" b="0" spc="-10" dirty="0">
                <a:latin typeface="BIZ UDP明朝 Medium"/>
                <a:cs typeface="BIZ UDP明朝 Medium"/>
              </a:rPr>
              <a:t>。</a:t>
            </a:r>
            <a:r>
              <a:rPr sz="1600" b="0" spc="-35" dirty="0">
                <a:latin typeface="BIZ UDP明朝 Medium"/>
                <a:cs typeface="BIZ UDP明朝 Medium"/>
              </a:rPr>
              <a:t>その中で</a:t>
            </a:r>
            <a:r>
              <a:rPr sz="1600" b="1" spc="-20" dirty="0">
                <a:solidFill>
                  <a:srgbClr val="C00000"/>
                </a:solidFill>
                <a:latin typeface="UD デジタル 教科書体 NK-B"/>
                <a:cs typeface="UD デジタル 教科書体 NK-B"/>
              </a:rPr>
              <a:t>「</a:t>
            </a:r>
            <a:r>
              <a:rPr sz="1600" b="1" spc="-25" dirty="0">
                <a:solidFill>
                  <a:srgbClr val="C00000"/>
                </a:solidFill>
                <a:latin typeface="UD デジタル 教科書体 NK-B"/>
                <a:cs typeface="UD デジタル 教科書体 NK-B"/>
              </a:rPr>
              <a:t>土壌</a:t>
            </a:r>
            <a:r>
              <a:rPr sz="1600" b="1" dirty="0">
                <a:solidFill>
                  <a:srgbClr val="C00000"/>
                </a:solidFill>
                <a:latin typeface="UD デジタル 教科書体 NK-B"/>
                <a:cs typeface="UD デジタル 教科書体 NK-B"/>
              </a:rPr>
              <a:t>-</a:t>
            </a:r>
            <a:r>
              <a:rPr sz="1600" b="1" spc="-25" dirty="0">
                <a:solidFill>
                  <a:srgbClr val="C00000"/>
                </a:solidFill>
                <a:latin typeface="UD デジタル 教科書体 NK-B"/>
                <a:cs typeface="UD デジタル 教科書体 NK-B"/>
              </a:rPr>
              <a:t>植物-微</a:t>
            </a:r>
            <a:r>
              <a:rPr sz="1600" b="1" spc="-50" dirty="0">
                <a:solidFill>
                  <a:srgbClr val="C00000"/>
                </a:solidFill>
                <a:latin typeface="UD デジタル 教科書体 NK-B"/>
                <a:cs typeface="UD デジタル 教科書体 NK-B"/>
              </a:rPr>
              <a:t>生</a:t>
            </a:r>
            <a:r>
              <a:rPr sz="1600" b="1" spc="-25" dirty="0">
                <a:solidFill>
                  <a:srgbClr val="C00000"/>
                </a:solidFill>
                <a:latin typeface="UD デジタル 教科書体 NK-B"/>
                <a:cs typeface="UD デジタル 教科書体 NK-B"/>
              </a:rPr>
              <a:t>物</a:t>
            </a:r>
            <a:r>
              <a:rPr sz="1600" b="1" spc="-30" dirty="0">
                <a:solidFill>
                  <a:srgbClr val="C00000"/>
                </a:solidFill>
                <a:latin typeface="UD デジタル 教科書体 NK-B"/>
                <a:cs typeface="UD デジタル 教科書体 NK-B"/>
              </a:rPr>
              <a:t>」</a:t>
            </a:r>
            <a:r>
              <a:rPr sz="1600" b="1" spc="-25" dirty="0">
                <a:solidFill>
                  <a:srgbClr val="C00000"/>
                </a:solidFill>
                <a:latin typeface="UD デジタル 教科書体 NK-B"/>
                <a:cs typeface="UD デジタル 教科書体 NK-B"/>
              </a:rPr>
              <a:t>の相</a:t>
            </a:r>
            <a:r>
              <a:rPr sz="1600" b="1" spc="-40" dirty="0">
                <a:solidFill>
                  <a:srgbClr val="C00000"/>
                </a:solidFill>
                <a:latin typeface="UD デジタル 教科書体 NK-B"/>
                <a:cs typeface="UD デジタル 教科書体 NK-B"/>
              </a:rPr>
              <a:t>互</a:t>
            </a:r>
            <a:r>
              <a:rPr sz="1600" b="1" spc="-25" dirty="0">
                <a:solidFill>
                  <a:srgbClr val="C00000"/>
                </a:solidFill>
                <a:latin typeface="UD デジタル 教科書体 NK-B"/>
                <a:cs typeface="UD デジタル 教科書体 NK-B"/>
              </a:rPr>
              <a:t>作用</a:t>
            </a:r>
            <a:r>
              <a:rPr sz="1600" b="1" spc="-40" dirty="0">
                <a:solidFill>
                  <a:srgbClr val="C00000"/>
                </a:solidFill>
                <a:latin typeface="UD デジタル 教科書体 NK-B"/>
                <a:cs typeface="UD デジタル 教科書体 NK-B"/>
              </a:rPr>
              <a:t>につ</a:t>
            </a:r>
            <a:r>
              <a:rPr sz="1600" b="1" spc="-35" dirty="0">
                <a:solidFill>
                  <a:srgbClr val="C00000"/>
                </a:solidFill>
                <a:latin typeface="UD デジタル 教科書体 NK-B"/>
                <a:cs typeface="UD デジタル 教科書体 NK-B"/>
              </a:rPr>
              <a:t>いて研究</a:t>
            </a:r>
            <a:r>
              <a:rPr sz="1600" b="0" spc="-50" dirty="0">
                <a:latin typeface="BIZ UDP明朝 Medium"/>
                <a:cs typeface="BIZ UDP明朝 Medium"/>
              </a:rPr>
              <a:t>。</a:t>
            </a:r>
            <a:endParaRPr sz="1600">
              <a:latin typeface="BIZ UDP明朝 Medium"/>
              <a:cs typeface="BIZ UDP明朝 Medium"/>
            </a:endParaRPr>
          </a:p>
          <a:p>
            <a:pPr marL="331470" marR="154940">
              <a:lnSpc>
                <a:spcPct val="100000"/>
              </a:lnSpc>
              <a:spcBef>
                <a:spcPts val="1110"/>
              </a:spcBef>
              <a:buSzPct val="93750"/>
              <a:buChar char="○"/>
              <a:tabLst>
                <a:tab pos="535940" algn="l"/>
              </a:tabLst>
            </a:pPr>
            <a:r>
              <a:rPr sz="1600" b="0" spc="-25" dirty="0">
                <a:latin typeface="BIZ UDP明朝 Medium"/>
                <a:cs typeface="BIZ UDP明朝 Medium"/>
              </a:rPr>
              <a:t>中国科学</a:t>
            </a:r>
            <a:r>
              <a:rPr sz="1600" b="0" spc="-20" dirty="0">
                <a:latin typeface="BIZ UDP明朝 Medium"/>
                <a:cs typeface="BIZ UDP明朝 Medium"/>
              </a:rPr>
              <a:t>ア</a:t>
            </a:r>
            <a:r>
              <a:rPr sz="1600" b="0" spc="-30" dirty="0">
                <a:latin typeface="BIZ UDP明朝 Medium"/>
                <a:cs typeface="BIZ UDP明朝 Medium"/>
              </a:rPr>
              <a:t>カ</a:t>
            </a:r>
            <a:r>
              <a:rPr sz="1600" b="0" spc="-35" dirty="0">
                <a:latin typeface="BIZ UDP明朝 Medium"/>
                <a:cs typeface="BIZ UDP明朝 Medium"/>
              </a:rPr>
              <a:t>デ</a:t>
            </a:r>
            <a:r>
              <a:rPr sz="1600" b="0" spc="-40" dirty="0">
                <a:latin typeface="BIZ UDP明朝 Medium"/>
                <a:cs typeface="BIZ UDP明朝 Medium"/>
              </a:rPr>
              <a:t>ミー</a:t>
            </a:r>
            <a:r>
              <a:rPr sz="1600" b="0" spc="-10" dirty="0">
                <a:latin typeface="BIZ UDP明朝 Medium"/>
                <a:cs typeface="BIZ UDP明朝 Medium"/>
              </a:rPr>
              <a:t>（CAS）</a:t>
            </a:r>
            <a:r>
              <a:rPr sz="1600" b="0" spc="-25" dirty="0">
                <a:latin typeface="BIZ UDP明朝 Medium"/>
                <a:cs typeface="BIZ UDP明朝 Medium"/>
              </a:rPr>
              <a:t>は2014年から2018</a:t>
            </a:r>
            <a:r>
              <a:rPr sz="1600" b="0" spc="-20" dirty="0">
                <a:latin typeface="BIZ UDP明朝 Medium"/>
                <a:cs typeface="BIZ UDP明朝 Medium"/>
              </a:rPr>
              <a:t>年まで、</a:t>
            </a:r>
            <a:r>
              <a:rPr sz="1600" b="0" spc="-25" dirty="0">
                <a:latin typeface="BIZ UDP明朝 Medium"/>
                <a:cs typeface="BIZ UDP明朝 Medium"/>
              </a:rPr>
              <a:t>予</a:t>
            </a:r>
            <a:r>
              <a:rPr sz="1600" b="0" spc="-50" dirty="0">
                <a:latin typeface="BIZ UDP明朝 Medium"/>
                <a:cs typeface="BIZ UDP明朝 Medium"/>
              </a:rPr>
              <a:t>算 </a:t>
            </a:r>
            <a:r>
              <a:rPr sz="1600" b="0" spc="-30" dirty="0">
                <a:latin typeface="BIZ UDP明朝 Medium"/>
                <a:cs typeface="BIZ UDP明朝 Medium"/>
              </a:rPr>
              <a:t>44</a:t>
            </a:r>
            <a:r>
              <a:rPr sz="1600" b="0" spc="-25" dirty="0">
                <a:latin typeface="BIZ UDP明朝 Medium"/>
                <a:cs typeface="BIZ UDP明朝 Medium"/>
              </a:rPr>
              <a:t>億円で</a:t>
            </a:r>
            <a:r>
              <a:rPr sz="1600" b="0" spc="-10" dirty="0">
                <a:latin typeface="BIZ UDP明朝 Medium"/>
                <a:cs typeface="BIZ UDP明朝 Medium"/>
              </a:rPr>
              <a:t>、</a:t>
            </a:r>
            <a:r>
              <a:rPr sz="1600" b="1" spc="-25" dirty="0">
                <a:solidFill>
                  <a:srgbClr val="C00000"/>
                </a:solidFill>
                <a:latin typeface="UD デジタル 教科書体 NK-B"/>
                <a:cs typeface="UD デジタル 教科書体 NK-B"/>
              </a:rPr>
              <a:t>中国土壌微生物</a:t>
            </a:r>
            <a:r>
              <a:rPr sz="1600" b="1" spc="-30" dirty="0">
                <a:solidFill>
                  <a:srgbClr val="C00000"/>
                </a:solidFill>
                <a:latin typeface="UD デジタル 教科書体 NK-B"/>
                <a:cs typeface="UD デジタル 教科書体 NK-B"/>
              </a:rPr>
              <a:t>叢イニシアチ</a:t>
            </a:r>
            <a:r>
              <a:rPr sz="1600" b="1" spc="-25" dirty="0">
                <a:solidFill>
                  <a:srgbClr val="C00000"/>
                </a:solidFill>
                <a:latin typeface="UD デジタル 教科書体 NK-B"/>
                <a:cs typeface="UD デジタル 教科書体 NK-B"/>
              </a:rPr>
              <a:t>ブ</a:t>
            </a:r>
            <a:r>
              <a:rPr sz="1600" b="1" spc="-20" dirty="0">
                <a:solidFill>
                  <a:srgbClr val="C00000"/>
                </a:solidFill>
                <a:latin typeface="UD デジタル 教科書体 NK-B"/>
                <a:cs typeface="UD デジタル 教科書体 NK-B"/>
              </a:rPr>
              <a:t>（CSMI）</a:t>
            </a:r>
            <a:r>
              <a:rPr sz="1600" b="0" spc="-25" dirty="0">
                <a:latin typeface="BIZ UDP明朝 Medium"/>
                <a:cs typeface="BIZ UDP明朝 Medium"/>
              </a:rPr>
              <a:t>を実施</a:t>
            </a:r>
            <a:r>
              <a:rPr sz="1600" b="0" spc="-50" dirty="0">
                <a:latin typeface="BIZ UDP明朝 Medium"/>
                <a:cs typeface="BIZ UDP明朝 Medium"/>
              </a:rPr>
              <a:t>。</a:t>
            </a:r>
            <a:r>
              <a:rPr sz="1600" b="0" spc="500" dirty="0">
                <a:latin typeface="BIZ UDP明朝 Medium"/>
                <a:cs typeface="BIZ UDP明朝 Medium"/>
              </a:rPr>
              <a:t> </a:t>
            </a:r>
            <a:r>
              <a:rPr sz="1600" b="0" spc="-25" dirty="0">
                <a:latin typeface="BIZ UDP明朝 Medium"/>
                <a:cs typeface="BIZ UDP明朝 Medium"/>
              </a:rPr>
              <a:t>土壌中の微生物群</a:t>
            </a:r>
            <a:r>
              <a:rPr sz="1600" b="0" spc="-20" dirty="0">
                <a:latin typeface="BIZ UDP明朝 Medium"/>
                <a:cs typeface="BIZ UDP明朝 Medium"/>
              </a:rPr>
              <a:t>を</a:t>
            </a:r>
            <a:r>
              <a:rPr sz="1600" b="0" spc="-25" dirty="0">
                <a:latin typeface="BIZ UDP明朝 Medium"/>
                <a:cs typeface="BIZ UDP明朝 Medium"/>
              </a:rPr>
              <a:t>解析</a:t>
            </a:r>
            <a:r>
              <a:rPr sz="1600" b="0" spc="-50" dirty="0">
                <a:latin typeface="BIZ UDP明朝 Medium"/>
                <a:cs typeface="BIZ UDP明朝 Medium"/>
              </a:rPr>
              <a:t>。</a:t>
            </a:r>
            <a:endParaRPr sz="1600">
              <a:latin typeface="BIZ UDP明朝 Medium"/>
              <a:cs typeface="BIZ UDP明朝 Medium"/>
            </a:endParaRPr>
          </a:p>
        </p:txBody>
      </p:sp>
      <p:pic>
        <p:nvPicPr>
          <p:cNvPr id="14" name="object 14"/>
          <p:cNvPicPr/>
          <p:nvPr/>
        </p:nvPicPr>
        <p:blipFill>
          <a:blip r:embed="rId5" cstate="print"/>
          <a:stretch>
            <a:fillRect/>
          </a:stretch>
        </p:blipFill>
        <p:spPr>
          <a:xfrm>
            <a:off x="6388608" y="4378452"/>
            <a:ext cx="2383535" cy="2001011"/>
          </a:xfrm>
          <a:prstGeom prst="rect">
            <a:avLst/>
          </a:prstGeom>
        </p:spPr>
      </p:pic>
      <p:pic>
        <p:nvPicPr>
          <p:cNvPr id="15" name="object 15"/>
          <p:cNvPicPr/>
          <p:nvPr/>
        </p:nvPicPr>
        <p:blipFill>
          <a:blip r:embed="rId6" cstate="print"/>
          <a:stretch>
            <a:fillRect/>
          </a:stretch>
        </p:blipFill>
        <p:spPr>
          <a:xfrm>
            <a:off x="9247631" y="4207764"/>
            <a:ext cx="2199131" cy="1429511"/>
          </a:xfrm>
          <a:prstGeom prst="rect">
            <a:avLst/>
          </a:prstGeom>
        </p:spPr>
      </p:pic>
      <p:sp>
        <p:nvSpPr>
          <p:cNvPr id="16" name="object 16"/>
          <p:cNvSpPr txBox="1"/>
          <p:nvPr/>
        </p:nvSpPr>
        <p:spPr>
          <a:xfrm>
            <a:off x="9003114" y="5670509"/>
            <a:ext cx="2880995" cy="880110"/>
          </a:xfrm>
          <a:prstGeom prst="rect">
            <a:avLst/>
          </a:prstGeom>
        </p:spPr>
        <p:txBody>
          <a:bodyPr vert="horz" wrap="square" lIns="0" tIns="12700" rIns="0" bIns="0" rtlCol="0">
            <a:spAutoFit/>
          </a:bodyPr>
          <a:lstStyle/>
          <a:p>
            <a:pPr marL="12700" marR="5080">
              <a:lnSpc>
                <a:spcPct val="100000"/>
              </a:lnSpc>
              <a:spcBef>
                <a:spcPts val="100"/>
              </a:spcBef>
            </a:pPr>
            <a:r>
              <a:rPr sz="1400" b="0" dirty="0">
                <a:latin typeface="BIZ UDP明朝 Medium"/>
                <a:cs typeface="BIZ UDP明朝 Medium"/>
              </a:rPr>
              <a:t>NewLeaf </a:t>
            </a:r>
            <a:r>
              <a:rPr sz="1400" b="0" spc="-10" dirty="0">
                <a:latin typeface="BIZ UDP明朝 Medium"/>
                <a:cs typeface="BIZ UDP明朝 Medium"/>
              </a:rPr>
              <a:t>Symbiotics</a:t>
            </a:r>
            <a:r>
              <a:rPr sz="1400" b="0" spc="-20" dirty="0">
                <a:latin typeface="BIZ UDP明朝 Medium"/>
                <a:cs typeface="BIZ UDP明朝 Medium"/>
              </a:rPr>
              <a:t>社は、自然</a:t>
            </a:r>
            <a:r>
              <a:rPr sz="1400" b="0" spc="-15" dirty="0">
                <a:latin typeface="BIZ UDP明朝 Medium"/>
                <a:cs typeface="BIZ UDP明朝 Medium"/>
              </a:rPr>
              <a:t>界に広範に存在する微生物を用いて、トウモロコシやダイズの生育初期の根</a:t>
            </a:r>
            <a:r>
              <a:rPr sz="1400" b="0" spc="-20" dirty="0">
                <a:latin typeface="BIZ UDP明朝 Medium"/>
                <a:cs typeface="BIZ UDP明朝 Medium"/>
              </a:rPr>
              <a:t>系の 発達を促し、養分吸収を増加 さ</a:t>
            </a:r>
            <a:endParaRPr sz="1400">
              <a:latin typeface="BIZ UDP明朝 Medium"/>
              <a:cs typeface="BIZ UDP明朝 Medium"/>
            </a:endParaRPr>
          </a:p>
        </p:txBody>
      </p:sp>
      <p:sp>
        <p:nvSpPr>
          <p:cNvPr id="17" name="object 17"/>
          <p:cNvSpPr txBox="1"/>
          <p:nvPr/>
        </p:nvSpPr>
        <p:spPr>
          <a:xfrm>
            <a:off x="9003114" y="6524248"/>
            <a:ext cx="1873250" cy="239395"/>
          </a:xfrm>
          <a:prstGeom prst="rect">
            <a:avLst/>
          </a:prstGeom>
        </p:spPr>
        <p:txBody>
          <a:bodyPr vert="horz" wrap="square" lIns="0" tIns="12700" rIns="0" bIns="0" rtlCol="0">
            <a:spAutoFit/>
          </a:bodyPr>
          <a:lstStyle/>
          <a:p>
            <a:pPr marL="12700">
              <a:lnSpc>
                <a:spcPct val="100000"/>
              </a:lnSpc>
              <a:spcBef>
                <a:spcPts val="100"/>
              </a:spcBef>
            </a:pPr>
            <a:r>
              <a:rPr sz="1400" b="0" spc="-10" dirty="0">
                <a:latin typeface="BIZ UDP明朝 Medium"/>
                <a:cs typeface="BIZ UDP明朝 Medium"/>
              </a:rPr>
              <a:t>せる微生物資材を発売。</a:t>
            </a:r>
            <a:endParaRPr sz="1400">
              <a:latin typeface="BIZ UDP明朝 Medium"/>
              <a:cs typeface="BIZ UDP明朝 Medium"/>
            </a:endParaRPr>
          </a:p>
        </p:txBody>
      </p:sp>
      <p:sp>
        <p:nvSpPr>
          <p:cNvPr id="18" name="object 18"/>
          <p:cNvSpPr txBox="1"/>
          <p:nvPr/>
        </p:nvSpPr>
        <p:spPr>
          <a:xfrm>
            <a:off x="9571966" y="3643387"/>
            <a:ext cx="1663700" cy="549275"/>
          </a:xfrm>
          <a:prstGeom prst="rect">
            <a:avLst/>
          </a:prstGeom>
        </p:spPr>
        <p:txBody>
          <a:bodyPr vert="horz" wrap="square" lIns="0" tIns="12065" rIns="0" bIns="0" rtlCol="0">
            <a:spAutoFit/>
          </a:bodyPr>
          <a:lstStyle/>
          <a:p>
            <a:pPr marL="674370">
              <a:lnSpc>
                <a:spcPct val="100000"/>
              </a:lnSpc>
              <a:spcBef>
                <a:spcPts val="95"/>
              </a:spcBef>
            </a:pPr>
            <a:r>
              <a:rPr sz="1600" b="1" spc="-25" dirty="0">
                <a:solidFill>
                  <a:srgbClr val="0070C0"/>
                </a:solidFill>
                <a:latin typeface="UD デジタル 教科書体 NK-B"/>
                <a:cs typeface="UD デジタル 教科書体 NK-B"/>
              </a:rPr>
              <a:t>海洋資</a:t>
            </a:r>
            <a:r>
              <a:rPr sz="1600" b="1" spc="-50" dirty="0">
                <a:solidFill>
                  <a:srgbClr val="0070C0"/>
                </a:solidFill>
                <a:latin typeface="UD デジタル 教科書体 NK-B"/>
                <a:cs typeface="UD デジタル 教科書体 NK-B"/>
              </a:rPr>
              <a:t>源</a:t>
            </a:r>
            <a:endParaRPr sz="1600">
              <a:latin typeface="UD デジタル 教科書体 NK-B"/>
              <a:cs typeface="UD デジタル 教科書体 NK-B"/>
            </a:endParaRPr>
          </a:p>
          <a:p>
            <a:pPr marL="12700">
              <a:lnSpc>
                <a:spcPct val="100000"/>
              </a:lnSpc>
              <a:spcBef>
                <a:spcPts val="885"/>
              </a:spcBef>
            </a:pPr>
            <a:r>
              <a:rPr sz="1100" b="0" dirty="0">
                <a:latin typeface="BIZ UDP明朝 Medium"/>
                <a:cs typeface="BIZ UDP明朝 Medium"/>
              </a:rPr>
              <a:t>NewLeaf</a:t>
            </a:r>
            <a:r>
              <a:rPr sz="1100" b="0" spc="20" dirty="0">
                <a:latin typeface="BIZ UDP明朝 Medium"/>
                <a:cs typeface="BIZ UDP明朝 Medium"/>
              </a:rPr>
              <a:t> </a:t>
            </a:r>
            <a:r>
              <a:rPr sz="1100" b="0" spc="-10" dirty="0">
                <a:latin typeface="BIZ UDP明朝 Medium"/>
                <a:cs typeface="BIZ UDP明朝 Medium"/>
              </a:rPr>
              <a:t>Symbiotics</a:t>
            </a:r>
            <a:r>
              <a:rPr sz="1100" b="0" spc="-60" dirty="0">
                <a:latin typeface="BIZ UDP明朝 Medium"/>
                <a:cs typeface="BIZ UDP明朝 Medium"/>
              </a:rPr>
              <a:t>社</a:t>
            </a:r>
            <a:endParaRPr sz="1100">
              <a:latin typeface="BIZ UDP明朝 Medium"/>
              <a:cs typeface="BIZ UDP明朝 Medium"/>
            </a:endParaRPr>
          </a:p>
        </p:txBody>
      </p:sp>
      <p:sp>
        <p:nvSpPr>
          <p:cNvPr id="19" name="object 19"/>
          <p:cNvSpPr txBox="1"/>
          <p:nvPr/>
        </p:nvSpPr>
        <p:spPr>
          <a:xfrm>
            <a:off x="6411767" y="6420909"/>
            <a:ext cx="2279650" cy="391160"/>
          </a:xfrm>
          <a:prstGeom prst="rect">
            <a:avLst/>
          </a:prstGeom>
        </p:spPr>
        <p:txBody>
          <a:bodyPr vert="horz" wrap="square" lIns="0" tIns="12700" rIns="0" bIns="0" rtlCol="0">
            <a:spAutoFit/>
          </a:bodyPr>
          <a:lstStyle/>
          <a:p>
            <a:pPr algn="ctr">
              <a:lnSpc>
                <a:spcPct val="100000"/>
              </a:lnSpc>
              <a:spcBef>
                <a:spcPts val="100"/>
              </a:spcBef>
            </a:pPr>
            <a:r>
              <a:rPr sz="1200" b="0" spc="-10" dirty="0">
                <a:latin typeface="BIZ UDP明朝 Medium"/>
                <a:cs typeface="BIZ UDP明朝 Medium"/>
              </a:rPr>
              <a:t>左：資材接種なし 右：資材接種あり</a:t>
            </a:r>
            <a:endParaRPr sz="1200">
              <a:latin typeface="BIZ UDP明朝 Medium"/>
              <a:cs typeface="BIZ UDP明朝 Medium"/>
            </a:endParaRPr>
          </a:p>
          <a:p>
            <a:pPr algn="ctr">
              <a:lnSpc>
                <a:spcPct val="100000"/>
              </a:lnSpc>
            </a:pPr>
            <a:r>
              <a:rPr sz="1200" b="0" dirty="0">
                <a:latin typeface="BIZ UDP明朝 Medium"/>
                <a:cs typeface="BIZ UDP明朝 Medium"/>
              </a:rPr>
              <a:t>Pivot</a:t>
            </a:r>
            <a:r>
              <a:rPr sz="1200" b="0" spc="-10" dirty="0">
                <a:latin typeface="BIZ UDP明朝 Medium"/>
                <a:cs typeface="BIZ UDP明朝 Medium"/>
              </a:rPr>
              <a:t> Bio</a:t>
            </a:r>
            <a:r>
              <a:rPr sz="1200" b="0" spc="-50" dirty="0">
                <a:latin typeface="BIZ UDP明朝 Medium"/>
                <a:cs typeface="BIZ UDP明朝 Medium"/>
              </a:rPr>
              <a:t>社</a:t>
            </a:r>
            <a:endParaRPr sz="1200">
              <a:latin typeface="BIZ UDP明朝 Medium"/>
              <a:cs typeface="BIZ UDP明朝 Medium"/>
            </a:endParaRPr>
          </a:p>
        </p:txBody>
      </p:sp>
      <p:sp>
        <p:nvSpPr>
          <p:cNvPr id="20" name="object 20"/>
          <p:cNvSpPr txBox="1"/>
          <p:nvPr/>
        </p:nvSpPr>
        <p:spPr>
          <a:xfrm>
            <a:off x="6398033" y="3927091"/>
            <a:ext cx="2426335" cy="453390"/>
          </a:xfrm>
          <a:prstGeom prst="rect">
            <a:avLst/>
          </a:prstGeom>
        </p:spPr>
        <p:txBody>
          <a:bodyPr vert="horz" wrap="square" lIns="0" tIns="12700" rIns="0" bIns="0" rtlCol="0">
            <a:spAutoFit/>
          </a:bodyPr>
          <a:lstStyle/>
          <a:p>
            <a:pPr marL="12700" marR="5080">
              <a:lnSpc>
                <a:spcPct val="100000"/>
              </a:lnSpc>
              <a:spcBef>
                <a:spcPts val="100"/>
              </a:spcBef>
            </a:pPr>
            <a:r>
              <a:rPr sz="1400" b="0" dirty="0">
                <a:latin typeface="BIZ UDP明朝 Medium"/>
                <a:cs typeface="BIZ UDP明朝 Medium"/>
              </a:rPr>
              <a:t>Pivot</a:t>
            </a:r>
            <a:r>
              <a:rPr sz="1400" b="0" spc="-15" dirty="0">
                <a:latin typeface="BIZ UDP明朝 Medium"/>
                <a:cs typeface="BIZ UDP明朝 Medium"/>
              </a:rPr>
              <a:t> </a:t>
            </a:r>
            <a:r>
              <a:rPr sz="1400" b="0" dirty="0">
                <a:latin typeface="BIZ UDP明朝 Medium"/>
                <a:cs typeface="BIZ UDP明朝 Medium"/>
              </a:rPr>
              <a:t>Bio</a:t>
            </a:r>
            <a:r>
              <a:rPr sz="1400" b="0" spc="-15" dirty="0">
                <a:latin typeface="BIZ UDP明朝 Medium"/>
                <a:cs typeface="BIZ UDP明朝 Medium"/>
              </a:rPr>
              <a:t>社はトウモロコシ用の窒素固定微生物資材を開発。</a:t>
            </a:r>
            <a:endParaRPr sz="1400">
              <a:latin typeface="BIZ UDP明朝 Medium"/>
              <a:cs typeface="BIZ UDP明朝 Medium"/>
            </a:endParaRPr>
          </a:p>
        </p:txBody>
      </p:sp>
      <p:grpSp>
        <p:nvGrpSpPr>
          <p:cNvPr id="21" name="object 21"/>
          <p:cNvGrpSpPr/>
          <p:nvPr/>
        </p:nvGrpSpPr>
        <p:grpSpPr>
          <a:xfrm>
            <a:off x="7627556" y="1196340"/>
            <a:ext cx="4148454" cy="2421890"/>
            <a:chOff x="7627556" y="1196340"/>
            <a:chExt cx="4148454" cy="2421890"/>
          </a:xfrm>
        </p:grpSpPr>
        <p:sp>
          <p:nvSpPr>
            <p:cNvPr id="22" name="object 22"/>
            <p:cNvSpPr/>
            <p:nvPr/>
          </p:nvSpPr>
          <p:spPr>
            <a:xfrm>
              <a:off x="7639811" y="1269492"/>
              <a:ext cx="2546350" cy="2334895"/>
            </a:xfrm>
            <a:custGeom>
              <a:avLst/>
              <a:gdLst/>
              <a:ahLst/>
              <a:cxnLst/>
              <a:rect l="l" t="t" r="r" b="b"/>
              <a:pathLst>
                <a:path w="2546350" h="2334895">
                  <a:moveTo>
                    <a:pt x="2546223" y="0"/>
                  </a:moveTo>
                  <a:lnTo>
                    <a:pt x="0" y="0"/>
                  </a:lnTo>
                  <a:lnTo>
                    <a:pt x="0" y="2334641"/>
                  </a:lnTo>
                  <a:lnTo>
                    <a:pt x="2546223" y="2334641"/>
                  </a:lnTo>
                  <a:lnTo>
                    <a:pt x="2546223" y="0"/>
                  </a:lnTo>
                  <a:close/>
                </a:path>
              </a:pathLst>
            </a:custGeom>
            <a:solidFill>
              <a:srgbClr val="F1DCDB"/>
            </a:solidFill>
          </p:spPr>
          <p:txBody>
            <a:bodyPr wrap="square" lIns="0" tIns="0" rIns="0" bIns="0" rtlCol="0"/>
            <a:lstStyle/>
            <a:p>
              <a:endParaRPr/>
            </a:p>
          </p:txBody>
        </p:sp>
        <p:sp>
          <p:nvSpPr>
            <p:cNvPr id="23" name="object 23"/>
            <p:cNvSpPr/>
            <p:nvPr/>
          </p:nvSpPr>
          <p:spPr>
            <a:xfrm>
              <a:off x="7640573" y="1270253"/>
              <a:ext cx="2546350" cy="2334895"/>
            </a:xfrm>
            <a:custGeom>
              <a:avLst/>
              <a:gdLst/>
              <a:ahLst/>
              <a:cxnLst/>
              <a:rect l="l" t="t" r="r" b="b"/>
              <a:pathLst>
                <a:path w="2546350" h="2334895">
                  <a:moveTo>
                    <a:pt x="0" y="2334641"/>
                  </a:moveTo>
                  <a:lnTo>
                    <a:pt x="2546223" y="2334641"/>
                  </a:lnTo>
                  <a:lnTo>
                    <a:pt x="2546223" y="0"/>
                  </a:lnTo>
                  <a:lnTo>
                    <a:pt x="0" y="0"/>
                  </a:lnTo>
                  <a:lnTo>
                    <a:pt x="0" y="2334641"/>
                  </a:lnTo>
                  <a:close/>
                </a:path>
              </a:pathLst>
            </a:custGeom>
            <a:ln w="25908">
              <a:solidFill>
                <a:srgbClr val="385D89"/>
              </a:solidFill>
            </a:ln>
          </p:spPr>
          <p:txBody>
            <a:bodyPr wrap="square" lIns="0" tIns="0" rIns="0" bIns="0" rtlCol="0"/>
            <a:lstStyle/>
            <a:p>
              <a:endParaRPr/>
            </a:p>
          </p:txBody>
        </p:sp>
        <p:pic>
          <p:nvPicPr>
            <p:cNvPr id="24" name="object 24"/>
            <p:cNvPicPr/>
            <p:nvPr/>
          </p:nvPicPr>
          <p:blipFill>
            <a:blip r:embed="rId7" cstate="print"/>
            <a:stretch>
              <a:fillRect/>
            </a:stretch>
          </p:blipFill>
          <p:spPr>
            <a:xfrm>
              <a:off x="7836407" y="1196340"/>
              <a:ext cx="2218943" cy="484631"/>
            </a:xfrm>
            <a:prstGeom prst="rect">
              <a:avLst/>
            </a:prstGeom>
          </p:spPr>
        </p:pic>
        <p:pic>
          <p:nvPicPr>
            <p:cNvPr id="25" name="object 25"/>
            <p:cNvPicPr/>
            <p:nvPr/>
          </p:nvPicPr>
          <p:blipFill>
            <a:blip r:embed="rId8" cstate="print"/>
            <a:stretch>
              <a:fillRect/>
            </a:stretch>
          </p:blipFill>
          <p:spPr>
            <a:xfrm>
              <a:off x="7667243" y="2430780"/>
              <a:ext cx="2478023" cy="1115567"/>
            </a:xfrm>
            <a:prstGeom prst="rect">
              <a:avLst/>
            </a:prstGeom>
          </p:spPr>
        </p:pic>
        <p:sp>
          <p:nvSpPr>
            <p:cNvPr id="26" name="object 26"/>
            <p:cNvSpPr/>
            <p:nvPr/>
          </p:nvSpPr>
          <p:spPr>
            <a:xfrm>
              <a:off x="8449055" y="2542032"/>
              <a:ext cx="571500" cy="533400"/>
            </a:xfrm>
            <a:custGeom>
              <a:avLst/>
              <a:gdLst/>
              <a:ahLst/>
              <a:cxnLst/>
              <a:rect l="l" t="t" r="r" b="b"/>
              <a:pathLst>
                <a:path w="571500" h="533400">
                  <a:moveTo>
                    <a:pt x="285750" y="0"/>
                  </a:moveTo>
                  <a:lnTo>
                    <a:pt x="234378" y="4292"/>
                  </a:lnTo>
                  <a:lnTo>
                    <a:pt x="186029" y="16687"/>
                  </a:lnTo>
                  <a:lnTo>
                    <a:pt x="141503" y="36410"/>
                  </a:lnTo>
                  <a:lnTo>
                    <a:pt x="101625" y="62712"/>
                  </a:lnTo>
                  <a:lnTo>
                    <a:pt x="67182" y="94856"/>
                  </a:lnTo>
                  <a:lnTo>
                    <a:pt x="39001" y="132080"/>
                  </a:lnTo>
                  <a:lnTo>
                    <a:pt x="17868" y="173634"/>
                  </a:lnTo>
                  <a:lnTo>
                    <a:pt x="4597" y="218757"/>
                  </a:lnTo>
                  <a:lnTo>
                    <a:pt x="0" y="266700"/>
                  </a:lnTo>
                  <a:lnTo>
                    <a:pt x="4597" y="314642"/>
                  </a:lnTo>
                  <a:lnTo>
                    <a:pt x="17868" y="359765"/>
                  </a:lnTo>
                  <a:lnTo>
                    <a:pt x="39001" y="401320"/>
                  </a:lnTo>
                  <a:lnTo>
                    <a:pt x="67182" y="438543"/>
                  </a:lnTo>
                  <a:lnTo>
                    <a:pt x="101625" y="470687"/>
                  </a:lnTo>
                  <a:lnTo>
                    <a:pt x="141503" y="496989"/>
                  </a:lnTo>
                  <a:lnTo>
                    <a:pt x="186029" y="516712"/>
                  </a:lnTo>
                  <a:lnTo>
                    <a:pt x="234378" y="529107"/>
                  </a:lnTo>
                  <a:lnTo>
                    <a:pt x="285750" y="533400"/>
                  </a:lnTo>
                  <a:lnTo>
                    <a:pt x="337121" y="529107"/>
                  </a:lnTo>
                  <a:lnTo>
                    <a:pt x="385470" y="516712"/>
                  </a:lnTo>
                  <a:lnTo>
                    <a:pt x="429996" y="496989"/>
                  </a:lnTo>
                  <a:lnTo>
                    <a:pt x="469874" y="470687"/>
                  </a:lnTo>
                  <a:lnTo>
                    <a:pt x="504304" y="438543"/>
                  </a:lnTo>
                  <a:lnTo>
                    <a:pt x="532498" y="401320"/>
                  </a:lnTo>
                  <a:lnTo>
                    <a:pt x="553631" y="359765"/>
                  </a:lnTo>
                  <a:lnTo>
                    <a:pt x="566902" y="314642"/>
                  </a:lnTo>
                  <a:lnTo>
                    <a:pt x="571500" y="266700"/>
                  </a:lnTo>
                  <a:lnTo>
                    <a:pt x="566902" y="218757"/>
                  </a:lnTo>
                  <a:lnTo>
                    <a:pt x="553631" y="173634"/>
                  </a:lnTo>
                  <a:lnTo>
                    <a:pt x="532498" y="132080"/>
                  </a:lnTo>
                  <a:lnTo>
                    <a:pt x="504304" y="94856"/>
                  </a:lnTo>
                  <a:lnTo>
                    <a:pt x="469874" y="62712"/>
                  </a:lnTo>
                  <a:lnTo>
                    <a:pt x="429996" y="36410"/>
                  </a:lnTo>
                  <a:lnTo>
                    <a:pt x="385470" y="16687"/>
                  </a:lnTo>
                  <a:lnTo>
                    <a:pt x="337121" y="4292"/>
                  </a:lnTo>
                  <a:lnTo>
                    <a:pt x="285750" y="0"/>
                  </a:lnTo>
                  <a:close/>
                </a:path>
              </a:pathLst>
            </a:custGeom>
            <a:solidFill>
              <a:srgbClr val="DBEDF4"/>
            </a:solidFill>
          </p:spPr>
          <p:txBody>
            <a:bodyPr wrap="square" lIns="0" tIns="0" rIns="0" bIns="0" rtlCol="0"/>
            <a:lstStyle/>
            <a:p>
              <a:endParaRPr/>
            </a:p>
          </p:txBody>
        </p:sp>
        <p:sp>
          <p:nvSpPr>
            <p:cNvPr id="27" name="object 27"/>
            <p:cNvSpPr/>
            <p:nvPr/>
          </p:nvSpPr>
          <p:spPr>
            <a:xfrm>
              <a:off x="8449817" y="2542794"/>
              <a:ext cx="571500" cy="533400"/>
            </a:xfrm>
            <a:custGeom>
              <a:avLst/>
              <a:gdLst/>
              <a:ahLst/>
              <a:cxnLst/>
              <a:rect l="l" t="t" r="r" b="b"/>
              <a:pathLst>
                <a:path w="571500" h="533400">
                  <a:moveTo>
                    <a:pt x="0" y="266700"/>
                  </a:moveTo>
                  <a:lnTo>
                    <a:pt x="4597" y="218757"/>
                  </a:lnTo>
                  <a:lnTo>
                    <a:pt x="17868" y="173634"/>
                  </a:lnTo>
                  <a:lnTo>
                    <a:pt x="39001" y="132080"/>
                  </a:lnTo>
                  <a:lnTo>
                    <a:pt x="67183" y="94856"/>
                  </a:lnTo>
                  <a:lnTo>
                    <a:pt x="101625" y="62712"/>
                  </a:lnTo>
                  <a:lnTo>
                    <a:pt x="141503" y="36410"/>
                  </a:lnTo>
                  <a:lnTo>
                    <a:pt x="186029" y="16687"/>
                  </a:lnTo>
                  <a:lnTo>
                    <a:pt x="234378" y="4292"/>
                  </a:lnTo>
                  <a:lnTo>
                    <a:pt x="285750" y="0"/>
                  </a:lnTo>
                  <a:lnTo>
                    <a:pt x="337121" y="4292"/>
                  </a:lnTo>
                  <a:lnTo>
                    <a:pt x="385470" y="16687"/>
                  </a:lnTo>
                  <a:lnTo>
                    <a:pt x="429996" y="36410"/>
                  </a:lnTo>
                  <a:lnTo>
                    <a:pt x="469874" y="62712"/>
                  </a:lnTo>
                  <a:lnTo>
                    <a:pt x="504304" y="94856"/>
                  </a:lnTo>
                  <a:lnTo>
                    <a:pt x="532498" y="132080"/>
                  </a:lnTo>
                  <a:lnTo>
                    <a:pt x="553631" y="173634"/>
                  </a:lnTo>
                  <a:lnTo>
                    <a:pt x="566902" y="218757"/>
                  </a:lnTo>
                  <a:lnTo>
                    <a:pt x="571500" y="266700"/>
                  </a:lnTo>
                  <a:lnTo>
                    <a:pt x="566902" y="314642"/>
                  </a:lnTo>
                  <a:lnTo>
                    <a:pt x="553631" y="359765"/>
                  </a:lnTo>
                  <a:lnTo>
                    <a:pt x="532498" y="401320"/>
                  </a:lnTo>
                  <a:lnTo>
                    <a:pt x="504304" y="438543"/>
                  </a:lnTo>
                  <a:lnTo>
                    <a:pt x="469874" y="470687"/>
                  </a:lnTo>
                  <a:lnTo>
                    <a:pt x="429996" y="496989"/>
                  </a:lnTo>
                  <a:lnTo>
                    <a:pt x="385470" y="516712"/>
                  </a:lnTo>
                  <a:lnTo>
                    <a:pt x="337121" y="529107"/>
                  </a:lnTo>
                  <a:lnTo>
                    <a:pt x="285750" y="533400"/>
                  </a:lnTo>
                  <a:lnTo>
                    <a:pt x="234378" y="529107"/>
                  </a:lnTo>
                  <a:lnTo>
                    <a:pt x="186029" y="516712"/>
                  </a:lnTo>
                  <a:lnTo>
                    <a:pt x="141503" y="496989"/>
                  </a:lnTo>
                  <a:lnTo>
                    <a:pt x="101625" y="470687"/>
                  </a:lnTo>
                  <a:lnTo>
                    <a:pt x="67183" y="438543"/>
                  </a:lnTo>
                  <a:lnTo>
                    <a:pt x="39001" y="401320"/>
                  </a:lnTo>
                  <a:lnTo>
                    <a:pt x="17868" y="359765"/>
                  </a:lnTo>
                  <a:lnTo>
                    <a:pt x="4597" y="314642"/>
                  </a:lnTo>
                  <a:lnTo>
                    <a:pt x="0" y="266700"/>
                  </a:lnTo>
                  <a:close/>
                </a:path>
              </a:pathLst>
            </a:custGeom>
            <a:ln w="19812">
              <a:solidFill>
                <a:srgbClr val="7F7F7F"/>
              </a:solidFill>
            </a:ln>
          </p:spPr>
          <p:txBody>
            <a:bodyPr wrap="square" lIns="0" tIns="0" rIns="0" bIns="0" rtlCol="0"/>
            <a:lstStyle/>
            <a:p>
              <a:endParaRPr/>
            </a:p>
          </p:txBody>
        </p:sp>
        <p:pic>
          <p:nvPicPr>
            <p:cNvPr id="28" name="object 28"/>
            <p:cNvPicPr/>
            <p:nvPr/>
          </p:nvPicPr>
          <p:blipFill>
            <a:blip r:embed="rId9" cstate="print"/>
            <a:stretch>
              <a:fillRect/>
            </a:stretch>
          </p:blipFill>
          <p:spPr>
            <a:xfrm>
              <a:off x="8805671" y="2825495"/>
              <a:ext cx="138683" cy="138683"/>
            </a:xfrm>
            <a:prstGeom prst="rect">
              <a:avLst/>
            </a:prstGeom>
          </p:spPr>
        </p:pic>
        <p:pic>
          <p:nvPicPr>
            <p:cNvPr id="29" name="object 29"/>
            <p:cNvPicPr/>
            <p:nvPr/>
          </p:nvPicPr>
          <p:blipFill>
            <a:blip r:embed="rId10" cstate="print"/>
            <a:stretch>
              <a:fillRect/>
            </a:stretch>
          </p:blipFill>
          <p:spPr>
            <a:xfrm>
              <a:off x="8787383" y="2625852"/>
              <a:ext cx="182878" cy="170687"/>
            </a:xfrm>
            <a:prstGeom prst="rect">
              <a:avLst/>
            </a:prstGeom>
          </p:spPr>
        </p:pic>
        <p:pic>
          <p:nvPicPr>
            <p:cNvPr id="30" name="object 30"/>
            <p:cNvPicPr/>
            <p:nvPr/>
          </p:nvPicPr>
          <p:blipFill>
            <a:blip r:embed="rId11" cstate="print"/>
            <a:stretch>
              <a:fillRect/>
            </a:stretch>
          </p:blipFill>
          <p:spPr>
            <a:xfrm>
              <a:off x="8467343" y="2648711"/>
              <a:ext cx="216406" cy="207263"/>
            </a:xfrm>
            <a:prstGeom prst="rect">
              <a:avLst/>
            </a:prstGeom>
          </p:spPr>
        </p:pic>
        <p:pic>
          <p:nvPicPr>
            <p:cNvPr id="31" name="object 31"/>
            <p:cNvPicPr/>
            <p:nvPr/>
          </p:nvPicPr>
          <p:blipFill>
            <a:blip r:embed="rId12" cstate="print"/>
            <a:stretch>
              <a:fillRect/>
            </a:stretch>
          </p:blipFill>
          <p:spPr>
            <a:xfrm>
              <a:off x="8574023" y="2843783"/>
              <a:ext cx="182879" cy="172211"/>
            </a:xfrm>
            <a:prstGeom prst="rect">
              <a:avLst/>
            </a:prstGeom>
          </p:spPr>
        </p:pic>
        <p:sp>
          <p:nvSpPr>
            <p:cNvPr id="32" name="object 32"/>
            <p:cNvSpPr/>
            <p:nvPr/>
          </p:nvSpPr>
          <p:spPr>
            <a:xfrm>
              <a:off x="9012905" y="2749938"/>
              <a:ext cx="18415" cy="86360"/>
            </a:xfrm>
            <a:custGeom>
              <a:avLst/>
              <a:gdLst/>
              <a:ahLst/>
              <a:cxnLst/>
              <a:rect l="l" t="t" r="r" b="b"/>
              <a:pathLst>
                <a:path w="18415" h="86360">
                  <a:moveTo>
                    <a:pt x="0" y="0"/>
                  </a:moveTo>
                  <a:lnTo>
                    <a:pt x="9575" y="20320"/>
                  </a:lnTo>
                  <a:lnTo>
                    <a:pt x="15570" y="41706"/>
                  </a:lnTo>
                  <a:lnTo>
                    <a:pt x="17907" y="63690"/>
                  </a:lnTo>
                  <a:lnTo>
                    <a:pt x="16535" y="85877"/>
                  </a:lnTo>
                </a:path>
              </a:pathLst>
            </a:custGeom>
            <a:ln w="15239">
              <a:solidFill>
                <a:srgbClr val="7F7F7F"/>
              </a:solidFill>
              <a:prstDash val="sysDot"/>
            </a:ln>
          </p:spPr>
          <p:txBody>
            <a:bodyPr wrap="square" lIns="0" tIns="0" rIns="0" bIns="0" rtlCol="0"/>
            <a:lstStyle/>
            <a:p>
              <a:endParaRPr/>
            </a:p>
          </p:txBody>
        </p:sp>
        <p:sp>
          <p:nvSpPr>
            <p:cNvPr id="33" name="object 33"/>
            <p:cNvSpPr/>
            <p:nvPr/>
          </p:nvSpPr>
          <p:spPr>
            <a:xfrm>
              <a:off x="8920037" y="2906690"/>
              <a:ext cx="75565" cy="46990"/>
            </a:xfrm>
            <a:custGeom>
              <a:avLst/>
              <a:gdLst/>
              <a:ahLst/>
              <a:cxnLst/>
              <a:rect l="l" t="t" r="r" b="b"/>
              <a:pathLst>
                <a:path w="75565" h="46989">
                  <a:moveTo>
                    <a:pt x="75438" y="0"/>
                  </a:moveTo>
                  <a:lnTo>
                    <a:pt x="59601" y="15595"/>
                  </a:lnTo>
                  <a:lnTo>
                    <a:pt x="41529" y="28663"/>
                  </a:lnTo>
                  <a:lnTo>
                    <a:pt x="21551" y="39001"/>
                  </a:lnTo>
                  <a:lnTo>
                    <a:pt x="0" y="46443"/>
                  </a:lnTo>
                </a:path>
              </a:pathLst>
            </a:custGeom>
            <a:ln w="15240">
              <a:solidFill>
                <a:srgbClr val="7F7F7F"/>
              </a:solidFill>
              <a:prstDash val="sysDot"/>
            </a:ln>
          </p:spPr>
          <p:txBody>
            <a:bodyPr wrap="square" lIns="0" tIns="0" rIns="0" bIns="0" rtlCol="0"/>
            <a:lstStyle/>
            <a:p>
              <a:endParaRPr/>
            </a:p>
          </p:txBody>
        </p:sp>
        <p:sp>
          <p:nvSpPr>
            <p:cNvPr id="34" name="object 34"/>
            <p:cNvSpPr/>
            <p:nvPr/>
          </p:nvSpPr>
          <p:spPr>
            <a:xfrm>
              <a:off x="8730999" y="2831755"/>
              <a:ext cx="32384" cy="73025"/>
            </a:xfrm>
            <a:custGeom>
              <a:avLst/>
              <a:gdLst/>
              <a:ahLst/>
              <a:cxnLst/>
              <a:rect l="l" t="t" r="r" b="b"/>
              <a:pathLst>
                <a:path w="32384" h="73025">
                  <a:moveTo>
                    <a:pt x="32308" y="72516"/>
                  </a:moveTo>
                  <a:lnTo>
                    <a:pt x="20065" y="56108"/>
                  </a:lnTo>
                  <a:lnTo>
                    <a:pt x="10528" y="38353"/>
                  </a:lnTo>
                  <a:lnTo>
                    <a:pt x="3797" y="19557"/>
                  </a:lnTo>
                  <a:lnTo>
                    <a:pt x="0" y="0"/>
                  </a:lnTo>
                </a:path>
              </a:pathLst>
            </a:custGeom>
            <a:ln w="15240">
              <a:solidFill>
                <a:srgbClr val="7F7F7F"/>
              </a:solidFill>
              <a:prstDash val="sysDot"/>
            </a:ln>
          </p:spPr>
          <p:txBody>
            <a:bodyPr wrap="square" lIns="0" tIns="0" rIns="0" bIns="0" rtlCol="0"/>
            <a:lstStyle/>
            <a:p>
              <a:endParaRPr/>
            </a:p>
          </p:txBody>
        </p:sp>
        <p:sp>
          <p:nvSpPr>
            <p:cNvPr id="35" name="object 35"/>
            <p:cNvSpPr/>
            <p:nvPr/>
          </p:nvSpPr>
          <p:spPr>
            <a:xfrm>
              <a:off x="8793204" y="2676140"/>
              <a:ext cx="81280" cy="26034"/>
            </a:xfrm>
            <a:custGeom>
              <a:avLst/>
              <a:gdLst/>
              <a:ahLst/>
              <a:cxnLst/>
              <a:rect l="l" t="t" r="r" b="b"/>
              <a:pathLst>
                <a:path w="81279" h="26035">
                  <a:moveTo>
                    <a:pt x="0" y="25958"/>
                  </a:moveTo>
                  <a:lnTo>
                    <a:pt x="18618" y="15354"/>
                  </a:lnTo>
                  <a:lnTo>
                    <a:pt x="38582" y="7442"/>
                  </a:lnTo>
                  <a:lnTo>
                    <a:pt x="59537" y="2311"/>
                  </a:lnTo>
                  <a:lnTo>
                    <a:pt x="81165" y="0"/>
                  </a:lnTo>
                </a:path>
              </a:pathLst>
            </a:custGeom>
            <a:ln w="15239">
              <a:solidFill>
                <a:srgbClr val="7F7F7F"/>
              </a:solidFill>
              <a:prstDash val="sysDot"/>
            </a:ln>
          </p:spPr>
          <p:txBody>
            <a:bodyPr wrap="square" lIns="0" tIns="0" rIns="0" bIns="0" rtlCol="0"/>
            <a:lstStyle/>
            <a:p>
              <a:endParaRPr/>
            </a:p>
          </p:txBody>
        </p:sp>
        <p:pic>
          <p:nvPicPr>
            <p:cNvPr id="36" name="object 36"/>
            <p:cNvPicPr/>
            <p:nvPr/>
          </p:nvPicPr>
          <p:blipFill>
            <a:blip r:embed="rId13" cstate="print"/>
            <a:stretch>
              <a:fillRect/>
            </a:stretch>
          </p:blipFill>
          <p:spPr>
            <a:xfrm>
              <a:off x="7796783" y="2872740"/>
              <a:ext cx="446531" cy="522731"/>
            </a:xfrm>
            <a:prstGeom prst="rect">
              <a:avLst/>
            </a:prstGeom>
          </p:spPr>
        </p:pic>
        <p:sp>
          <p:nvSpPr>
            <p:cNvPr id="37" name="object 37"/>
            <p:cNvSpPr/>
            <p:nvPr/>
          </p:nvSpPr>
          <p:spPr>
            <a:xfrm>
              <a:off x="8061959" y="2941320"/>
              <a:ext cx="326390" cy="143510"/>
            </a:xfrm>
            <a:custGeom>
              <a:avLst/>
              <a:gdLst/>
              <a:ahLst/>
              <a:cxnLst/>
              <a:rect l="l" t="t" r="r" b="b"/>
              <a:pathLst>
                <a:path w="326390" h="143510">
                  <a:moveTo>
                    <a:pt x="162941" y="0"/>
                  </a:moveTo>
                  <a:lnTo>
                    <a:pt x="99529" y="5626"/>
                  </a:lnTo>
                  <a:lnTo>
                    <a:pt x="47726" y="20967"/>
                  </a:lnTo>
                  <a:lnTo>
                    <a:pt x="12801" y="43700"/>
                  </a:lnTo>
                  <a:lnTo>
                    <a:pt x="0" y="71501"/>
                  </a:lnTo>
                  <a:lnTo>
                    <a:pt x="12801" y="99301"/>
                  </a:lnTo>
                  <a:lnTo>
                    <a:pt x="47726" y="122034"/>
                  </a:lnTo>
                  <a:lnTo>
                    <a:pt x="99529" y="137375"/>
                  </a:lnTo>
                  <a:lnTo>
                    <a:pt x="162941" y="143002"/>
                  </a:lnTo>
                  <a:lnTo>
                    <a:pt x="226352" y="137375"/>
                  </a:lnTo>
                  <a:lnTo>
                    <a:pt x="278155" y="122034"/>
                  </a:lnTo>
                  <a:lnTo>
                    <a:pt x="313080" y="99301"/>
                  </a:lnTo>
                  <a:lnTo>
                    <a:pt x="325882" y="71501"/>
                  </a:lnTo>
                  <a:lnTo>
                    <a:pt x="313080" y="43700"/>
                  </a:lnTo>
                  <a:lnTo>
                    <a:pt x="278155" y="20967"/>
                  </a:lnTo>
                  <a:lnTo>
                    <a:pt x="226352" y="5626"/>
                  </a:lnTo>
                  <a:lnTo>
                    <a:pt x="162941" y="0"/>
                  </a:lnTo>
                  <a:close/>
                </a:path>
              </a:pathLst>
            </a:custGeom>
            <a:solidFill>
              <a:srgbClr val="76D5FF"/>
            </a:solidFill>
          </p:spPr>
          <p:txBody>
            <a:bodyPr wrap="square" lIns="0" tIns="0" rIns="0" bIns="0" rtlCol="0"/>
            <a:lstStyle/>
            <a:p>
              <a:endParaRPr/>
            </a:p>
          </p:txBody>
        </p:sp>
        <p:sp>
          <p:nvSpPr>
            <p:cNvPr id="38" name="object 38"/>
            <p:cNvSpPr/>
            <p:nvPr/>
          </p:nvSpPr>
          <p:spPr>
            <a:xfrm>
              <a:off x="8061959" y="2941318"/>
              <a:ext cx="326390" cy="143510"/>
            </a:xfrm>
            <a:custGeom>
              <a:avLst/>
              <a:gdLst/>
              <a:ahLst/>
              <a:cxnLst/>
              <a:rect l="l" t="t" r="r" b="b"/>
              <a:pathLst>
                <a:path w="326390" h="143510">
                  <a:moveTo>
                    <a:pt x="0" y="71500"/>
                  </a:moveTo>
                  <a:lnTo>
                    <a:pt x="12801" y="43700"/>
                  </a:lnTo>
                  <a:lnTo>
                    <a:pt x="47726" y="20967"/>
                  </a:lnTo>
                  <a:lnTo>
                    <a:pt x="99529" y="5626"/>
                  </a:lnTo>
                  <a:lnTo>
                    <a:pt x="162941" y="0"/>
                  </a:lnTo>
                  <a:lnTo>
                    <a:pt x="226352" y="5626"/>
                  </a:lnTo>
                  <a:lnTo>
                    <a:pt x="278155" y="20967"/>
                  </a:lnTo>
                  <a:lnTo>
                    <a:pt x="313080" y="43700"/>
                  </a:lnTo>
                  <a:lnTo>
                    <a:pt x="325882" y="71500"/>
                  </a:lnTo>
                  <a:lnTo>
                    <a:pt x="313080" y="99301"/>
                  </a:lnTo>
                  <a:lnTo>
                    <a:pt x="278155" y="122034"/>
                  </a:lnTo>
                  <a:lnTo>
                    <a:pt x="226352" y="137375"/>
                  </a:lnTo>
                  <a:lnTo>
                    <a:pt x="162941" y="143001"/>
                  </a:lnTo>
                  <a:lnTo>
                    <a:pt x="99529" y="137375"/>
                  </a:lnTo>
                  <a:lnTo>
                    <a:pt x="47726" y="122034"/>
                  </a:lnTo>
                  <a:lnTo>
                    <a:pt x="12801" y="99301"/>
                  </a:lnTo>
                  <a:lnTo>
                    <a:pt x="0" y="71500"/>
                  </a:lnTo>
                  <a:close/>
                </a:path>
              </a:pathLst>
            </a:custGeom>
            <a:ln w="12192">
              <a:solidFill>
                <a:srgbClr val="30859C"/>
              </a:solidFill>
            </a:ln>
          </p:spPr>
          <p:txBody>
            <a:bodyPr wrap="square" lIns="0" tIns="0" rIns="0" bIns="0" rtlCol="0"/>
            <a:lstStyle/>
            <a:p>
              <a:endParaRPr/>
            </a:p>
          </p:txBody>
        </p:sp>
        <p:sp>
          <p:nvSpPr>
            <p:cNvPr id="39" name="object 39"/>
            <p:cNvSpPr/>
            <p:nvPr/>
          </p:nvSpPr>
          <p:spPr>
            <a:xfrm>
              <a:off x="10230611" y="1267968"/>
              <a:ext cx="1440180" cy="2334895"/>
            </a:xfrm>
            <a:custGeom>
              <a:avLst/>
              <a:gdLst/>
              <a:ahLst/>
              <a:cxnLst/>
              <a:rect l="l" t="t" r="r" b="b"/>
              <a:pathLst>
                <a:path w="1440179" h="2334895">
                  <a:moveTo>
                    <a:pt x="1440179" y="0"/>
                  </a:moveTo>
                  <a:lnTo>
                    <a:pt x="0" y="0"/>
                  </a:lnTo>
                  <a:lnTo>
                    <a:pt x="0" y="2334641"/>
                  </a:lnTo>
                  <a:lnTo>
                    <a:pt x="1440179" y="2334641"/>
                  </a:lnTo>
                  <a:lnTo>
                    <a:pt x="1440179" y="0"/>
                  </a:lnTo>
                  <a:close/>
                </a:path>
              </a:pathLst>
            </a:custGeom>
            <a:solidFill>
              <a:srgbClr val="F1DCDB"/>
            </a:solidFill>
          </p:spPr>
          <p:txBody>
            <a:bodyPr wrap="square" lIns="0" tIns="0" rIns="0" bIns="0" rtlCol="0"/>
            <a:lstStyle/>
            <a:p>
              <a:endParaRPr/>
            </a:p>
          </p:txBody>
        </p:sp>
        <p:sp>
          <p:nvSpPr>
            <p:cNvPr id="40" name="object 40"/>
            <p:cNvSpPr/>
            <p:nvPr/>
          </p:nvSpPr>
          <p:spPr>
            <a:xfrm>
              <a:off x="10231373" y="1268730"/>
              <a:ext cx="1440180" cy="2334895"/>
            </a:xfrm>
            <a:custGeom>
              <a:avLst/>
              <a:gdLst/>
              <a:ahLst/>
              <a:cxnLst/>
              <a:rect l="l" t="t" r="r" b="b"/>
              <a:pathLst>
                <a:path w="1440179" h="2334895">
                  <a:moveTo>
                    <a:pt x="0" y="2334641"/>
                  </a:moveTo>
                  <a:lnTo>
                    <a:pt x="1440179" y="2334641"/>
                  </a:lnTo>
                  <a:lnTo>
                    <a:pt x="1440179" y="0"/>
                  </a:lnTo>
                  <a:lnTo>
                    <a:pt x="0" y="0"/>
                  </a:lnTo>
                  <a:lnTo>
                    <a:pt x="0" y="2334641"/>
                  </a:lnTo>
                  <a:close/>
                </a:path>
              </a:pathLst>
            </a:custGeom>
            <a:ln w="25908">
              <a:solidFill>
                <a:srgbClr val="385D89"/>
              </a:solidFill>
            </a:ln>
          </p:spPr>
          <p:txBody>
            <a:bodyPr wrap="square" lIns="0" tIns="0" rIns="0" bIns="0" rtlCol="0"/>
            <a:lstStyle/>
            <a:p>
              <a:endParaRPr/>
            </a:p>
          </p:txBody>
        </p:sp>
        <p:pic>
          <p:nvPicPr>
            <p:cNvPr id="41" name="object 41"/>
            <p:cNvPicPr/>
            <p:nvPr/>
          </p:nvPicPr>
          <p:blipFill>
            <a:blip r:embed="rId14" cstate="print"/>
            <a:stretch>
              <a:fillRect/>
            </a:stretch>
          </p:blipFill>
          <p:spPr>
            <a:xfrm>
              <a:off x="10123931" y="1200912"/>
              <a:ext cx="1652015" cy="461771"/>
            </a:xfrm>
            <a:prstGeom prst="rect">
              <a:avLst/>
            </a:prstGeom>
          </p:spPr>
        </p:pic>
        <p:pic>
          <p:nvPicPr>
            <p:cNvPr id="42" name="object 42"/>
            <p:cNvPicPr/>
            <p:nvPr/>
          </p:nvPicPr>
          <p:blipFill>
            <a:blip r:embed="rId15" cstate="print"/>
            <a:stretch>
              <a:fillRect/>
            </a:stretch>
          </p:blipFill>
          <p:spPr>
            <a:xfrm>
              <a:off x="7848599" y="2068067"/>
              <a:ext cx="402335" cy="338327"/>
            </a:xfrm>
            <a:prstGeom prst="rect">
              <a:avLst/>
            </a:prstGeom>
          </p:spPr>
        </p:pic>
        <p:pic>
          <p:nvPicPr>
            <p:cNvPr id="43" name="object 43"/>
            <p:cNvPicPr/>
            <p:nvPr/>
          </p:nvPicPr>
          <p:blipFill>
            <a:blip r:embed="rId16" cstate="print"/>
            <a:stretch>
              <a:fillRect/>
            </a:stretch>
          </p:blipFill>
          <p:spPr>
            <a:xfrm>
              <a:off x="7950707" y="2148839"/>
              <a:ext cx="199643" cy="199643"/>
            </a:xfrm>
            <a:prstGeom prst="rect">
              <a:avLst/>
            </a:prstGeom>
          </p:spPr>
        </p:pic>
        <p:pic>
          <p:nvPicPr>
            <p:cNvPr id="44" name="object 44"/>
            <p:cNvPicPr/>
            <p:nvPr/>
          </p:nvPicPr>
          <p:blipFill>
            <a:blip r:embed="rId17" cstate="print"/>
            <a:stretch>
              <a:fillRect/>
            </a:stretch>
          </p:blipFill>
          <p:spPr>
            <a:xfrm>
              <a:off x="9621012" y="1566672"/>
              <a:ext cx="521207" cy="896111"/>
            </a:xfrm>
            <a:prstGeom prst="rect">
              <a:avLst/>
            </a:prstGeom>
          </p:spPr>
        </p:pic>
        <p:pic>
          <p:nvPicPr>
            <p:cNvPr id="45" name="object 45"/>
            <p:cNvPicPr/>
            <p:nvPr/>
          </p:nvPicPr>
          <p:blipFill>
            <a:blip r:embed="rId18" cstate="print"/>
            <a:stretch>
              <a:fillRect/>
            </a:stretch>
          </p:blipFill>
          <p:spPr>
            <a:xfrm>
              <a:off x="9601199" y="2406396"/>
              <a:ext cx="147827" cy="231647"/>
            </a:xfrm>
            <a:prstGeom prst="rect">
              <a:avLst/>
            </a:prstGeom>
          </p:spPr>
        </p:pic>
        <p:pic>
          <p:nvPicPr>
            <p:cNvPr id="46" name="object 46"/>
            <p:cNvPicPr/>
            <p:nvPr/>
          </p:nvPicPr>
          <p:blipFill>
            <a:blip r:embed="rId19" cstate="print"/>
            <a:stretch>
              <a:fillRect/>
            </a:stretch>
          </p:blipFill>
          <p:spPr>
            <a:xfrm>
              <a:off x="9742931" y="2404872"/>
              <a:ext cx="135634" cy="271271"/>
            </a:xfrm>
            <a:prstGeom prst="rect">
              <a:avLst/>
            </a:prstGeom>
          </p:spPr>
        </p:pic>
        <p:pic>
          <p:nvPicPr>
            <p:cNvPr id="47" name="object 47"/>
            <p:cNvPicPr/>
            <p:nvPr/>
          </p:nvPicPr>
          <p:blipFill>
            <a:blip r:embed="rId20" cstate="print"/>
            <a:stretch>
              <a:fillRect/>
            </a:stretch>
          </p:blipFill>
          <p:spPr>
            <a:xfrm>
              <a:off x="9630155" y="2406396"/>
              <a:ext cx="213359" cy="554735"/>
            </a:xfrm>
            <a:prstGeom prst="rect">
              <a:avLst/>
            </a:prstGeom>
          </p:spPr>
        </p:pic>
        <p:pic>
          <p:nvPicPr>
            <p:cNvPr id="48" name="object 48"/>
            <p:cNvPicPr/>
            <p:nvPr/>
          </p:nvPicPr>
          <p:blipFill>
            <a:blip r:embed="rId21" cstate="print"/>
            <a:stretch>
              <a:fillRect/>
            </a:stretch>
          </p:blipFill>
          <p:spPr>
            <a:xfrm>
              <a:off x="9642347" y="2414016"/>
              <a:ext cx="167639" cy="429767"/>
            </a:xfrm>
            <a:prstGeom prst="rect">
              <a:avLst/>
            </a:prstGeom>
          </p:spPr>
        </p:pic>
        <p:pic>
          <p:nvPicPr>
            <p:cNvPr id="49" name="object 49"/>
            <p:cNvPicPr/>
            <p:nvPr/>
          </p:nvPicPr>
          <p:blipFill>
            <a:blip r:embed="rId22" cstate="print"/>
            <a:stretch>
              <a:fillRect/>
            </a:stretch>
          </p:blipFill>
          <p:spPr>
            <a:xfrm>
              <a:off x="9666731" y="2406396"/>
              <a:ext cx="158495" cy="505967"/>
            </a:xfrm>
            <a:prstGeom prst="rect">
              <a:avLst/>
            </a:prstGeom>
          </p:spPr>
        </p:pic>
        <p:sp>
          <p:nvSpPr>
            <p:cNvPr id="50" name="object 50"/>
            <p:cNvSpPr/>
            <p:nvPr/>
          </p:nvSpPr>
          <p:spPr>
            <a:xfrm>
              <a:off x="9148571" y="1837950"/>
              <a:ext cx="343535" cy="285115"/>
            </a:xfrm>
            <a:custGeom>
              <a:avLst/>
              <a:gdLst/>
              <a:ahLst/>
              <a:cxnLst/>
              <a:rect l="l" t="t" r="r" b="b"/>
              <a:pathLst>
                <a:path w="343534" h="285114">
                  <a:moveTo>
                    <a:pt x="31140" y="93662"/>
                  </a:moveTo>
                  <a:lnTo>
                    <a:pt x="41630" y="48869"/>
                  </a:lnTo>
                  <a:lnTo>
                    <a:pt x="77279" y="25488"/>
                  </a:lnTo>
                  <a:lnTo>
                    <a:pt x="86232" y="24993"/>
                  </a:lnTo>
                  <a:lnTo>
                    <a:pt x="95072" y="26123"/>
                  </a:lnTo>
                  <a:lnTo>
                    <a:pt x="103619" y="28879"/>
                  </a:lnTo>
                  <a:lnTo>
                    <a:pt x="111721" y="33235"/>
                  </a:lnTo>
                  <a:lnTo>
                    <a:pt x="122466" y="18542"/>
                  </a:lnTo>
                  <a:lnTo>
                    <a:pt x="136880" y="9906"/>
                  </a:lnTo>
                  <a:lnTo>
                    <a:pt x="153111" y="7988"/>
                  </a:lnTo>
                  <a:lnTo>
                    <a:pt x="169290" y="13436"/>
                  </a:lnTo>
                  <a:lnTo>
                    <a:pt x="172846" y="15595"/>
                  </a:lnTo>
                  <a:lnTo>
                    <a:pt x="176276" y="18389"/>
                  </a:lnTo>
                  <a:lnTo>
                    <a:pt x="179209" y="21564"/>
                  </a:lnTo>
                  <a:lnTo>
                    <a:pt x="187667" y="9321"/>
                  </a:lnTo>
                  <a:lnTo>
                    <a:pt x="199288" y="1943"/>
                  </a:lnTo>
                  <a:lnTo>
                    <a:pt x="212521" y="0"/>
                  </a:lnTo>
                  <a:lnTo>
                    <a:pt x="225844" y="4038"/>
                  </a:lnTo>
                  <a:lnTo>
                    <a:pt x="230682" y="6705"/>
                  </a:lnTo>
                  <a:lnTo>
                    <a:pt x="234746" y="10515"/>
                  </a:lnTo>
                  <a:lnTo>
                    <a:pt x="238048" y="15341"/>
                  </a:lnTo>
                  <a:lnTo>
                    <a:pt x="250126" y="4660"/>
                  </a:lnTo>
                  <a:lnTo>
                    <a:pt x="264426" y="139"/>
                  </a:lnTo>
                  <a:lnTo>
                    <a:pt x="279196" y="1943"/>
                  </a:lnTo>
                  <a:lnTo>
                    <a:pt x="292696" y="10261"/>
                  </a:lnTo>
                  <a:lnTo>
                    <a:pt x="297408" y="15570"/>
                  </a:lnTo>
                  <a:lnTo>
                    <a:pt x="301205" y="21678"/>
                  </a:lnTo>
                  <a:lnTo>
                    <a:pt x="304012" y="28473"/>
                  </a:lnTo>
                  <a:lnTo>
                    <a:pt x="305790" y="35775"/>
                  </a:lnTo>
                  <a:lnTo>
                    <a:pt x="320852" y="44259"/>
                  </a:lnTo>
                  <a:lnTo>
                    <a:pt x="331495" y="58166"/>
                  </a:lnTo>
                  <a:lnTo>
                    <a:pt x="336740" y="75565"/>
                  </a:lnTo>
                  <a:lnTo>
                    <a:pt x="335661" y="94551"/>
                  </a:lnTo>
                  <a:lnTo>
                    <a:pt x="335152" y="96710"/>
                  </a:lnTo>
                  <a:lnTo>
                    <a:pt x="334391" y="98869"/>
                  </a:lnTo>
                  <a:lnTo>
                    <a:pt x="333629" y="100901"/>
                  </a:lnTo>
                  <a:lnTo>
                    <a:pt x="343065" y="122580"/>
                  </a:lnTo>
                  <a:lnTo>
                    <a:pt x="337794" y="167944"/>
                  </a:lnTo>
                  <a:lnTo>
                    <a:pt x="305244" y="196519"/>
                  </a:lnTo>
                  <a:lnTo>
                    <a:pt x="298424" y="198132"/>
                  </a:lnTo>
                  <a:lnTo>
                    <a:pt x="294690" y="218312"/>
                  </a:lnTo>
                  <a:lnTo>
                    <a:pt x="284695" y="234696"/>
                  </a:lnTo>
                  <a:lnTo>
                    <a:pt x="269925" y="245656"/>
                  </a:lnTo>
                  <a:lnTo>
                    <a:pt x="251904" y="249554"/>
                  </a:lnTo>
                  <a:lnTo>
                    <a:pt x="243382" y="249554"/>
                  </a:lnTo>
                  <a:lnTo>
                    <a:pt x="235127" y="246761"/>
                  </a:lnTo>
                  <a:lnTo>
                    <a:pt x="227876" y="241681"/>
                  </a:lnTo>
                  <a:lnTo>
                    <a:pt x="217728" y="262928"/>
                  </a:lnTo>
                  <a:lnTo>
                    <a:pt x="201701" y="277647"/>
                  </a:lnTo>
                  <a:lnTo>
                    <a:pt x="181952" y="284543"/>
                  </a:lnTo>
                  <a:lnTo>
                    <a:pt x="160654" y="282295"/>
                  </a:lnTo>
                  <a:lnTo>
                    <a:pt x="152031" y="278422"/>
                  </a:lnTo>
                  <a:lnTo>
                    <a:pt x="144195" y="272973"/>
                  </a:lnTo>
                  <a:lnTo>
                    <a:pt x="137312" y="266090"/>
                  </a:lnTo>
                  <a:lnTo>
                    <a:pt x="131546" y="257924"/>
                  </a:lnTo>
                  <a:lnTo>
                    <a:pt x="108457" y="267144"/>
                  </a:lnTo>
                  <a:lnTo>
                    <a:pt x="63474" y="254482"/>
                  </a:lnTo>
                  <a:lnTo>
                    <a:pt x="46266" y="232790"/>
                  </a:lnTo>
                  <a:lnTo>
                    <a:pt x="32511" y="231546"/>
                  </a:lnTo>
                  <a:lnTo>
                    <a:pt x="20675" y="224713"/>
                  </a:lnTo>
                  <a:lnTo>
                    <a:pt x="12001" y="213385"/>
                  </a:lnTo>
                  <a:lnTo>
                    <a:pt x="7759" y="198640"/>
                  </a:lnTo>
                  <a:lnTo>
                    <a:pt x="7670" y="190119"/>
                  </a:lnTo>
                  <a:lnTo>
                    <a:pt x="9232" y="181889"/>
                  </a:lnTo>
                  <a:lnTo>
                    <a:pt x="12344" y="174218"/>
                  </a:lnTo>
                  <a:lnTo>
                    <a:pt x="16903" y="167411"/>
                  </a:lnTo>
                  <a:lnTo>
                    <a:pt x="6629" y="157060"/>
                  </a:lnTo>
                  <a:lnTo>
                    <a:pt x="863" y="143535"/>
                  </a:lnTo>
                  <a:lnTo>
                    <a:pt x="0" y="128549"/>
                  </a:lnTo>
                  <a:lnTo>
                    <a:pt x="4444" y="113842"/>
                  </a:lnTo>
                  <a:lnTo>
                    <a:pt x="9385" y="106476"/>
                  </a:lnTo>
                  <a:lnTo>
                    <a:pt x="15620" y="100672"/>
                  </a:lnTo>
                  <a:lnTo>
                    <a:pt x="22872" y="96634"/>
                  </a:lnTo>
                  <a:lnTo>
                    <a:pt x="30886" y="94551"/>
                  </a:lnTo>
                  <a:lnTo>
                    <a:pt x="31140" y="93662"/>
                  </a:lnTo>
                  <a:close/>
                </a:path>
              </a:pathLst>
            </a:custGeom>
            <a:ln w="12192">
              <a:solidFill>
                <a:srgbClr val="000000"/>
              </a:solidFill>
              <a:prstDash val="sysDash"/>
            </a:ln>
          </p:spPr>
          <p:txBody>
            <a:bodyPr wrap="square" lIns="0" tIns="0" rIns="0" bIns="0" rtlCol="0"/>
            <a:lstStyle/>
            <a:p>
              <a:endParaRPr/>
            </a:p>
          </p:txBody>
        </p:sp>
        <p:sp>
          <p:nvSpPr>
            <p:cNvPr id="51" name="object 51"/>
            <p:cNvSpPr/>
            <p:nvPr/>
          </p:nvSpPr>
          <p:spPr>
            <a:xfrm>
              <a:off x="9165861" y="2004222"/>
              <a:ext cx="20320" cy="6350"/>
            </a:xfrm>
            <a:custGeom>
              <a:avLst/>
              <a:gdLst/>
              <a:ahLst/>
              <a:cxnLst/>
              <a:rect l="l" t="t" r="r" b="b"/>
              <a:pathLst>
                <a:path w="20320" h="6350">
                  <a:moveTo>
                    <a:pt x="20205" y="5334"/>
                  </a:moveTo>
                  <a:lnTo>
                    <a:pt x="13093" y="5969"/>
                  </a:lnTo>
                  <a:lnTo>
                    <a:pt x="6096" y="4064"/>
                  </a:lnTo>
                  <a:lnTo>
                    <a:pt x="0" y="0"/>
                  </a:lnTo>
                </a:path>
              </a:pathLst>
            </a:custGeom>
            <a:ln w="12192">
              <a:solidFill>
                <a:srgbClr val="000000"/>
              </a:solidFill>
              <a:prstDash val="sysDash"/>
            </a:ln>
          </p:spPr>
          <p:txBody>
            <a:bodyPr wrap="square" lIns="0" tIns="0" rIns="0" bIns="0" rtlCol="0"/>
            <a:lstStyle/>
            <a:p>
              <a:endParaRPr/>
            </a:p>
          </p:txBody>
        </p:sp>
        <p:sp>
          <p:nvSpPr>
            <p:cNvPr id="52" name="object 52"/>
            <p:cNvSpPr/>
            <p:nvPr/>
          </p:nvSpPr>
          <p:spPr>
            <a:xfrm>
              <a:off x="9194957" y="2067062"/>
              <a:ext cx="9525" cy="2540"/>
            </a:xfrm>
            <a:custGeom>
              <a:avLst/>
              <a:gdLst/>
              <a:ahLst/>
              <a:cxnLst/>
              <a:rect l="l" t="t" r="r" b="b"/>
              <a:pathLst>
                <a:path w="9525" h="2539">
                  <a:moveTo>
                    <a:pt x="8902" y="0"/>
                  </a:moveTo>
                  <a:lnTo>
                    <a:pt x="6108" y="1270"/>
                  </a:lnTo>
                  <a:lnTo>
                    <a:pt x="3060" y="2032"/>
                  </a:lnTo>
                  <a:lnTo>
                    <a:pt x="0" y="2540"/>
                  </a:lnTo>
                </a:path>
              </a:pathLst>
            </a:custGeom>
            <a:ln w="12192">
              <a:solidFill>
                <a:srgbClr val="000000"/>
              </a:solidFill>
              <a:prstDash val="sysDash"/>
            </a:ln>
          </p:spPr>
          <p:txBody>
            <a:bodyPr wrap="square" lIns="0" tIns="0" rIns="0" bIns="0" rtlCol="0"/>
            <a:lstStyle/>
            <a:p>
              <a:endParaRPr/>
            </a:p>
          </p:txBody>
        </p:sp>
        <p:sp>
          <p:nvSpPr>
            <p:cNvPr id="53" name="object 53"/>
            <p:cNvSpPr/>
            <p:nvPr/>
          </p:nvSpPr>
          <p:spPr>
            <a:xfrm>
              <a:off x="9274781" y="2083178"/>
              <a:ext cx="5715" cy="12065"/>
            </a:xfrm>
            <a:custGeom>
              <a:avLst/>
              <a:gdLst/>
              <a:ahLst/>
              <a:cxnLst/>
              <a:rect l="l" t="t" r="r" b="b"/>
              <a:pathLst>
                <a:path w="5715" h="12064">
                  <a:moveTo>
                    <a:pt x="5206" y="11557"/>
                  </a:moveTo>
                  <a:lnTo>
                    <a:pt x="3174" y="7874"/>
                  </a:lnTo>
                  <a:lnTo>
                    <a:pt x="1396" y="4064"/>
                  </a:lnTo>
                  <a:lnTo>
                    <a:pt x="0" y="0"/>
                  </a:lnTo>
                </a:path>
              </a:pathLst>
            </a:custGeom>
            <a:ln w="12192">
              <a:solidFill>
                <a:srgbClr val="000000"/>
              </a:solidFill>
              <a:prstDash val="sysDash"/>
            </a:ln>
          </p:spPr>
          <p:txBody>
            <a:bodyPr wrap="square" lIns="0" tIns="0" rIns="0" bIns="0" rtlCol="0"/>
            <a:lstStyle/>
            <a:p>
              <a:endParaRPr/>
            </a:p>
          </p:txBody>
        </p:sp>
        <p:sp>
          <p:nvSpPr>
            <p:cNvPr id="54" name="object 54"/>
            <p:cNvSpPr/>
            <p:nvPr/>
          </p:nvSpPr>
          <p:spPr>
            <a:xfrm>
              <a:off x="9376455" y="2066046"/>
              <a:ext cx="2540" cy="12700"/>
            </a:xfrm>
            <a:custGeom>
              <a:avLst/>
              <a:gdLst/>
              <a:ahLst/>
              <a:cxnLst/>
              <a:rect l="l" t="t" r="r" b="b"/>
              <a:pathLst>
                <a:path w="2540" h="12700">
                  <a:moveTo>
                    <a:pt x="2158" y="0"/>
                  </a:moveTo>
                  <a:lnTo>
                    <a:pt x="1777" y="4318"/>
                  </a:lnTo>
                  <a:lnTo>
                    <a:pt x="1142" y="8509"/>
                  </a:lnTo>
                  <a:lnTo>
                    <a:pt x="0" y="12573"/>
                  </a:lnTo>
                </a:path>
              </a:pathLst>
            </a:custGeom>
            <a:ln w="12192">
              <a:solidFill>
                <a:srgbClr val="000000"/>
              </a:solidFill>
              <a:prstDash val="sysDash"/>
            </a:ln>
          </p:spPr>
          <p:txBody>
            <a:bodyPr wrap="square" lIns="0" tIns="0" rIns="0" bIns="0" rtlCol="0"/>
            <a:lstStyle/>
            <a:p>
              <a:endParaRPr/>
            </a:p>
          </p:txBody>
        </p:sp>
        <p:sp>
          <p:nvSpPr>
            <p:cNvPr id="55" name="object 55"/>
            <p:cNvSpPr/>
            <p:nvPr/>
          </p:nvSpPr>
          <p:spPr>
            <a:xfrm>
              <a:off x="9420935" y="1988229"/>
              <a:ext cx="26034" cy="47625"/>
            </a:xfrm>
            <a:custGeom>
              <a:avLst/>
              <a:gdLst/>
              <a:ahLst/>
              <a:cxnLst/>
              <a:rect l="l" t="t" r="r" b="b"/>
              <a:pathLst>
                <a:path w="26034" h="47625">
                  <a:moveTo>
                    <a:pt x="0" y="0"/>
                  </a:moveTo>
                  <a:lnTo>
                    <a:pt x="10769" y="8229"/>
                  </a:lnTo>
                  <a:lnTo>
                    <a:pt x="18973" y="19316"/>
                  </a:lnTo>
                  <a:lnTo>
                    <a:pt x="24168" y="32512"/>
                  </a:lnTo>
                  <a:lnTo>
                    <a:pt x="25933" y="47091"/>
                  </a:lnTo>
                </a:path>
              </a:pathLst>
            </a:custGeom>
            <a:ln w="12192">
              <a:solidFill>
                <a:srgbClr val="000000"/>
              </a:solidFill>
              <a:prstDash val="sysDash"/>
            </a:ln>
          </p:spPr>
          <p:txBody>
            <a:bodyPr wrap="square" lIns="0" tIns="0" rIns="0" bIns="0" rtlCol="0"/>
            <a:lstStyle/>
            <a:p>
              <a:endParaRPr/>
            </a:p>
          </p:txBody>
        </p:sp>
        <p:sp>
          <p:nvSpPr>
            <p:cNvPr id="56" name="object 56"/>
            <p:cNvSpPr/>
            <p:nvPr/>
          </p:nvSpPr>
          <p:spPr>
            <a:xfrm>
              <a:off x="9470498" y="1938214"/>
              <a:ext cx="12065" cy="17780"/>
            </a:xfrm>
            <a:custGeom>
              <a:avLst/>
              <a:gdLst/>
              <a:ahLst/>
              <a:cxnLst/>
              <a:rect l="l" t="t" r="r" b="b"/>
              <a:pathLst>
                <a:path w="12065" h="17780">
                  <a:moveTo>
                    <a:pt x="11569" y="0"/>
                  </a:moveTo>
                  <a:lnTo>
                    <a:pt x="9029" y="6731"/>
                  </a:lnTo>
                  <a:lnTo>
                    <a:pt x="4965" y="12827"/>
                  </a:lnTo>
                  <a:lnTo>
                    <a:pt x="0" y="17640"/>
                  </a:lnTo>
                </a:path>
              </a:pathLst>
            </a:custGeom>
            <a:ln w="12192">
              <a:solidFill>
                <a:srgbClr val="000000"/>
              </a:solidFill>
              <a:prstDash val="sysDash"/>
            </a:ln>
          </p:spPr>
          <p:txBody>
            <a:bodyPr wrap="square" lIns="0" tIns="0" rIns="0" bIns="0" rtlCol="0"/>
            <a:lstStyle/>
            <a:p>
              <a:endParaRPr/>
            </a:p>
          </p:txBody>
        </p:sp>
        <p:sp>
          <p:nvSpPr>
            <p:cNvPr id="57" name="object 57"/>
            <p:cNvSpPr/>
            <p:nvPr/>
          </p:nvSpPr>
          <p:spPr>
            <a:xfrm>
              <a:off x="9454362" y="1872710"/>
              <a:ext cx="635" cy="8255"/>
            </a:xfrm>
            <a:custGeom>
              <a:avLst/>
              <a:gdLst/>
              <a:ahLst/>
              <a:cxnLst/>
              <a:rect l="l" t="t" r="r" b="b"/>
              <a:pathLst>
                <a:path w="634" h="8255">
                  <a:moveTo>
                    <a:pt x="0" y="0"/>
                  </a:moveTo>
                  <a:lnTo>
                    <a:pt x="381" y="2794"/>
                  </a:lnTo>
                  <a:lnTo>
                    <a:pt x="635" y="5461"/>
                  </a:lnTo>
                  <a:lnTo>
                    <a:pt x="635" y="8255"/>
                  </a:lnTo>
                </a:path>
              </a:pathLst>
            </a:custGeom>
            <a:ln w="12192">
              <a:solidFill>
                <a:srgbClr val="000000"/>
              </a:solidFill>
              <a:prstDash val="sysDash"/>
            </a:ln>
          </p:spPr>
          <p:txBody>
            <a:bodyPr wrap="square" lIns="0" tIns="0" rIns="0" bIns="0" rtlCol="0"/>
            <a:lstStyle/>
            <a:p>
              <a:endParaRPr/>
            </a:p>
          </p:txBody>
        </p:sp>
        <p:sp>
          <p:nvSpPr>
            <p:cNvPr id="58" name="object 58"/>
            <p:cNvSpPr/>
            <p:nvPr/>
          </p:nvSpPr>
          <p:spPr>
            <a:xfrm>
              <a:off x="9380520" y="1852395"/>
              <a:ext cx="6350" cy="10795"/>
            </a:xfrm>
            <a:custGeom>
              <a:avLst/>
              <a:gdLst/>
              <a:ahLst/>
              <a:cxnLst/>
              <a:rect l="l" t="t" r="r" b="b"/>
              <a:pathLst>
                <a:path w="6350" h="10794">
                  <a:moveTo>
                    <a:pt x="0" y="10540"/>
                  </a:moveTo>
                  <a:lnTo>
                    <a:pt x="1524" y="6730"/>
                  </a:lnTo>
                  <a:lnTo>
                    <a:pt x="3556" y="3174"/>
                  </a:lnTo>
                  <a:lnTo>
                    <a:pt x="5969" y="0"/>
                  </a:lnTo>
                </a:path>
              </a:pathLst>
            </a:custGeom>
            <a:ln w="12192">
              <a:solidFill>
                <a:srgbClr val="000000"/>
              </a:solidFill>
              <a:prstDash val="sysDash"/>
            </a:ln>
          </p:spPr>
          <p:txBody>
            <a:bodyPr wrap="square" lIns="0" tIns="0" rIns="0" bIns="0" rtlCol="0"/>
            <a:lstStyle/>
            <a:p>
              <a:endParaRPr/>
            </a:p>
          </p:txBody>
        </p:sp>
        <p:sp>
          <p:nvSpPr>
            <p:cNvPr id="59" name="object 59"/>
            <p:cNvSpPr/>
            <p:nvPr/>
          </p:nvSpPr>
          <p:spPr>
            <a:xfrm>
              <a:off x="9325235" y="1858869"/>
              <a:ext cx="3175" cy="9525"/>
            </a:xfrm>
            <a:custGeom>
              <a:avLst/>
              <a:gdLst/>
              <a:ahLst/>
              <a:cxnLst/>
              <a:rect l="l" t="t" r="r" b="b"/>
              <a:pathLst>
                <a:path w="3175" h="9525">
                  <a:moveTo>
                    <a:pt x="0" y="9144"/>
                  </a:moveTo>
                  <a:lnTo>
                    <a:pt x="635" y="5969"/>
                  </a:lnTo>
                  <a:lnTo>
                    <a:pt x="1524" y="2921"/>
                  </a:lnTo>
                  <a:lnTo>
                    <a:pt x="2921" y="0"/>
                  </a:lnTo>
                </a:path>
              </a:pathLst>
            </a:custGeom>
            <a:ln w="12192">
              <a:solidFill>
                <a:srgbClr val="000000"/>
              </a:solidFill>
              <a:prstDash val="sysDash"/>
            </a:ln>
          </p:spPr>
          <p:txBody>
            <a:bodyPr wrap="square" lIns="0" tIns="0" rIns="0" bIns="0" rtlCol="0"/>
            <a:lstStyle/>
            <a:p>
              <a:endParaRPr/>
            </a:p>
          </p:txBody>
        </p:sp>
        <p:sp>
          <p:nvSpPr>
            <p:cNvPr id="60" name="object 60"/>
            <p:cNvSpPr/>
            <p:nvPr/>
          </p:nvSpPr>
          <p:spPr>
            <a:xfrm>
              <a:off x="9260289" y="1871187"/>
              <a:ext cx="10795" cy="8890"/>
            </a:xfrm>
            <a:custGeom>
              <a:avLst/>
              <a:gdLst/>
              <a:ahLst/>
              <a:cxnLst/>
              <a:rect l="l" t="t" r="r" b="b"/>
              <a:pathLst>
                <a:path w="10795" h="8889">
                  <a:moveTo>
                    <a:pt x="0" y="0"/>
                  </a:moveTo>
                  <a:lnTo>
                    <a:pt x="3810" y="2413"/>
                  </a:lnTo>
                  <a:lnTo>
                    <a:pt x="7238" y="5461"/>
                  </a:lnTo>
                  <a:lnTo>
                    <a:pt x="10299" y="8890"/>
                  </a:lnTo>
                </a:path>
              </a:pathLst>
            </a:custGeom>
            <a:ln w="12192">
              <a:solidFill>
                <a:srgbClr val="000000"/>
              </a:solidFill>
              <a:prstDash val="sysDash"/>
            </a:ln>
          </p:spPr>
          <p:txBody>
            <a:bodyPr wrap="square" lIns="0" tIns="0" rIns="0" bIns="0" rtlCol="0"/>
            <a:lstStyle/>
            <a:p>
              <a:endParaRPr/>
            </a:p>
          </p:txBody>
        </p:sp>
        <p:sp>
          <p:nvSpPr>
            <p:cNvPr id="61" name="object 61"/>
            <p:cNvSpPr/>
            <p:nvPr/>
          </p:nvSpPr>
          <p:spPr>
            <a:xfrm>
              <a:off x="9179713" y="1931607"/>
              <a:ext cx="1905" cy="9525"/>
            </a:xfrm>
            <a:custGeom>
              <a:avLst/>
              <a:gdLst/>
              <a:ahLst/>
              <a:cxnLst/>
              <a:rect l="l" t="t" r="r" b="b"/>
              <a:pathLst>
                <a:path w="1904" h="9525">
                  <a:moveTo>
                    <a:pt x="1777" y="9398"/>
                  </a:moveTo>
                  <a:lnTo>
                    <a:pt x="1015" y="6350"/>
                  </a:lnTo>
                  <a:lnTo>
                    <a:pt x="380" y="3175"/>
                  </a:lnTo>
                  <a:lnTo>
                    <a:pt x="0" y="0"/>
                  </a:lnTo>
                </a:path>
              </a:pathLst>
            </a:custGeom>
            <a:ln w="12192">
              <a:solidFill>
                <a:srgbClr val="000000"/>
              </a:solidFill>
              <a:prstDash val="sysDash"/>
            </a:ln>
          </p:spPr>
          <p:txBody>
            <a:bodyPr wrap="square" lIns="0" tIns="0" rIns="0" bIns="0" rtlCol="0"/>
            <a:lstStyle/>
            <a:p>
              <a:endParaRPr/>
            </a:p>
          </p:txBody>
        </p:sp>
        <p:sp>
          <p:nvSpPr>
            <p:cNvPr id="62" name="object 62"/>
            <p:cNvSpPr/>
            <p:nvPr/>
          </p:nvSpPr>
          <p:spPr>
            <a:xfrm>
              <a:off x="8176247" y="2351531"/>
              <a:ext cx="1040765" cy="314325"/>
            </a:xfrm>
            <a:custGeom>
              <a:avLst/>
              <a:gdLst/>
              <a:ahLst/>
              <a:cxnLst/>
              <a:rect l="l" t="t" r="r" b="b"/>
              <a:pathLst>
                <a:path w="1040765" h="314325">
                  <a:moveTo>
                    <a:pt x="311505" y="305193"/>
                  </a:moveTo>
                  <a:lnTo>
                    <a:pt x="279857" y="213487"/>
                  </a:lnTo>
                  <a:lnTo>
                    <a:pt x="259600" y="234086"/>
                  </a:lnTo>
                  <a:lnTo>
                    <a:pt x="20332" y="0"/>
                  </a:lnTo>
                  <a:lnTo>
                    <a:pt x="0" y="20548"/>
                  </a:lnTo>
                  <a:lnTo>
                    <a:pt x="239280" y="254749"/>
                  </a:lnTo>
                  <a:lnTo>
                    <a:pt x="218986" y="275386"/>
                  </a:lnTo>
                  <a:lnTo>
                    <a:pt x="311505" y="305193"/>
                  </a:lnTo>
                  <a:close/>
                </a:path>
                <a:path w="1040765" h="314325">
                  <a:moveTo>
                    <a:pt x="1040396" y="45288"/>
                  </a:moveTo>
                  <a:lnTo>
                    <a:pt x="947496" y="73571"/>
                  </a:lnTo>
                  <a:lnTo>
                    <a:pt x="967473" y="94576"/>
                  </a:lnTo>
                  <a:lnTo>
                    <a:pt x="758126" y="293014"/>
                  </a:lnTo>
                  <a:lnTo>
                    <a:pt x="778192" y="313944"/>
                  </a:lnTo>
                  <a:lnTo>
                    <a:pt x="987412" y="115531"/>
                  </a:lnTo>
                  <a:lnTo>
                    <a:pt x="1007351" y="136486"/>
                  </a:lnTo>
                  <a:lnTo>
                    <a:pt x="1040396" y="45288"/>
                  </a:lnTo>
                  <a:close/>
                </a:path>
              </a:pathLst>
            </a:custGeom>
            <a:solidFill>
              <a:srgbClr val="000000"/>
            </a:solidFill>
          </p:spPr>
          <p:txBody>
            <a:bodyPr wrap="square" lIns="0" tIns="0" rIns="0" bIns="0" rtlCol="0"/>
            <a:lstStyle/>
            <a:p>
              <a:endParaRPr/>
            </a:p>
          </p:txBody>
        </p:sp>
        <p:pic>
          <p:nvPicPr>
            <p:cNvPr id="63" name="object 63"/>
            <p:cNvPicPr/>
            <p:nvPr/>
          </p:nvPicPr>
          <p:blipFill>
            <a:blip r:embed="rId23" cstate="print"/>
            <a:stretch>
              <a:fillRect/>
            </a:stretch>
          </p:blipFill>
          <p:spPr>
            <a:xfrm>
              <a:off x="9236963" y="2141218"/>
              <a:ext cx="173476" cy="258700"/>
            </a:xfrm>
            <a:prstGeom prst="rect">
              <a:avLst/>
            </a:prstGeom>
          </p:spPr>
        </p:pic>
        <p:pic>
          <p:nvPicPr>
            <p:cNvPr id="64" name="object 64"/>
            <p:cNvPicPr/>
            <p:nvPr/>
          </p:nvPicPr>
          <p:blipFill>
            <a:blip r:embed="rId24" cstate="print"/>
            <a:stretch>
              <a:fillRect/>
            </a:stretch>
          </p:blipFill>
          <p:spPr>
            <a:xfrm>
              <a:off x="9233915" y="2188464"/>
              <a:ext cx="196595" cy="196595"/>
            </a:xfrm>
            <a:prstGeom prst="rect">
              <a:avLst/>
            </a:prstGeom>
          </p:spPr>
        </p:pic>
        <p:sp>
          <p:nvSpPr>
            <p:cNvPr id="65" name="object 65"/>
            <p:cNvSpPr/>
            <p:nvPr/>
          </p:nvSpPr>
          <p:spPr>
            <a:xfrm>
              <a:off x="8263131" y="2109216"/>
              <a:ext cx="140335" cy="280670"/>
            </a:xfrm>
            <a:custGeom>
              <a:avLst/>
              <a:gdLst/>
              <a:ahLst/>
              <a:cxnLst/>
              <a:rect l="l" t="t" r="r" b="b"/>
              <a:pathLst>
                <a:path w="140334" h="280669">
                  <a:moveTo>
                    <a:pt x="104863" y="0"/>
                  </a:moveTo>
                  <a:lnTo>
                    <a:pt x="34950" y="0"/>
                  </a:lnTo>
                  <a:lnTo>
                    <a:pt x="34950" y="210883"/>
                  </a:lnTo>
                  <a:lnTo>
                    <a:pt x="0" y="210883"/>
                  </a:lnTo>
                  <a:lnTo>
                    <a:pt x="69900" y="280162"/>
                  </a:lnTo>
                  <a:lnTo>
                    <a:pt x="139814" y="210883"/>
                  </a:lnTo>
                  <a:lnTo>
                    <a:pt x="104863" y="210883"/>
                  </a:lnTo>
                  <a:lnTo>
                    <a:pt x="104863" y="0"/>
                  </a:lnTo>
                  <a:close/>
                </a:path>
              </a:pathLst>
            </a:custGeom>
            <a:solidFill>
              <a:srgbClr val="4F81BC"/>
            </a:solidFill>
          </p:spPr>
          <p:txBody>
            <a:bodyPr wrap="square" lIns="0" tIns="0" rIns="0" bIns="0" rtlCol="0"/>
            <a:lstStyle/>
            <a:p>
              <a:endParaRPr/>
            </a:p>
          </p:txBody>
        </p:sp>
        <p:sp>
          <p:nvSpPr>
            <p:cNvPr id="66" name="object 66"/>
            <p:cNvSpPr/>
            <p:nvPr/>
          </p:nvSpPr>
          <p:spPr>
            <a:xfrm>
              <a:off x="8301350" y="2192647"/>
              <a:ext cx="97155" cy="0"/>
            </a:xfrm>
            <a:custGeom>
              <a:avLst/>
              <a:gdLst/>
              <a:ahLst/>
              <a:cxnLst/>
              <a:rect l="l" t="t" r="r" b="b"/>
              <a:pathLst>
                <a:path w="97154">
                  <a:moveTo>
                    <a:pt x="96710" y="0"/>
                  </a:moveTo>
                  <a:lnTo>
                    <a:pt x="0" y="0"/>
                  </a:lnTo>
                </a:path>
              </a:pathLst>
            </a:custGeom>
            <a:ln w="15240">
              <a:solidFill>
                <a:srgbClr val="FFFFFF"/>
              </a:solidFill>
            </a:ln>
          </p:spPr>
          <p:txBody>
            <a:bodyPr wrap="square" lIns="0" tIns="0" rIns="0" bIns="0" rtlCol="0"/>
            <a:lstStyle/>
            <a:p>
              <a:endParaRPr/>
            </a:p>
          </p:txBody>
        </p:sp>
        <p:sp>
          <p:nvSpPr>
            <p:cNvPr id="67" name="object 67"/>
            <p:cNvSpPr/>
            <p:nvPr/>
          </p:nvSpPr>
          <p:spPr>
            <a:xfrm>
              <a:off x="8425367" y="2169313"/>
              <a:ext cx="97155" cy="0"/>
            </a:xfrm>
            <a:custGeom>
              <a:avLst/>
              <a:gdLst/>
              <a:ahLst/>
              <a:cxnLst/>
              <a:rect l="l" t="t" r="r" b="b"/>
              <a:pathLst>
                <a:path w="97154">
                  <a:moveTo>
                    <a:pt x="96710" y="0"/>
                  </a:moveTo>
                  <a:lnTo>
                    <a:pt x="0" y="0"/>
                  </a:lnTo>
                </a:path>
              </a:pathLst>
            </a:custGeom>
            <a:ln w="15240">
              <a:solidFill>
                <a:srgbClr val="FFFFFF"/>
              </a:solidFill>
            </a:ln>
          </p:spPr>
          <p:txBody>
            <a:bodyPr wrap="square" lIns="0" tIns="0" rIns="0" bIns="0" rtlCol="0"/>
            <a:lstStyle/>
            <a:p>
              <a:endParaRPr/>
            </a:p>
          </p:txBody>
        </p:sp>
        <p:sp>
          <p:nvSpPr>
            <p:cNvPr id="68" name="object 68"/>
            <p:cNvSpPr/>
            <p:nvPr/>
          </p:nvSpPr>
          <p:spPr>
            <a:xfrm>
              <a:off x="8348814" y="2136647"/>
              <a:ext cx="97155" cy="0"/>
            </a:xfrm>
            <a:custGeom>
              <a:avLst/>
              <a:gdLst/>
              <a:ahLst/>
              <a:cxnLst/>
              <a:rect l="l" t="t" r="r" b="b"/>
              <a:pathLst>
                <a:path w="97154">
                  <a:moveTo>
                    <a:pt x="96710" y="0"/>
                  </a:moveTo>
                  <a:lnTo>
                    <a:pt x="0" y="0"/>
                  </a:lnTo>
                </a:path>
              </a:pathLst>
            </a:custGeom>
            <a:ln w="15240">
              <a:solidFill>
                <a:srgbClr val="FFFFFF"/>
              </a:solidFill>
            </a:ln>
          </p:spPr>
          <p:txBody>
            <a:bodyPr wrap="square" lIns="0" tIns="0" rIns="0" bIns="0" rtlCol="0"/>
            <a:lstStyle/>
            <a:p>
              <a:endParaRPr/>
            </a:p>
          </p:txBody>
        </p:sp>
        <p:sp>
          <p:nvSpPr>
            <p:cNvPr id="69" name="object 69"/>
            <p:cNvSpPr/>
            <p:nvPr/>
          </p:nvSpPr>
          <p:spPr>
            <a:xfrm>
              <a:off x="8275320" y="2156870"/>
              <a:ext cx="97155" cy="0"/>
            </a:xfrm>
            <a:custGeom>
              <a:avLst/>
              <a:gdLst/>
              <a:ahLst/>
              <a:cxnLst/>
              <a:rect l="l" t="t" r="r" b="b"/>
              <a:pathLst>
                <a:path w="97154">
                  <a:moveTo>
                    <a:pt x="96710" y="0"/>
                  </a:moveTo>
                  <a:lnTo>
                    <a:pt x="0" y="0"/>
                  </a:lnTo>
                </a:path>
              </a:pathLst>
            </a:custGeom>
            <a:ln w="15240">
              <a:solidFill>
                <a:srgbClr val="FFFFFF"/>
              </a:solidFill>
            </a:ln>
          </p:spPr>
          <p:txBody>
            <a:bodyPr wrap="square" lIns="0" tIns="0" rIns="0" bIns="0" rtlCol="0"/>
            <a:lstStyle/>
            <a:p>
              <a:endParaRPr/>
            </a:p>
          </p:txBody>
        </p:sp>
        <p:pic>
          <p:nvPicPr>
            <p:cNvPr id="70" name="object 70"/>
            <p:cNvPicPr/>
            <p:nvPr/>
          </p:nvPicPr>
          <p:blipFill>
            <a:blip r:embed="rId25" cstate="print"/>
            <a:stretch>
              <a:fillRect/>
            </a:stretch>
          </p:blipFill>
          <p:spPr>
            <a:xfrm>
              <a:off x="10475975" y="1830323"/>
              <a:ext cx="155447" cy="220979"/>
            </a:xfrm>
            <a:prstGeom prst="rect">
              <a:avLst/>
            </a:prstGeom>
          </p:spPr>
        </p:pic>
        <p:sp>
          <p:nvSpPr>
            <p:cNvPr id="71" name="object 71"/>
            <p:cNvSpPr/>
            <p:nvPr/>
          </p:nvSpPr>
          <p:spPr>
            <a:xfrm>
              <a:off x="10431780" y="1563624"/>
              <a:ext cx="254635" cy="426720"/>
            </a:xfrm>
            <a:custGeom>
              <a:avLst/>
              <a:gdLst/>
              <a:ahLst/>
              <a:cxnLst/>
              <a:rect l="l" t="t" r="r" b="b"/>
              <a:pathLst>
                <a:path w="254634" h="426719">
                  <a:moveTo>
                    <a:pt x="113601" y="0"/>
                  </a:moveTo>
                  <a:lnTo>
                    <a:pt x="113576" y="9118"/>
                  </a:lnTo>
                  <a:lnTo>
                    <a:pt x="82003" y="76327"/>
                  </a:lnTo>
                  <a:lnTo>
                    <a:pt x="89484" y="77343"/>
                  </a:lnTo>
                  <a:lnTo>
                    <a:pt x="79717" y="98044"/>
                  </a:lnTo>
                  <a:lnTo>
                    <a:pt x="86448" y="97028"/>
                  </a:lnTo>
                  <a:lnTo>
                    <a:pt x="70700" y="122809"/>
                  </a:lnTo>
                  <a:lnTo>
                    <a:pt x="77431" y="122809"/>
                  </a:lnTo>
                  <a:lnTo>
                    <a:pt x="60172" y="148463"/>
                  </a:lnTo>
                  <a:lnTo>
                    <a:pt x="69176" y="148463"/>
                  </a:lnTo>
                  <a:lnTo>
                    <a:pt x="51155" y="185039"/>
                  </a:lnTo>
                  <a:lnTo>
                    <a:pt x="63842" y="186055"/>
                  </a:lnTo>
                  <a:lnTo>
                    <a:pt x="37566" y="231521"/>
                  </a:lnTo>
                  <a:lnTo>
                    <a:pt x="59410" y="232537"/>
                  </a:lnTo>
                  <a:lnTo>
                    <a:pt x="22593" y="294894"/>
                  </a:lnTo>
                  <a:lnTo>
                    <a:pt x="33134" y="294894"/>
                  </a:lnTo>
                  <a:lnTo>
                    <a:pt x="0" y="352171"/>
                  </a:lnTo>
                  <a:lnTo>
                    <a:pt x="40614" y="352171"/>
                  </a:lnTo>
                  <a:lnTo>
                    <a:pt x="14338" y="367030"/>
                  </a:lnTo>
                  <a:lnTo>
                    <a:pt x="72224" y="369062"/>
                  </a:lnTo>
                  <a:lnTo>
                    <a:pt x="73621" y="394716"/>
                  </a:lnTo>
                  <a:lnTo>
                    <a:pt x="112763" y="374548"/>
                  </a:lnTo>
                  <a:lnTo>
                    <a:pt x="112725" y="402844"/>
                  </a:lnTo>
                  <a:lnTo>
                    <a:pt x="164261" y="426720"/>
                  </a:lnTo>
                  <a:lnTo>
                    <a:pt x="166027" y="398526"/>
                  </a:lnTo>
                  <a:lnTo>
                    <a:pt x="236867" y="396367"/>
                  </a:lnTo>
                  <a:lnTo>
                    <a:pt x="204749" y="379984"/>
                  </a:lnTo>
                  <a:lnTo>
                    <a:pt x="254380" y="379984"/>
                  </a:lnTo>
                  <a:lnTo>
                    <a:pt x="213893" y="317004"/>
                  </a:lnTo>
                  <a:lnTo>
                    <a:pt x="226834" y="317004"/>
                  </a:lnTo>
                  <a:lnTo>
                    <a:pt x="181648" y="248666"/>
                  </a:lnTo>
                  <a:lnTo>
                    <a:pt x="208432" y="247523"/>
                  </a:lnTo>
                  <a:lnTo>
                    <a:pt x="176187" y="197612"/>
                  </a:lnTo>
                  <a:lnTo>
                    <a:pt x="191795" y="196469"/>
                  </a:lnTo>
                  <a:lnTo>
                    <a:pt x="169710" y="156337"/>
                  </a:lnTo>
                  <a:lnTo>
                    <a:pt x="180759" y="156337"/>
                  </a:lnTo>
                  <a:lnTo>
                    <a:pt x="159689" y="128143"/>
                  </a:lnTo>
                  <a:lnTo>
                    <a:pt x="167932" y="128143"/>
                  </a:lnTo>
                  <a:lnTo>
                    <a:pt x="148640" y="99949"/>
                  </a:lnTo>
                  <a:lnTo>
                    <a:pt x="156895" y="100965"/>
                  </a:lnTo>
                  <a:lnTo>
                    <a:pt x="144957" y="78232"/>
                  </a:lnTo>
                  <a:lnTo>
                    <a:pt x="154101" y="77089"/>
                  </a:lnTo>
                  <a:lnTo>
                    <a:pt x="113601" y="0"/>
                  </a:lnTo>
                  <a:close/>
                </a:path>
              </a:pathLst>
            </a:custGeom>
            <a:solidFill>
              <a:srgbClr val="09512C"/>
            </a:solidFill>
          </p:spPr>
          <p:txBody>
            <a:bodyPr wrap="square" lIns="0" tIns="0" rIns="0" bIns="0" rtlCol="0"/>
            <a:lstStyle/>
            <a:p>
              <a:endParaRPr/>
            </a:p>
          </p:txBody>
        </p:sp>
        <p:sp>
          <p:nvSpPr>
            <p:cNvPr id="72" name="object 72"/>
            <p:cNvSpPr/>
            <p:nvPr/>
          </p:nvSpPr>
          <p:spPr>
            <a:xfrm>
              <a:off x="10920983" y="1709927"/>
              <a:ext cx="332105" cy="868680"/>
            </a:xfrm>
            <a:custGeom>
              <a:avLst/>
              <a:gdLst/>
              <a:ahLst/>
              <a:cxnLst/>
              <a:rect l="l" t="t" r="r" b="b"/>
              <a:pathLst>
                <a:path w="332104" h="868680">
                  <a:moveTo>
                    <a:pt x="139865" y="0"/>
                  </a:moveTo>
                  <a:lnTo>
                    <a:pt x="0" y="0"/>
                  </a:lnTo>
                  <a:lnTo>
                    <a:pt x="0" y="83058"/>
                  </a:lnTo>
                  <a:lnTo>
                    <a:pt x="139865" y="83058"/>
                  </a:lnTo>
                  <a:lnTo>
                    <a:pt x="164071" y="87960"/>
                  </a:lnTo>
                  <a:lnTo>
                    <a:pt x="183819" y="101307"/>
                  </a:lnTo>
                  <a:lnTo>
                    <a:pt x="197129" y="121094"/>
                  </a:lnTo>
                  <a:lnTo>
                    <a:pt x="202006" y="145288"/>
                  </a:lnTo>
                  <a:lnTo>
                    <a:pt x="202006" y="746506"/>
                  </a:lnTo>
                  <a:lnTo>
                    <a:pt x="155206" y="746506"/>
                  </a:lnTo>
                  <a:lnTo>
                    <a:pt x="243471" y="868680"/>
                  </a:lnTo>
                  <a:lnTo>
                    <a:pt x="331724" y="746506"/>
                  </a:lnTo>
                  <a:lnTo>
                    <a:pt x="284937" y="746506"/>
                  </a:lnTo>
                  <a:lnTo>
                    <a:pt x="284937" y="145288"/>
                  </a:lnTo>
                  <a:lnTo>
                    <a:pt x="277533" y="99352"/>
                  </a:lnTo>
                  <a:lnTo>
                    <a:pt x="256946" y="59474"/>
                  </a:lnTo>
                  <a:lnTo>
                    <a:pt x="225552" y="28028"/>
                  </a:lnTo>
                  <a:lnTo>
                    <a:pt x="185724" y="7404"/>
                  </a:lnTo>
                  <a:lnTo>
                    <a:pt x="139865" y="0"/>
                  </a:lnTo>
                  <a:close/>
                </a:path>
              </a:pathLst>
            </a:custGeom>
            <a:solidFill>
              <a:srgbClr val="4F81BC"/>
            </a:solidFill>
          </p:spPr>
          <p:txBody>
            <a:bodyPr wrap="square" lIns="0" tIns="0" rIns="0" bIns="0" rtlCol="0"/>
            <a:lstStyle/>
            <a:p>
              <a:endParaRPr/>
            </a:p>
          </p:txBody>
        </p:sp>
        <p:sp>
          <p:nvSpPr>
            <p:cNvPr id="73" name="object 73"/>
            <p:cNvSpPr/>
            <p:nvPr/>
          </p:nvSpPr>
          <p:spPr>
            <a:xfrm>
              <a:off x="10921745" y="1710690"/>
              <a:ext cx="332105" cy="868680"/>
            </a:xfrm>
            <a:custGeom>
              <a:avLst/>
              <a:gdLst/>
              <a:ahLst/>
              <a:cxnLst/>
              <a:rect l="l" t="t" r="r" b="b"/>
              <a:pathLst>
                <a:path w="332104" h="868680">
                  <a:moveTo>
                    <a:pt x="0" y="0"/>
                  </a:moveTo>
                  <a:lnTo>
                    <a:pt x="139865" y="0"/>
                  </a:lnTo>
                  <a:lnTo>
                    <a:pt x="185724" y="7404"/>
                  </a:lnTo>
                  <a:lnTo>
                    <a:pt x="225552" y="28028"/>
                  </a:lnTo>
                  <a:lnTo>
                    <a:pt x="256946" y="59474"/>
                  </a:lnTo>
                  <a:lnTo>
                    <a:pt x="277545" y="99352"/>
                  </a:lnTo>
                  <a:lnTo>
                    <a:pt x="284937" y="145288"/>
                  </a:lnTo>
                  <a:lnTo>
                    <a:pt x="284937" y="746506"/>
                  </a:lnTo>
                  <a:lnTo>
                    <a:pt x="331724" y="746506"/>
                  </a:lnTo>
                  <a:lnTo>
                    <a:pt x="243471" y="868680"/>
                  </a:lnTo>
                  <a:lnTo>
                    <a:pt x="155206" y="746506"/>
                  </a:lnTo>
                  <a:lnTo>
                    <a:pt x="202006" y="746506"/>
                  </a:lnTo>
                  <a:lnTo>
                    <a:pt x="202006" y="145288"/>
                  </a:lnTo>
                  <a:lnTo>
                    <a:pt x="197129" y="121094"/>
                  </a:lnTo>
                  <a:lnTo>
                    <a:pt x="183819" y="101307"/>
                  </a:lnTo>
                  <a:lnTo>
                    <a:pt x="164071" y="87960"/>
                  </a:lnTo>
                  <a:lnTo>
                    <a:pt x="139865" y="83058"/>
                  </a:lnTo>
                  <a:lnTo>
                    <a:pt x="0" y="83058"/>
                  </a:lnTo>
                  <a:lnTo>
                    <a:pt x="0" y="0"/>
                  </a:lnTo>
                  <a:close/>
                </a:path>
              </a:pathLst>
            </a:custGeom>
            <a:ln w="25908">
              <a:solidFill>
                <a:srgbClr val="385D89"/>
              </a:solidFill>
            </a:ln>
          </p:spPr>
          <p:txBody>
            <a:bodyPr wrap="square" lIns="0" tIns="0" rIns="0" bIns="0" rtlCol="0"/>
            <a:lstStyle/>
            <a:p>
              <a:endParaRPr/>
            </a:p>
          </p:txBody>
        </p:sp>
        <p:pic>
          <p:nvPicPr>
            <p:cNvPr id="74" name="object 74"/>
            <p:cNvPicPr/>
            <p:nvPr/>
          </p:nvPicPr>
          <p:blipFill>
            <a:blip r:embed="rId26" cstate="print"/>
            <a:stretch>
              <a:fillRect/>
            </a:stretch>
          </p:blipFill>
          <p:spPr>
            <a:xfrm>
              <a:off x="11263883" y="2385060"/>
              <a:ext cx="278891" cy="187451"/>
            </a:xfrm>
            <a:prstGeom prst="rect">
              <a:avLst/>
            </a:prstGeom>
          </p:spPr>
        </p:pic>
        <p:pic>
          <p:nvPicPr>
            <p:cNvPr id="75" name="object 75"/>
            <p:cNvPicPr/>
            <p:nvPr/>
          </p:nvPicPr>
          <p:blipFill>
            <a:blip r:embed="rId27" cstate="print"/>
            <a:stretch>
              <a:fillRect/>
            </a:stretch>
          </p:blipFill>
          <p:spPr>
            <a:xfrm>
              <a:off x="11422379" y="2342388"/>
              <a:ext cx="240791" cy="204215"/>
            </a:xfrm>
            <a:prstGeom prst="rect">
              <a:avLst/>
            </a:prstGeom>
          </p:spPr>
        </p:pic>
        <p:pic>
          <p:nvPicPr>
            <p:cNvPr id="76" name="object 76"/>
            <p:cNvPicPr/>
            <p:nvPr/>
          </p:nvPicPr>
          <p:blipFill>
            <a:blip r:embed="rId26" cstate="print"/>
            <a:stretch>
              <a:fillRect/>
            </a:stretch>
          </p:blipFill>
          <p:spPr>
            <a:xfrm>
              <a:off x="11050523" y="2269236"/>
              <a:ext cx="278891" cy="188975"/>
            </a:xfrm>
            <a:prstGeom prst="rect">
              <a:avLst/>
            </a:prstGeom>
          </p:spPr>
        </p:pic>
        <p:pic>
          <p:nvPicPr>
            <p:cNvPr id="77" name="object 77"/>
            <p:cNvPicPr/>
            <p:nvPr/>
          </p:nvPicPr>
          <p:blipFill>
            <a:blip r:embed="rId27" cstate="print"/>
            <a:stretch>
              <a:fillRect/>
            </a:stretch>
          </p:blipFill>
          <p:spPr>
            <a:xfrm>
              <a:off x="11209019" y="2226564"/>
              <a:ext cx="240791" cy="205739"/>
            </a:xfrm>
            <a:prstGeom prst="rect">
              <a:avLst/>
            </a:prstGeom>
          </p:spPr>
        </p:pic>
        <p:pic>
          <p:nvPicPr>
            <p:cNvPr id="78" name="object 78"/>
            <p:cNvPicPr/>
            <p:nvPr/>
          </p:nvPicPr>
          <p:blipFill>
            <a:blip r:embed="rId28" cstate="print"/>
            <a:stretch>
              <a:fillRect/>
            </a:stretch>
          </p:blipFill>
          <p:spPr>
            <a:xfrm>
              <a:off x="10821923" y="2602991"/>
              <a:ext cx="371855" cy="280415"/>
            </a:xfrm>
            <a:prstGeom prst="rect">
              <a:avLst/>
            </a:prstGeom>
          </p:spPr>
        </p:pic>
        <p:pic>
          <p:nvPicPr>
            <p:cNvPr id="79" name="object 79"/>
            <p:cNvPicPr/>
            <p:nvPr/>
          </p:nvPicPr>
          <p:blipFill>
            <a:blip r:embed="rId29" cstate="print"/>
            <a:stretch>
              <a:fillRect/>
            </a:stretch>
          </p:blipFill>
          <p:spPr>
            <a:xfrm>
              <a:off x="11216639" y="2599944"/>
              <a:ext cx="236219" cy="292607"/>
            </a:xfrm>
            <a:prstGeom prst="rect">
              <a:avLst/>
            </a:prstGeom>
          </p:spPr>
        </p:pic>
      </p:grpSp>
      <p:sp>
        <p:nvSpPr>
          <p:cNvPr id="80" name="object 80"/>
          <p:cNvSpPr txBox="1"/>
          <p:nvPr/>
        </p:nvSpPr>
        <p:spPr>
          <a:xfrm>
            <a:off x="10257877" y="2066382"/>
            <a:ext cx="808990" cy="353060"/>
          </a:xfrm>
          <a:prstGeom prst="rect">
            <a:avLst/>
          </a:prstGeom>
        </p:spPr>
        <p:txBody>
          <a:bodyPr vert="horz" wrap="square" lIns="0" tIns="38100" rIns="0" bIns="0" rtlCol="0">
            <a:spAutoFit/>
          </a:bodyPr>
          <a:lstStyle/>
          <a:p>
            <a:pPr marL="12700">
              <a:lnSpc>
                <a:spcPct val="100000"/>
              </a:lnSpc>
              <a:spcBef>
                <a:spcPts val="300"/>
              </a:spcBef>
            </a:pPr>
            <a:r>
              <a:rPr sz="1050" b="0" dirty="0">
                <a:solidFill>
                  <a:srgbClr val="FF0000"/>
                </a:solidFill>
                <a:latin typeface="BIZ UDP明朝 Medium"/>
                <a:cs typeface="BIZ UDP明朝 Medium"/>
              </a:rPr>
              <a:t>昆虫</a:t>
            </a:r>
            <a:r>
              <a:rPr sz="800" b="0" spc="-10" dirty="0">
                <a:latin typeface="BIZ UDP明朝 Medium"/>
                <a:cs typeface="BIZ UDP明朝 Medium"/>
              </a:rPr>
              <a:t>等の飼料化</a:t>
            </a:r>
            <a:endParaRPr sz="800">
              <a:latin typeface="BIZ UDP明朝 Medium"/>
              <a:cs typeface="BIZ UDP明朝 Medium"/>
            </a:endParaRPr>
          </a:p>
          <a:p>
            <a:pPr marL="12700">
              <a:lnSpc>
                <a:spcPct val="100000"/>
              </a:lnSpc>
              <a:spcBef>
                <a:spcPts val="155"/>
              </a:spcBef>
            </a:pPr>
            <a:r>
              <a:rPr sz="800" b="0" spc="5" dirty="0">
                <a:latin typeface="BIZ UDP明朝 Medium"/>
                <a:cs typeface="BIZ UDP明朝 Medium"/>
              </a:rPr>
              <a:t>・ 食品化</a:t>
            </a:r>
            <a:endParaRPr sz="800">
              <a:latin typeface="BIZ UDP明朝 Medium"/>
              <a:cs typeface="BIZ UDP明朝 Medium"/>
            </a:endParaRPr>
          </a:p>
        </p:txBody>
      </p:sp>
      <p:grpSp>
        <p:nvGrpSpPr>
          <p:cNvPr id="81" name="object 81"/>
          <p:cNvGrpSpPr/>
          <p:nvPr/>
        </p:nvGrpSpPr>
        <p:grpSpPr>
          <a:xfrm>
            <a:off x="10250423" y="1577341"/>
            <a:ext cx="1350010" cy="2034539"/>
            <a:chOff x="10250423" y="1577341"/>
            <a:chExt cx="1350010" cy="2034539"/>
          </a:xfrm>
        </p:grpSpPr>
        <p:sp>
          <p:nvSpPr>
            <p:cNvPr id="82" name="object 82"/>
            <p:cNvSpPr/>
            <p:nvPr/>
          </p:nvSpPr>
          <p:spPr>
            <a:xfrm>
              <a:off x="11103863" y="3067812"/>
              <a:ext cx="490855" cy="486409"/>
            </a:xfrm>
            <a:custGeom>
              <a:avLst/>
              <a:gdLst/>
              <a:ahLst/>
              <a:cxnLst/>
              <a:rect l="l" t="t" r="r" b="b"/>
              <a:pathLst>
                <a:path w="490854" h="486410">
                  <a:moveTo>
                    <a:pt x="490347" y="0"/>
                  </a:moveTo>
                  <a:lnTo>
                    <a:pt x="0" y="0"/>
                  </a:lnTo>
                  <a:lnTo>
                    <a:pt x="0" y="485901"/>
                  </a:lnTo>
                  <a:lnTo>
                    <a:pt x="490347" y="485901"/>
                  </a:lnTo>
                  <a:lnTo>
                    <a:pt x="490347" y="0"/>
                  </a:lnTo>
                  <a:close/>
                </a:path>
              </a:pathLst>
            </a:custGeom>
            <a:solidFill>
              <a:srgbClr val="DCE6F1"/>
            </a:solidFill>
          </p:spPr>
          <p:txBody>
            <a:bodyPr wrap="square" lIns="0" tIns="0" rIns="0" bIns="0" rtlCol="0"/>
            <a:lstStyle/>
            <a:p>
              <a:endParaRPr/>
            </a:p>
          </p:txBody>
        </p:sp>
        <p:sp>
          <p:nvSpPr>
            <p:cNvPr id="83" name="object 83"/>
            <p:cNvSpPr/>
            <p:nvPr/>
          </p:nvSpPr>
          <p:spPr>
            <a:xfrm>
              <a:off x="11105387" y="3485388"/>
              <a:ext cx="481330" cy="69850"/>
            </a:xfrm>
            <a:custGeom>
              <a:avLst/>
              <a:gdLst/>
              <a:ahLst/>
              <a:cxnLst/>
              <a:rect l="l" t="t" r="r" b="b"/>
              <a:pathLst>
                <a:path w="481329" h="69850">
                  <a:moveTo>
                    <a:pt x="481202" y="0"/>
                  </a:moveTo>
                  <a:lnTo>
                    <a:pt x="0" y="0"/>
                  </a:lnTo>
                  <a:lnTo>
                    <a:pt x="0" y="69723"/>
                  </a:lnTo>
                  <a:lnTo>
                    <a:pt x="481202" y="69723"/>
                  </a:lnTo>
                  <a:lnTo>
                    <a:pt x="481202" y="0"/>
                  </a:lnTo>
                  <a:close/>
                </a:path>
              </a:pathLst>
            </a:custGeom>
            <a:solidFill>
              <a:srgbClr val="974707"/>
            </a:solidFill>
          </p:spPr>
          <p:txBody>
            <a:bodyPr wrap="square" lIns="0" tIns="0" rIns="0" bIns="0" rtlCol="0"/>
            <a:lstStyle/>
            <a:p>
              <a:endParaRPr/>
            </a:p>
          </p:txBody>
        </p:sp>
        <p:sp>
          <p:nvSpPr>
            <p:cNvPr id="84" name="object 84"/>
            <p:cNvSpPr/>
            <p:nvPr/>
          </p:nvSpPr>
          <p:spPr>
            <a:xfrm>
              <a:off x="11106149" y="3486150"/>
              <a:ext cx="481330" cy="69850"/>
            </a:xfrm>
            <a:custGeom>
              <a:avLst/>
              <a:gdLst/>
              <a:ahLst/>
              <a:cxnLst/>
              <a:rect l="l" t="t" r="r" b="b"/>
              <a:pathLst>
                <a:path w="481329" h="69850">
                  <a:moveTo>
                    <a:pt x="0" y="69723"/>
                  </a:moveTo>
                  <a:lnTo>
                    <a:pt x="481202" y="69723"/>
                  </a:lnTo>
                  <a:lnTo>
                    <a:pt x="481202" y="0"/>
                  </a:lnTo>
                  <a:lnTo>
                    <a:pt x="0" y="0"/>
                  </a:lnTo>
                  <a:lnTo>
                    <a:pt x="0" y="69723"/>
                  </a:lnTo>
                  <a:close/>
                </a:path>
              </a:pathLst>
            </a:custGeom>
            <a:ln w="25908">
              <a:solidFill>
                <a:srgbClr val="974707"/>
              </a:solidFill>
            </a:ln>
          </p:spPr>
          <p:txBody>
            <a:bodyPr wrap="square" lIns="0" tIns="0" rIns="0" bIns="0" rtlCol="0"/>
            <a:lstStyle/>
            <a:p>
              <a:endParaRPr/>
            </a:p>
          </p:txBody>
        </p:sp>
        <p:pic>
          <p:nvPicPr>
            <p:cNvPr id="85" name="object 85"/>
            <p:cNvPicPr/>
            <p:nvPr/>
          </p:nvPicPr>
          <p:blipFill>
            <a:blip r:embed="rId30" cstate="print"/>
            <a:stretch>
              <a:fillRect/>
            </a:stretch>
          </p:blipFill>
          <p:spPr>
            <a:xfrm>
              <a:off x="11291316" y="3115056"/>
              <a:ext cx="121919" cy="356615"/>
            </a:xfrm>
            <a:prstGeom prst="rect">
              <a:avLst/>
            </a:prstGeom>
          </p:spPr>
        </p:pic>
        <p:pic>
          <p:nvPicPr>
            <p:cNvPr id="86" name="object 86"/>
            <p:cNvPicPr/>
            <p:nvPr/>
          </p:nvPicPr>
          <p:blipFill>
            <a:blip r:embed="rId30" cstate="print"/>
            <a:stretch>
              <a:fillRect/>
            </a:stretch>
          </p:blipFill>
          <p:spPr>
            <a:xfrm>
              <a:off x="11149583" y="3115056"/>
              <a:ext cx="117347" cy="356615"/>
            </a:xfrm>
            <a:prstGeom prst="rect">
              <a:avLst/>
            </a:prstGeom>
          </p:spPr>
        </p:pic>
        <p:pic>
          <p:nvPicPr>
            <p:cNvPr id="87" name="object 87"/>
            <p:cNvPicPr/>
            <p:nvPr/>
          </p:nvPicPr>
          <p:blipFill>
            <a:blip r:embed="rId30" cstate="print"/>
            <a:stretch>
              <a:fillRect/>
            </a:stretch>
          </p:blipFill>
          <p:spPr>
            <a:xfrm>
              <a:off x="11439143" y="3108960"/>
              <a:ext cx="121919" cy="356615"/>
            </a:xfrm>
            <a:prstGeom prst="rect">
              <a:avLst/>
            </a:prstGeom>
          </p:spPr>
        </p:pic>
        <p:pic>
          <p:nvPicPr>
            <p:cNvPr id="88" name="object 88"/>
            <p:cNvPicPr/>
            <p:nvPr/>
          </p:nvPicPr>
          <p:blipFill>
            <a:blip r:embed="rId31" cstate="print"/>
            <a:stretch>
              <a:fillRect/>
            </a:stretch>
          </p:blipFill>
          <p:spPr>
            <a:xfrm>
              <a:off x="10715243" y="1837944"/>
              <a:ext cx="155447" cy="220979"/>
            </a:xfrm>
            <a:prstGeom prst="rect">
              <a:avLst/>
            </a:prstGeom>
          </p:spPr>
        </p:pic>
        <p:sp>
          <p:nvSpPr>
            <p:cNvPr id="89" name="object 89"/>
            <p:cNvSpPr/>
            <p:nvPr/>
          </p:nvSpPr>
          <p:spPr>
            <a:xfrm>
              <a:off x="10677141" y="1577341"/>
              <a:ext cx="247015" cy="429895"/>
            </a:xfrm>
            <a:custGeom>
              <a:avLst/>
              <a:gdLst/>
              <a:ahLst/>
              <a:cxnLst/>
              <a:rect l="l" t="t" r="r" b="b"/>
              <a:pathLst>
                <a:path w="247015" h="429894">
                  <a:moveTo>
                    <a:pt x="115595" y="0"/>
                  </a:moveTo>
                  <a:lnTo>
                    <a:pt x="110909" y="9906"/>
                  </a:lnTo>
                  <a:lnTo>
                    <a:pt x="106540" y="1524"/>
                  </a:lnTo>
                  <a:lnTo>
                    <a:pt x="106489" y="19189"/>
                  </a:lnTo>
                  <a:lnTo>
                    <a:pt x="82422" y="69951"/>
                  </a:lnTo>
                  <a:lnTo>
                    <a:pt x="89954" y="70840"/>
                  </a:lnTo>
                  <a:lnTo>
                    <a:pt x="80124" y="91541"/>
                  </a:lnTo>
                  <a:lnTo>
                    <a:pt x="86893" y="90652"/>
                  </a:lnTo>
                  <a:lnTo>
                    <a:pt x="71069" y="116166"/>
                  </a:lnTo>
                  <a:lnTo>
                    <a:pt x="77838" y="116166"/>
                  </a:lnTo>
                  <a:lnTo>
                    <a:pt x="60477" y="141820"/>
                  </a:lnTo>
                  <a:lnTo>
                    <a:pt x="69532" y="141820"/>
                  </a:lnTo>
                  <a:lnTo>
                    <a:pt x="51422" y="178257"/>
                  </a:lnTo>
                  <a:lnTo>
                    <a:pt x="64185" y="179273"/>
                  </a:lnTo>
                  <a:lnTo>
                    <a:pt x="37769" y="224472"/>
                  </a:lnTo>
                  <a:lnTo>
                    <a:pt x="59715" y="225488"/>
                  </a:lnTo>
                  <a:lnTo>
                    <a:pt x="22707" y="287566"/>
                  </a:lnTo>
                  <a:lnTo>
                    <a:pt x="33299" y="287566"/>
                  </a:lnTo>
                  <a:lnTo>
                    <a:pt x="0" y="344703"/>
                  </a:lnTo>
                  <a:lnTo>
                    <a:pt x="40830" y="344703"/>
                  </a:lnTo>
                  <a:lnTo>
                    <a:pt x="14414" y="359435"/>
                  </a:lnTo>
                  <a:lnTo>
                    <a:pt x="72605" y="361340"/>
                  </a:lnTo>
                  <a:lnTo>
                    <a:pt x="74002" y="386981"/>
                  </a:lnTo>
                  <a:lnTo>
                    <a:pt x="105727" y="370725"/>
                  </a:lnTo>
                  <a:lnTo>
                    <a:pt x="105651" y="405638"/>
                  </a:lnTo>
                  <a:lnTo>
                    <a:pt x="156806" y="429641"/>
                  </a:lnTo>
                  <a:lnTo>
                    <a:pt x="158724" y="401332"/>
                  </a:lnTo>
                  <a:lnTo>
                    <a:pt x="229158" y="399173"/>
                  </a:lnTo>
                  <a:lnTo>
                    <a:pt x="197129" y="382790"/>
                  </a:lnTo>
                  <a:lnTo>
                    <a:pt x="246506" y="382790"/>
                  </a:lnTo>
                  <a:lnTo>
                    <a:pt x="206311" y="319557"/>
                  </a:lnTo>
                  <a:lnTo>
                    <a:pt x="219074" y="319557"/>
                  </a:lnTo>
                  <a:lnTo>
                    <a:pt x="174294" y="251002"/>
                  </a:lnTo>
                  <a:lnTo>
                    <a:pt x="200825" y="249859"/>
                  </a:lnTo>
                  <a:lnTo>
                    <a:pt x="168808" y="199834"/>
                  </a:lnTo>
                  <a:lnTo>
                    <a:pt x="184365" y="198691"/>
                  </a:lnTo>
                  <a:lnTo>
                    <a:pt x="162293" y="158445"/>
                  </a:lnTo>
                  <a:lnTo>
                    <a:pt x="173266" y="158445"/>
                  </a:lnTo>
                  <a:lnTo>
                    <a:pt x="152349" y="130009"/>
                  </a:lnTo>
                  <a:lnTo>
                    <a:pt x="160515" y="130009"/>
                  </a:lnTo>
                  <a:lnTo>
                    <a:pt x="141376" y="101701"/>
                  </a:lnTo>
                  <a:lnTo>
                    <a:pt x="149542" y="102844"/>
                  </a:lnTo>
                  <a:lnTo>
                    <a:pt x="137667" y="79984"/>
                  </a:lnTo>
                  <a:lnTo>
                    <a:pt x="146862" y="78841"/>
                  </a:lnTo>
                  <a:lnTo>
                    <a:pt x="115620" y="18961"/>
                  </a:lnTo>
                  <a:lnTo>
                    <a:pt x="115595" y="0"/>
                  </a:lnTo>
                  <a:close/>
                </a:path>
              </a:pathLst>
            </a:custGeom>
            <a:solidFill>
              <a:srgbClr val="09512C"/>
            </a:solidFill>
          </p:spPr>
          <p:txBody>
            <a:bodyPr wrap="square" lIns="0" tIns="0" rIns="0" bIns="0" rtlCol="0"/>
            <a:lstStyle/>
            <a:p>
              <a:endParaRPr/>
            </a:p>
          </p:txBody>
        </p:sp>
        <p:sp>
          <p:nvSpPr>
            <p:cNvPr id="90" name="object 90"/>
            <p:cNvSpPr/>
            <p:nvPr/>
          </p:nvSpPr>
          <p:spPr>
            <a:xfrm>
              <a:off x="10447019" y="2670048"/>
              <a:ext cx="334010" cy="347345"/>
            </a:xfrm>
            <a:custGeom>
              <a:avLst/>
              <a:gdLst/>
              <a:ahLst/>
              <a:cxnLst/>
              <a:rect l="l" t="t" r="r" b="b"/>
              <a:pathLst>
                <a:path w="334009" h="347344">
                  <a:moveTo>
                    <a:pt x="333501" y="0"/>
                  </a:moveTo>
                  <a:lnTo>
                    <a:pt x="187566" y="0"/>
                  </a:lnTo>
                  <a:lnTo>
                    <a:pt x="141439" y="7442"/>
                  </a:lnTo>
                  <a:lnTo>
                    <a:pt x="101384" y="28143"/>
                  </a:lnTo>
                  <a:lnTo>
                    <a:pt x="69786" y="59715"/>
                  </a:lnTo>
                  <a:lnTo>
                    <a:pt x="49060" y="99745"/>
                  </a:lnTo>
                  <a:lnTo>
                    <a:pt x="41617" y="145834"/>
                  </a:lnTo>
                  <a:lnTo>
                    <a:pt x="41617" y="263652"/>
                  </a:lnTo>
                  <a:lnTo>
                    <a:pt x="0" y="263652"/>
                  </a:lnTo>
                  <a:lnTo>
                    <a:pt x="83375" y="346964"/>
                  </a:lnTo>
                  <a:lnTo>
                    <a:pt x="166750" y="263652"/>
                  </a:lnTo>
                  <a:lnTo>
                    <a:pt x="124993" y="263652"/>
                  </a:lnTo>
                  <a:lnTo>
                    <a:pt x="124993" y="145834"/>
                  </a:lnTo>
                  <a:lnTo>
                    <a:pt x="129920" y="121513"/>
                  </a:lnTo>
                  <a:lnTo>
                    <a:pt x="143332" y="101638"/>
                  </a:lnTo>
                  <a:lnTo>
                    <a:pt x="163220" y="88239"/>
                  </a:lnTo>
                  <a:lnTo>
                    <a:pt x="187566" y="83312"/>
                  </a:lnTo>
                  <a:lnTo>
                    <a:pt x="333501" y="83312"/>
                  </a:lnTo>
                  <a:lnTo>
                    <a:pt x="333501" y="0"/>
                  </a:lnTo>
                  <a:close/>
                </a:path>
              </a:pathLst>
            </a:custGeom>
            <a:solidFill>
              <a:srgbClr val="4F81BC"/>
            </a:solidFill>
          </p:spPr>
          <p:txBody>
            <a:bodyPr wrap="square" lIns="0" tIns="0" rIns="0" bIns="0" rtlCol="0"/>
            <a:lstStyle/>
            <a:p>
              <a:endParaRPr/>
            </a:p>
          </p:txBody>
        </p:sp>
        <p:sp>
          <p:nvSpPr>
            <p:cNvPr id="91" name="object 91"/>
            <p:cNvSpPr/>
            <p:nvPr/>
          </p:nvSpPr>
          <p:spPr>
            <a:xfrm>
              <a:off x="10447781" y="2670810"/>
              <a:ext cx="334010" cy="347345"/>
            </a:xfrm>
            <a:custGeom>
              <a:avLst/>
              <a:gdLst/>
              <a:ahLst/>
              <a:cxnLst/>
              <a:rect l="l" t="t" r="r" b="b"/>
              <a:pathLst>
                <a:path w="334009" h="347344">
                  <a:moveTo>
                    <a:pt x="333501" y="0"/>
                  </a:moveTo>
                  <a:lnTo>
                    <a:pt x="187566" y="0"/>
                  </a:lnTo>
                  <a:lnTo>
                    <a:pt x="141439" y="7442"/>
                  </a:lnTo>
                  <a:lnTo>
                    <a:pt x="101384" y="28143"/>
                  </a:lnTo>
                  <a:lnTo>
                    <a:pt x="69786" y="59715"/>
                  </a:lnTo>
                  <a:lnTo>
                    <a:pt x="49060" y="99745"/>
                  </a:lnTo>
                  <a:lnTo>
                    <a:pt x="41617" y="145834"/>
                  </a:lnTo>
                  <a:lnTo>
                    <a:pt x="41617" y="263652"/>
                  </a:lnTo>
                  <a:lnTo>
                    <a:pt x="0" y="263652"/>
                  </a:lnTo>
                  <a:lnTo>
                    <a:pt x="83375" y="346964"/>
                  </a:lnTo>
                  <a:lnTo>
                    <a:pt x="166750" y="263652"/>
                  </a:lnTo>
                  <a:lnTo>
                    <a:pt x="124993" y="263652"/>
                  </a:lnTo>
                  <a:lnTo>
                    <a:pt x="124993" y="145834"/>
                  </a:lnTo>
                  <a:lnTo>
                    <a:pt x="129920" y="121513"/>
                  </a:lnTo>
                  <a:lnTo>
                    <a:pt x="143332" y="101638"/>
                  </a:lnTo>
                  <a:lnTo>
                    <a:pt x="163220" y="88239"/>
                  </a:lnTo>
                  <a:lnTo>
                    <a:pt x="187566" y="83312"/>
                  </a:lnTo>
                  <a:lnTo>
                    <a:pt x="333501" y="83312"/>
                  </a:lnTo>
                  <a:lnTo>
                    <a:pt x="333501" y="0"/>
                  </a:lnTo>
                  <a:close/>
                </a:path>
              </a:pathLst>
            </a:custGeom>
            <a:ln w="25908">
              <a:solidFill>
                <a:srgbClr val="385D89"/>
              </a:solidFill>
            </a:ln>
          </p:spPr>
          <p:txBody>
            <a:bodyPr wrap="square" lIns="0" tIns="0" rIns="0" bIns="0" rtlCol="0"/>
            <a:lstStyle/>
            <a:p>
              <a:endParaRPr/>
            </a:p>
          </p:txBody>
        </p:sp>
        <p:pic>
          <p:nvPicPr>
            <p:cNvPr id="92" name="object 92"/>
            <p:cNvPicPr/>
            <p:nvPr/>
          </p:nvPicPr>
          <p:blipFill>
            <a:blip r:embed="rId32" cstate="print"/>
            <a:stretch>
              <a:fillRect/>
            </a:stretch>
          </p:blipFill>
          <p:spPr>
            <a:xfrm>
              <a:off x="10250423" y="3069336"/>
              <a:ext cx="621791" cy="498347"/>
            </a:xfrm>
            <a:prstGeom prst="rect">
              <a:avLst/>
            </a:prstGeom>
          </p:spPr>
        </p:pic>
        <p:pic>
          <p:nvPicPr>
            <p:cNvPr id="93" name="object 93"/>
            <p:cNvPicPr/>
            <p:nvPr/>
          </p:nvPicPr>
          <p:blipFill>
            <a:blip r:embed="rId33" cstate="print"/>
            <a:stretch>
              <a:fillRect/>
            </a:stretch>
          </p:blipFill>
          <p:spPr>
            <a:xfrm>
              <a:off x="10347960" y="3066288"/>
              <a:ext cx="384047" cy="347471"/>
            </a:xfrm>
            <a:prstGeom prst="rect">
              <a:avLst/>
            </a:prstGeom>
          </p:spPr>
        </p:pic>
        <p:pic>
          <p:nvPicPr>
            <p:cNvPr id="94" name="object 94"/>
            <p:cNvPicPr/>
            <p:nvPr/>
          </p:nvPicPr>
          <p:blipFill>
            <a:blip r:embed="rId33" cstate="print"/>
            <a:stretch>
              <a:fillRect/>
            </a:stretch>
          </p:blipFill>
          <p:spPr>
            <a:xfrm>
              <a:off x="10504931" y="3264408"/>
              <a:ext cx="384047" cy="347471"/>
            </a:xfrm>
            <a:prstGeom prst="rect">
              <a:avLst/>
            </a:prstGeom>
          </p:spPr>
        </p:pic>
        <p:sp>
          <p:nvSpPr>
            <p:cNvPr id="95" name="object 95"/>
            <p:cNvSpPr/>
            <p:nvPr/>
          </p:nvSpPr>
          <p:spPr>
            <a:xfrm>
              <a:off x="10853925" y="3285744"/>
              <a:ext cx="280670" cy="137160"/>
            </a:xfrm>
            <a:custGeom>
              <a:avLst/>
              <a:gdLst/>
              <a:ahLst/>
              <a:cxnLst/>
              <a:rect l="l" t="t" r="r" b="b"/>
              <a:pathLst>
                <a:path w="280670" h="137160">
                  <a:moveTo>
                    <a:pt x="211645" y="0"/>
                  </a:moveTo>
                  <a:lnTo>
                    <a:pt x="211645" y="34290"/>
                  </a:lnTo>
                  <a:lnTo>
                    <a:pt x="0" y="34290"/>
                  </a:lnTo>
                  <a:lnTo>
                    <a:pt x="0" y="102870"/>
                  </a:lnTo>
                  <a:lnTo>
                    <a:pt x="211645" y="102870"/>
                  </a:lnTo>
                  <a:lnTo>
                    <a:pt x="211645" y="137160"/>
                  </a:lnTo>
                  <a:lnTo>
                    <a:pt x="280161" y="68580"/>
                  </a:lnTo>
                  <a:lnTo>
                    <a:pt x="211645" y="0"/>
                  </a:lnTo>
                  <a:close/>
                </a:path>
              </a:pathLst>
            </a:custGeom>
            <a:solidFill>
              <a:srgbClr val="4F81BC"/>
            </a:solidFill>
          </p:spPr>
          <p:txBody>
            <a:bodyPr wrap="square" lIns="0" tIns="0" rIns="0" bIns="0" rtlCol="0"/>
            <a:lstStyle/>
            <a:p>
              <a:endParaRPr/>
            </a:p>
          </p:txBody>
        </p:sp>
        <p:sp>
          <p:nvSpPr>
            <p:cNvPr id="96" name="object 96"/>
            <p:cNvSpPr/>
            <p:nvPr/>
          </p:nvSpPr>
          <p:spPr>
            <a:xfrm>
              <a:off x="10854687" y="3286505"/>
              <a:ext cx="280670" cy="137160"/>
            </a:xfrm>
            <a:custGeom>
              <a:avLst/>
              <a:gdLst/>
              <a:ahLst/>
              <a:cxnLst/>
              <a:rect l="l" t="t" r="r" b="b"/>
              <a:pathLst>
                <a:path w="280670" h="137160">
                  <a:moveTo>
                    <a:pt x="211645" y="0"/>
                  </a:moveTo>
                  <a:lnTo>
                    <a:pt x="211645" y="34290"/>
                  </a:lnTo>
                  <a:lnTo>
                    <a:pt x="0" y="34290"/>
                  </a:lnTo>
                  <a:lnTo>
                    <a:pt x="0" y="102870"/>
                  </a:lnTo>
                  <a:lnTo>
                    <a:pt x="211645" y="102870"/>
                  </a:lnTo>
                  <a:lnTo>
                    <a:pt x="211645" y="137160"/>
                  </a:lnTo>
                  <a:lnTo>
                    <a:pt x="280161" y="68580"/>
                  </a:lnTo>
                  <a:lnTo>
                    <a:pt x="211645" y="0"/>
                  </a:lnTo>
                </a:path>
              </a:pathLst>
            </a:custGeom>
            <a:ln w="25908">
              <a:solidFill>
                <a:srgbClr val="385D89"/>
              </a:solidFill>
            </a:ln>
          </p:spPr>
          <p:txBody>
            <a:bodyPr wrap="square" lIns="0" tIns="0" rIns="0" bIns="0" rtlCol="0"/>
            <a:lstStyle/>
            <a:p>
              <a:endParaRPr/>
            </a:p>
          </p:txBody>
        </p:sp>
        <p:pic>
          <p:nvPicPr>
            <p:cNvPr id="97" name="object 97"/>
            <p:cNvPicPr/>
            <p:nvPr/>
          </p:nvPicPr>
          <p:blipFill>
            <a:blip r:embed="rId34" cstate="print"/>
            <a:stretch>
              <a:fillRect/>
            </a:stretch>
          </p:blipFill>
          <p:spPr>
            <a:xfrm>
              <a:off x="11111483" y="2909316"/>
              <a:ext cx="164591" cy="207263"/>
            </a:xfrm>
            <a:prstGeom prst="rect">
              <a:avLst/>
            </a:prstGeom>
          </p:spPr>
        </p:pic>
      </p:grpSp>
      <p:sp>
        <p:nvSpPr>
          <p:cNvPr id="98" name="object 98"/>
          <p:cNvSpPr txBox="1"/>
          <p:nvPr/>
        </p:nvSpPr>
        <p:spPr>
          <a:xfrm>
            <a:off x="8166714" y="2928753"/>
            <a:ext cx="1734820" cy="483870"/>
          </a:xfrm>
          <a:prstGeom prst="rect">
            <a:avLst/>
          </a:prstGeom>
        </p:spPr>
        <p:txBody>
          <a:bodyPr vert="horz" wrap="square" lIns="0" tIns="13335" rIns="0" bIns="0" rtlCol="0">
            <a:spAutoFit/>
          </a:bodyPr>
          <a:lstStyle/>
          <a:p>
            <a:pPr>
              <a:lnSpc>
                <a:spcPts val="1255"/>
              </a:lnSpc>
              <a:spcBef>
                <a:spcPts val="105"/>
              </a:spcBef>
            </a:pPr>
            <a:r>
              <a:rPr sz="1050" b="0" spc="-25" dirty="0">
                <a:latin typeface="BIZ UDP明朝 Medium"/>
                <a:cs typeface="BIZ UDP明朝 Medium"/>
              </a:rPr>
              <a:t>AI</a:t>
            </a:r>
            <a:endParaRPr sz="1050">
              <a:latin typeface="BIZ UDP明朝 Medium"/>
              <a:cs typeface="BIZ UDP明朝 Medium"/>
            </a:endParaRPr>
          </a:p>
          <a:p>
            <a:pPr marL="184785">
              <a:lnSpc>
                <a:spcPts val="1255"/>
              </a:lnSpc>
            </a:pPr>
            <a:r>
              <a:rPr sz="1050" b="0" spc="-5" dirty="0">
                <a:solidFill>
                  <a:srgbClr val="FF0000"/>
                </a:solidFill>
                <a:latin typeface="BIZ UDP明朝 Medium"/>
                <a:cs typeface="BIZ UDP明朝 Medium"/>
              </a:rPr>
              <a:t>土壌微生物</a:t>
            </a:r>
            <a:r>
              <a:rPr sz="800" b="0" spc="-10" dirty="0">
                <a:latin typeface="BIZ UDP明朝 Medium"/>
                <a:cs typeface="BIZ UDP明朝 Medium"/>
              </a:rPr>
              <a:t>環境を完全解明し、</a:t>
            </a:r>
            <a:endParaRPr sz="800">
              <a:latin typeface="BIZ UDP明朝 Medium"/>
              <a:cs typeface="BIZ UDP明朝 Medium"/>
            </a:endParaRPr>
          </a:p>
          <a:p>
            <a:pPr marL="218440">
              <a:lnSpc>
                <a:spcPct val="100000"/>
              </a:lnSpc>
              <a:spcBef>
                <a:spcPts val="130"/>
              </a:spcBef>
            </a:pPr>
            <a:r>
              <a:rPr sz="800" b="0" spc="-10" dirty="0">
                <a:latin typeface="BIZ UDP明朝 Medium"/>
                <a:cs typeface="BIZ UDP明朝 Medium"/>
              </a:rPr>
              <a:t>生物機能をフル活用</a:t>
            </a:r>
            <a:endParaRPr sz="800">
              <a:latin typeface="BIZ UDP明朝 Medium"/>
              <a:cs typeface="BIZ UDP明朝 Medium"/>
            </a:endParaRPr>
          </a:p>
        </p:txBody>
      </p:sp>
      <p:sp>
        <p:nvSpPr>
          <p:cNvPr id="99" name="object 99"/>
          <p:cNvSpPr txBox="1"/>
          <p:nvPr/>
        </p:nvSpPr>
        <p:spPr>
          <a:xfrm>
            <a:off x="10253197" y="1252025"/>
            <a:ext cx="1264920" cy="477520"/>
          </a:xfrm>
          <a:prstGeom prst="rect">
            <a:avLst/>
          </a:prstGeom>
        </p:spPr>
        <p:txBody>
          <a:bodyPr vert="horz" wrap="square" lIns="0" tIns="12700" rIns="0" bIns="0" rtlCol="0">
            <a:spAutoFit/>
          </a:bodyPr>
          <a:lstStyle/>
          <a:p>
            <a:pPr marL="160020">
              <a:lnSpc>
                <a:spcPct val="100000"/>
              </a:lnSpc>
              <a:spcBef>
                <a:spcPts val="100"/>
              </a:spcBef>
            </a:pPr>
            <a:r>
              <a:rPr sz="1200" b="1" spc="-15" dirty="0">
                <a:solidFill>
                  <a:srgbClr val="FFFFFF"/>
                </a:solidFill>
                <a:latin typeface="UD デジタル 教科書体 NK-B"/>
                <a:cs typeface="UD デジタル 教科書体 NK-B"/>
              </a:rPr>
              <a:t>林業・昆虫・海洋</a:t>
            </a:r>
            <a:endParaRPr sz="1200">
              <a:latin typeface="UD デジタル 教科書体 NK-B"/>
              <a:cs typeface="UD デジタル 教科書体 NK-B"/>
            </a:endParaRPr>
          </a:p>
          <a:p>
            <a:pPr marL="12700">
              <a:lnSpc>
                <a:spcPct val="100000"/>
              </a:lnSpc>
              <a:spcBef>
                <a:spcPts val="1155"/>
              </a:spcBef>
            </a:pPr>
            <a:r>
              <a:rPr sz="800" b="0" spc="-25" dirty="0">
                <a:latin typeface="BIZ UDP明朝 Medium"/>
                <a:cs typeface="BIZ UDP明朝 Medium"/>
              </a:rPr>
              <a:t>森林</a:t>
            </a:r>
            <a:endParaRPr sz="800">
              <a:latin typeface="BIZ UDP明朝 Medium"/>
              <a:cs typeface="BIZ UDP明朝 Medium"/>
            </a:endParaRPr>
          </a:p>
        </p:txBody>
      </p:sp>
      <p:sp>
        <p:nvSpPr>
          <p:cNvPr id="100" name="object 100"/>
          <p:cNvSpPr txBox="1"/>
          <p:nvPr/>
        </p:nvSpPr>
        <p:spPr>
          <a:xfrm>
            <a:off x="8045937" y="1229292"/>
            <a:ext cx="1994535" cy="1091565"/>
          </a:xfrm>
          <a:prstGeom prst="rect">
            <a:avLst/>
          </a:prstGeom>
        </p:spPr>
        <p:txBody>
          <a:bodyPr vert="horz" wrap="square" lIns="0" tIns="13335" rIns="0" bIns="0" rtlCol="0">
            <a:spAutoFit/>
          </a:bodyPr>
          <a:lstStyle/>
          <a:p>
            <a:pPr marL="229870">
              <a:lnSpc>
                <a:spcPct val="100000"/>
              </a:lnSpc>
              <a:spcBef>
                <a:spcPts val="105"/>
              </a:spcBef>
            </a:pPr>
            <a:r>
              <a:rPr sz="1400" b="1" spc="-10" dirty="0">
                <a:solidFill>
                  <a:srgbClr val="FFFFFF"/>
                </a:solidFill>
                <a:latin typeface="UD デジタル 教科書体 NK-B"/>
                <a:cs typeface="UD デジタル 教科書体 NK-B"/>
              </a:rPr>
              <a:t>土壌細菌の最大利用</a:t>
            </a:r>
            <a:endParaRPr sz="1400">
              <a:latin typeface="UD デジタル 教科書体 NK-B"/>
              <a:cs typeface="UD デジタル 教科書体 NK-B"/>
            </a:endParaRPr>
          </a:p>
          <a:p>
            <a:pPr marL="995044">
              <a:lnSpc>
                <a:spcPct val="100000"/>
              </a:lnSpc>
              <a:spcBef>
                <a:spcPts val="950"/>
              </a:spcBef>
            </a:pPr>
            <a:r>
              <a:rPr sz="700" b="0" dirty="0">
                <a:solidFill>
                  <a:srgbClr val="C00000"/>
                </a:solidFill>
                <a:latin typeface="BIZ UDP明朝 Medium"/>
                <a:cs typeface="BIZ UDP明朝 Medium"/>
              </a:rPr>
              <a:t>気候変動に対応した植</a:t>
            </a:r>
            <a:r>
              <a:rPr sz="700" b="0" spc="-50" dirty="0">
                <a:solidFill>
                  <a:srgbClr val="C00000"/>
                </a:solidFill>
                <a:latin typeface="BIZ UDP明朝 Medium"/>
                <a:cs typeface="BIZ UDP明朝 Medium"/>
              </a:rPr>
              <a:t>物</a:t>
            </a:r>
            <a:endParaRPr sz="700">
              <a:latin typeface="BIZ UDP明朝 Medium"/>
              <a:cs typeface="BIZ UDP明朝 Medium"/>
            </a:endParaRPr>
          </a:p>
          <a:p>
            <a:pPr marR="1476375">
              <a:lnSpc>
                <a:spcPct val="100000"/>
              </a:lnSpc>
              <a:spcBef>
                <a:spcPts val="305"/>
              </a:spcBef>
            </a:pPr>
            <a:r>
              <a:rPr sz="800" b="0" spc="-10" dirty="0">
                <a:solidFill>
                  <a:srgbClr val="C00000"/>
                </a:solidFill>
                <a:latin typeface="BIZ UDP明朝 Medium"/>
                <a:cs typeface="BIZ UDP明朝 Medium"/>
              </a:rPr>
              <a:t>化学肥料の</a:t>
            </a:r>
            <a:r>
              <a:rPr sz="800" b="0" spc="-15" dirty="0">
                <a:solidFill>
                  <a:srgbClr val="C00000"/>
                </a:solidFill>
                <a:latin typeface="BIZ UDP明朝 Medium"/>
                <a:cs typeface="BIZ UDP明朝 Medium"/>
              </a:rPr>
              <a:t>投入を削減</a:t>
            </a:r>
            <a:endParaRPr sz="800">
              <a:latin typeface="BIZ UDP明朝 Medium"/>
              <a:cs typeface="BIZ UDP明朝 Medium"/>
            </a:endParaRPr>
          </a:p>
          <a:p>
            <a:pPr>
              <a:lnSpc>
                <a:spcPct val="100000"/>
              </a:lnSpc>
              <a:spcBef>
                <a:spcPts val="40"/>
              </a:spcBef>
            </a:pPr>
            <a:endParaRPr sz="550">
              <a:latin typeface="BIZ UDP明朝 Medium"/>
              <a:cs typeface="BIZ UDP明朝 Medium"/>
            </a:endParaRPr>
          </a:p>
          <a:p>
            <a:pPr marL="548005" marR="916305">
              <a:lnSpc>
                <a:spcPct val="102499"/>
              </a:lnSpc>
            </a:pPr>
            <a:r>
              <a:rPr sz="800" b="0" spc="-10" dirty="0">
                <a:solidFill>
                  <a:srgbClr val="C00000"/>
                </a:solidFill>
                <a:latin typeface="BIZ UDP明朝 Medium"/>
                <a:cs typeface="BIZ UDP明朝 Medium"/>
              </a:rPr>
              <a:t>温室効果ガス発生抑制</a:t>
            </a:r>
            <a:endParaRPr sz="800">
              <a:latin typeface="BIZ UDP明朝 Medium"/>
              <a:cs typeface="BIZ UDP明朝 Medium"/>
            </a:endParaRPr>
          </a:p>
        </p:txBody>
      </p:sp>
      <p:sp>
        <p:nvSpPr>
          <p:cNvPr id="101" name="object 101"/>
          <p:cNvSpPr txBox="1"/>
          <p:nvPr/>
        </p:nvSpPr>
        <p:spPr>
          <a:xfrm>
            <a:off x="11734571" y="2974779"/>
            <a:ext cx="228600" cy="1366520"/>
          </a:xfrm>
          <a:prstGeom prst="rect">
            <a:avLst/>
          </a:prstGeom>
        </p:spPr>
        <p:txBody>
          <a:bodyPr vert="eaVert" wrap="square" lIns="0" tIns="0" rIns="0" bIns="0" rtlCol="0">
            <a:spAutoFit/>
          </a:bodyPr>
          <a:lstStyle/>
          <a:p>
            <a:pPr marL="12700">
              <a:lnSpc>
                <a:spcPct val="65000"/>
              </a:lnSpc>
            </a:pPr>
            <a:r>
              <a:rPr sz="1600" b="1" spc="-50" dirty="0">
                <a:solidFill>
                  <a:srgbClr val="0070C0"/>
                </a:solidFill>
                <a:latin typeface="UD デジタル 教科書体 NK-B"/>
                <a:cs typeface="UD デジタル 教科書体 NK-B"/>
              </a:rPr>
              <a:t>ブ</a:t>
            </a:r>
            <a:r>
              <a:rPr sz="1600" b="1" spc="-195" dirty="0">
                <a:solidFill>
                  <a:srgbClr val="0070C0"/>
                </a:solidFill>
                <a:latin typeface="UD デジタル 教科書体 NK-B"/>
                <a:cs typeface="UD デジタル 教科書体 NK-B"/>
              </a:rPr>
              <a:t>ル</a:t>
            </a:r>
            <a:r>
              <a:rPr sz="1600" b="1" spc="-110" dirty="0">
                <a:solidFill>
                  <a:srgbClr val="0070C0"/>
                </a:solidFill>
                <a:latin typeface="UD デジタル 教科書体 NK-B"/>
                <a:cs typeface="UD デジタル 教科書体 NK-B"/>
              </a:rPr>
              <a:t>ーカー</a:t>
            </a:r>
            <a:r>
              <a:rPr sz="1600" b="1" spc="-50" dirty="0">
                <a:solidFill>
                  <a:srgbClr val="0070C0"/>
                </a:solidFill>
                <a:latin typeface="UD デジタル 教科書体 NK-B"/>
                <a:cs typeface="UD デジタル 教科書体 NK-B"/>
              </a:rPr>
              <a:t>ボ</a:t>
            </a:r>
            <a:r>
              <a:rPr sz="1600" b="1" dirty="0">
                <a:solidFill>
                  <a:srgbClr val="0070C0"/>
                </a:solidFill>
                <a:latin typeface="UD デジタル 教科書体 NK-B"/>
                <a:cs typeface="UD デジタル 教科書体 NK-B"/>
              </a:rPr>
              <a:t>ン</a:t>
            </a:r>
            <a:endParaRPr sz="1600">
              <a:latin typeface="UD デジタル 教科書体 NK-B"/>
              <a:cs typeface="UD デジタル 教科書体 NK-B"/>
            </a:endParaRPr>
          </a:p>
        </p:txBody>
      </p:sp>
      <p:sp>
        <p:nvSpPr>
          <p:cNvPr id="102" name="object 102"/>
          <p:cNvSpPr txBox="1"/>
          <p:nvPr/>
        </p:nvSpPr>
        <p:spPr>
          <a:xfrm>
            <a:off x="11225321" y="1957506"/>
            <a:ext cx="836294"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385723"/>
                </a:solidFill>
                <a:latin typeface="UD デジタル 教科書体 NK-B"/>
                <a:cs typeface="UD デジタル 教科書体 NK-B"/>
              </a:rPr>
              <a:t>昆虫資</a:t>
            </a:r>
            <a:r>
              <a:rPr sz="1600" b="1" spc="-50" dirty="0">
                <a:solidFill>
                  <a:srgbClr val="385723"/>
                </a:solidFill>
                <a:latin typeface="UD デジタル 教科書体 NK-B"/>
                <a:cs typeface="UD デジタル 教科書体 NK-B"/>
              </a:rPr>
              <a:t>源</a:t>
            </a:r>
            <a:endParaRPr sz="1600">
              <a:latin typeface="UD デジタル 教科書体 NK-B"/>
              <a:cs typeface="UD デジタル 教科書体 NK-B"/>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67400" y="3244595"/>
            <a:ext cx="6303263" cy="3613403"/>
          </a:xfrm>
          <a:prstGeom prst="rect">
            <a:avLst/>
          </a:prstGeom>
        </p:spPr>
      </p:pic>
      <p:sp>
        <p:nvSpPr>
          <p:cNvPr id="3" name="object 3"/>
          <p:cNvSpPr txBox="1"/>
          <p:nvPr/>
        </p:nvSpPr>
        <p:spPr>
          <a:xfrm>
            <a:off x="11815297" y="6506464"/>
            <a:ext cx="29718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UD デジタル 教科書体 NK-R"/>
                <a:cs typeface="UD デジタル 教科書体 NK-R"/>
              </a:rPr>
              <a:t>32</a:t>
            </a:r>
            <a:endParaRPr sz="1600">
              <a:latin typeface="UD デジタル 教科書体 NK-R"/>
              <a:cs typeface="UD デジタル 教科書体 NK-R"/>
            </a:endParaRPr>
          </a:p>
        </p:txBody>
      </p:sp>
      <p:pic>
        <p:nvPicPr>
          <p:cNvPr id="4" name="object 4"/>
          <p:cNvPicPr/>
          <p:nvPr/>
        </p:nvPicPr>
        <p:blipFill>
          <a:blip r:embed="rId3" cstate="print"/>
          <a:stretch>
            <a:fillRect/>
          </a:stretch>
        </p:blipFill>
        <p:spPr>
          <a:xfrm>
            <a:off x="11423904" y="86868"/>
            <a:ext cx="673607" cy="1028699"/>
          </a:xfrm>
          <a:prstGeom prst="rect">
            <a:avLst/>
          </a:prstGeom>
        </p:spPr>
      </p:pic>
      <p:sp>
        <p:nvSpPr>
          <p:cNvPr id="5" name="object 5"/>
          <p:cNvSpPr txBox="1">
            <a:spLocks noGrp="1"/>
          </p:cNvSpPr>
          <p:nvPr>
            <p:ph type="title"/>
          </p:nvPr>
        </p:nvSpPr>
        <p:spPr>
          <a:xfrm>
            <a:off x="2974232" y="289811"/>
            <a:ext cx="6185535" cy="513715"/>
          </a:xfrm>
          <a:prstGeom prst="rect">
            <a:avLst/>
          </a:prstGeom>
        </p:spPr>
        <p:txBody>
          <a:bodyPr vert="horz" wrap="square" lIns="0" tIns="12700" rIns="0" bIns="0" rtlCol="0">
            <a:spAutoFit/>
          </a:bodyPr>
          <a:lstStyle/>
          <a:p>
            <a:pPr marL="12700">
              <a:lnSpc>
                <a:spcPct val="100000"/>
              </a:lnSpc>
              <a:spcBef>
                <a:spcPts val="100"/>
              </a:spcBef>
            </a:pPr>
            <a:r>
              <a:rPr sz="3200" spc="-20" dirty="0">
                <a:solidFill>
                  <a:srgbClr val="843C0C"/>
                </a:solidFill>
              </a:rPr>
              <a:t>ブラジル・セラードにおける大豆栽培</a:t>
            </a:r>
            <a:endParaRPr sz="3200"/>
          </a:p>
        </p:txBody>
      </p:sp>
      <p:sp>
        <p:nvSpPr>
          <p:cNvPr id="6" name="object 6"/>
          <p:cNvSpPr txBox="1"/>
          <p:nvPr/>
        </p:nvSpPr>
        <p:spPr>
          <a:xfrm>
            <a:off x="4275405" y="1102453"/>
            <a:ext cx="7743190" cy="1488440"/>
          </a:xfrm>
          <a:prstGeom prst="rect">
            <a:avLst/>
          </a:prstGeom>
        </p:spPr>
        <p:txBody>
          <a:bodyPr vert="horz" wrap="square" lIns="0" tIns="12065" rIns="0" bIns="0" rtlCol="0">
            <a:spAutoFit/>
          </a:bodyPr>
          <a:lstStyle/>
          <a:p>
            <a:pPr marL="12700" marR="5080" algn="just">
              <a:lnSpc>
                <a:spcPct val="100000"/>
              </a:lnSpc>
              <a:spcBef>
                <a:spcPts val="95"/>
              </a:spcBef>
            </a:pPr>
            <a:r>
              <a:rPr sz="1600" spc="-25" dirty="0">
                <a:latin typeface="UD デジタル 教科書体 N-R"/>
                <a:cs typeface="UD デジタル 教科書体 N-R"/>
              </a:rPr>
              <a:t>〇ブラ</a:t>
            </a:r>
            <a:r>
              <a:rPr sz="1600" spc="-10" dirty="0">
                <a:latin typeface="UD デジタル 教科書体 N-R"/>
                <a:cs typeface="UD デジタル 教科書体 N-R"/>
              </a:rPr>
              <a:t>ジ</a:t>
            </a:r>
            <a:r>
              <a:rPr sz="1600" spc="-25" dirty="0">
                <a:latin typeface="UD デジタル 教科書体 N-R"/>
                <a:cs typeface="UD デジタル 教科書体 N-R"/>
              </a:rPr>
              <a:t>ル中</a:t>
            </a:r>
            <a:r>
              <a:rPr sz="1600" spc="-10" dirty="0">
                <a:latin typeface="UD デジタル 教科書体 N-R"/>
                <a:cs typeface="UD デジタル 教科書体 N-R"/>
              </a:rPr>
              <a:t>西</a:t>
            </a:r>
            <a:r>
              <a:rPr sz="1600" spc="-25" dirty="0">
                <a:latin typeface="UD デジタル 教科書体 N-R"/>
                <a:cs typeface="UD デジタル 教科書体 N-R"/>
              </a:rPr>
              <a:t>部の熱</a:t>
            </a:r>
            <a:r>
              <a:rPr sz="1600" spc="-10" dirty="0">
                <a:latin typeface="UD デジタル 教科書体 N-R"/>
                <a:cs typeface="UD デジタル 教科書体 N-R"/>
              </a:rPr>
              <a:t>帯</a:t>
            </a:r>
            <a:r>
              <a:rPr sz="1600" spc="-25" dirty="0">
                <a:latin typeface="UD デジタル 教科書体 N-R"/>
                <a:cs typeface="UD デジタル 教科書体 N-R"/>
              </a:rPr>
              <a:t>サバ</a:t>
            </a:r>
            <a:r>
              <a:rPr sz="1600" spc="-10" dirty="0">
                <a:latin typeface="UD デジタル 教科書体 N-R"/>
                <a:cs typeface="UD デジタル 教科書体 N-R"/>
              </a:rPr>
              <a:t>ン</a:t>
            </a:r>
            <a:r>
              <a:rPr sz="1600" spc="-25" dirty="0">
                <a:latin typeface="UD デジタル 教科書体 N-R"/>
                <a:cs typeface="UD デジタル 教科書体 N-R"/>
              </a:rPr>
              <a:t>ナ「セ</a:t>
            </a:r>
            <a:r>
              <a:rPr sz="1600" spc="-10" dirty="0">
                <a:latin typeface="UD デジタル 教科書体 N-R"/>
                <a:cs typeface="UD デジタル 教科書体 N-R"/>
              </a:rPr>
              <a:t>ラ</a:t>
            </a:r>
            <a:r>
              <a:rPr sz="1600" spc="-25" dirty="0">
                <a:latin typeface="UD デジタル 教科書体 N-R"/>
                <a:cs typeface="UD デジタル 教科書体 N-R"/>
              </a:rPr>
              <a:t>ード</a:t>
            </a:r>
            <a:r>
              <a:rPr sz="1600" spc="-10" dirty="0">
                <a:latin typeface="UD デジタル 教科書体 N-R"/>
                <a:cs typeface="UD デジタル 教科書体 N-R"/>
              </a:rPr>
              <a:t>」</a:t>
            </a:r>
            <a:r>
              <a:rPr sz="1600" spc="-25" dirty="0">
                <a:latin typeface="UD デジタル 教科書体 N-R"/>
                <a:cs typeface="UD デジタル 教科書体 N-R"/>
              </a:rPr>
              <a:t>の土壌</a:t>
            </a:r>
            <a:r>
              <a:rPr sz="1600" spc="-10" dirty="0">
                <a:latin typeface="UD デジタル 教科書体 N-R"/>
                <a:cs typeface="UD デジタル 教科書体 N-R"/>
              </a:rPr>
              <a:t>は</a:t>
            </a:r>
            <a:r>
              <a:rPr sz="1600" spc="-25" dirty="0">
                <a:latin typeface="UD デジタル 教科書体 N-R"/>
                <a:cs typeface="UD デジタル 教科書体 N-R"/>
              </a:rPr>
              <a:t>強酸</a:t>
            </a:r>
            <a:r>
              <a:rPr sz="1600" spc="-10" dirty="0">
                <a:latin typeface="UD デジタル 教科書体 N-R"/>
                <a:cs typeface="UD デジタル 教科書体 N-R"/>
              </a:rPr>
              <a:t>性</a:t>
            </a:r>
            <a:r>
              <a:rPr sz="1600" spc="-25" dirty="0">
                <a:latin typeface="UD デジタル 教科書体 N-R"/>
                <a:cs typeface="UD デジタル 教科書体 N-R"/>
              </a:rPr>
              <a:t>で栄養</a:t>
            </a:r>
            <a:r>
              <a:rPr sz="1600" spc="-10" dirty="0">
                <a:latin typeface="UD デジタル 教科書体 N-R"/>
                <a:cs typeface="UD デジタル 教科書体 N-R"/>
              </a:rPr>
              <a:t>分</a:t>
            </a:r>
            <a:r>
              <a:rPr sz="1600" spc="-25" dirty="0">
                <a:latin typeface="UD デジタル 教科書体 N-R"/>
                <a:cs typeface="UD デジタル 教科書体 N-R"/>
              </a:rPr>
              <a:t>が溶</a:t>
            </a:r>
            <a:r>
              <a:rPr sz="1600" spc="-10" dirty="0">
                <a:latin typeface="UD デジタル 教科書体 N-R"/>
                <a:cs typeface="UD デジタル 教科書体 N-R"/>
              </a:rPr>
              <a:t>脱</a:t>
            </a:r>
            <a:r>
              <a:rPr sz="1600" spc="-25" dirty="0">
                <a:latin typeface="UD デジタル 教科書体 N-R"/>
                <a:cs typeface="UD デジタル 教科書体 N-R"/>
              </a:rPr>
              <a:t>。ま</a:t>
            </a:r>
            <a:r>
              <a:rPr sz="1600" spc="-50" dirty="0">
                <a:latin typeface="UD デジタル 教科書体 N-R"/>
                <a:cs typeface="UD デジタル 教科書体 N-R"/>
              </a:rPr>
              <a:t>た</a:t>
            </a:r>
            <a:r>
              <a:rPr sz="1600" spc="-25" dirty="0">
                <a:latin typeface="UD デジタル 教科書体 N-R"/>
                <a:cs typeface="UD デジタル 教科書体 N-R"/>
              </a:rPr>
              <a:t>植物に</a:t>
            </a:r>
            <a:r>
              <a:rPr sz="1600" spc="-10" dirty="0">
                <a:latin typeface="UD デジタル 教科書体 N-R"/>
                <a:cs typeface="UD デジタル 教科書体 N-R"/>
              </a:rPr>
              <a:t>有</a:t>
            </a:r>
            <a:r>
              <a:rPr sz="1600" spc="-25" dirty="0">
                <a:latin typeface="UD デジタル 教科書体 N-R"/>
                <a:cs typeface="UD デジタル 教科書体 N-R"/>
              </a:rPr>
              <a:t>害な</a:t>
            </a:r>
            <a:r>
              <a:rPr sz="1600" spc="-10" dirty="0">
                <a:latin typeface="UD デジタル 教科書体 N-R"/>
                <a:cs typeface="UD デジタル 教科書体 N-R"/>
              </a:rPr>
              <a:t>ア</a:t>
            </a:r>
            <a:r>
              <a:rPr sz="1600" spc="-25" dirty="0">
                <a:latin typeface="UD デジタル 教科書体 N-R"/>
                <a:cs typeface="UD デジタル 教科書体 N-R"/>
              </a:rPr>
              <a:t>ルミニ</a:t>
            </a:r>
            <a:r>
              <a:rPr sz="1600" spc="-10" dirty="0">
                <a:latin typeface="UD デジタル 教科書体 N-R"/>
                <a:cs typeface="UD デジタル 教科書体 N-R"/>
              </a:rPr>
              <a:t>ウ</a:t>
            </a:r>
            <a:r>
              <a:rPr sz="1600" spc="-25" dirty="0">
                <a:latin typeface="UD デジタル 教科書体 N-R"/>
                <a:cs typeface="UD デジタル 教科書体 N-R"/>
              </a:rPr>
              <a:t>ム濃</a:t>
            </a:r>
            <a:r>
              <a:rPr sz="1600" spc="-10" dirty="0">
                <a:latin typeface="UD デジタル 教科書体 N-R"/>
                <a:cs typeface="UD デジタル 教科書体 N-R"/>
              </a:rPr>
              <a:t>度</a:t>
            </a:r>
            <a:r>
              <a:rPr sz="1600" spc="-25" dirty="0">
                <a:latin typeface="UD デジタル 教科書体 N-R"/>
                <a:cs typeface="UD デジタル 教科書体 N-R"/>
              </a:rPr>
              <a:t>が高く</a:t>
            </a:r>
            <a:r>
              <a:rPr sz="1600" spc="-10" dirty="0">
                <a:latin typeface="UD デジタル 教科書体 N-R"/>
                <a:cs typeface="UD デジタル 教科書体 N-R"/>
              </a:rPr>
              <a:t>「</a:t>
            </a:r>
            <a:r>
              <a:rPr sz="1600" spc="-25" dirty="0">
                <a:latin typeface="UD デジタル 教科書体 N-R"/>
                <a:cs typeface="UD デジタル 教科書体 N-R"/>
              </a:rPr>
              <a:t>不毛</a:t>
            </a:r>
            <a:r>
              <a:rPr sz="1600" spc="-10" dirty="0">
                <a:latin typeface="UD デジタル 教科書体 N-R"/>
                <a:cs typeface="UD デジタル 教科書体 N-R"/>
              </a:rPr>
              <a:t>の</a:t>
            </a:r>
            <a:r>
              <a:rPr sz="1600" spc="-25" dirty="0">
                <a:latin typeface="UD デジタル 教科書体 N-R"/>
                <a:cs typeface="UD デジタル 教科書体 N-R"/>
              </a:rPr>
              <a:t>大地」</a:t>
            </a:r>
            <a:r>
              <a:rPr sz="1600" spc="-10" dirty="0">
                <a:latin typeface="UD デジタル 教科書体 N-R"/>
                <a:cs typeface="UD デジタル 教科書体 N-R"/>
              </a:rPr>
              <a:t>と</a:t>
            </a:r>
            <a:r>
              <a:rPr sz="1600" spc="-25" dirty="0">
                <a:latin typeface="UD デジタル 教科書体 N-R"/>
                <a:cs typeface="UD デジタル 教科書体 N-R"/>
              </a:rPr>
              <a:t>呼ば</a:t>
            </a:r>
            <a:r>
              <a:rPr sz="1600" spc="-10" dirty="0">
                <a:latin typeface="UD デジタル 教科書体 N-R"/>
                <a:cs typeface="UD デジタル 教科書体 N-R"/>
              </a:rPr>
              <a:t>れ</a:t>
            </a:r>
            <a:r>
              <a:rPr sz="1600" spc="-25" dirty="0">
                <a:latin typeface="UD デジタル 教科書体 N-R"/>
                <a:cs typeface="UD デジタル 教科書体 N-R"/>
              </a:rPr>
              <a:t>ていた</a:t>
            </a:r>
            <a:r>
              <a:rPr sz="1600" spc="-10" dirty="0">
                <a:latin typeface="UD デジタル 教科書体 N-R"/>
                <a:cs typeface="UD デジタル 教科書体 N-R"/>
              </a:rPr>
              <a:t>。</a:t>
            </a:r>
            <a:r>
              <a:rPr sz="1600" spc="-25" dirty="0">
                <a:latin typeface="UD デジタル 教科書体 N-R"/>
                <a:cs typeface="UD デジタル 教科書体 N-R"/>
              </a:rPr>
              <a:t>（セ</a:t>
            </a:r>
            <a:r>
              <a:rPr sz="1600" spc="-10" dirty="0">
                <a:latin typeface="UD デジタル 教科書体 N-R"/>
                <a:cs typeface="UD デジタル 教科書体 N-R"/>
              </a:rPr>
              <a:t>ラ</a:t>
            </a:r>
            <a:r>
              <a:rPr sz="1600" spc="-25" dirty="0">
                <a:latin typeface="UD デジタル 教科書体 N-R"/>
                <a:cs typeface="UD デジタル 教科書体 N-R"/>
              </a:rPr>
              <a:t>ード</a:t>
            </a:r>
            <a:r>
              <a:rPr sz="1600" spc="-50" dirty="0">
                <a:latin typeface="UD デジタル 教科書体 N-R"/>
                <a:cs typeface="UD デジタル 教科書体 N-R"/>
              </a:rPr>
              <a:t>の</a:t>
            </a:r>
            <a:r>
              <a:rPr sz="1600" spc="-25" dirty="0">
                <a:latin typeface="UD デジタル 教科書体 N-R"/>
                <a:cs typeface="UD デジタル 教科書体 N-R"/>
              </a:rPr>
              <a:t>面積は、日本の国土</a:t>
            </a:r>
            <a:r>
              <a:rPr sz="1600" spc="-20" dirty="0">
                <a:latin typeface="Arial Black"/>
                <a:cs typeface="Arial Black"/>
              </a:rPr>
              <a:t>5.5</a:t>
            </a:r>
            <a:r>
              <a:rPr sz="1600" spc="-25" dirty="0">
                <a:latin typeface="UD デジタル 教科書体 N-R"/>
                <a:cs typeface="UD デジタル 教科書体 N-R"/>
              </a:rPr>
              <a:t>倍と広大</a:t>
            </a:r>
            <a:r>
              <a:rPr sz="1600" spc="-50" dirty="0">
                <a:latin typeface="UD デジタル 教科書体 N-R"/>
                <a:cs typeface="UD デジタル 教科書体 N-R"/>
              </a:rPr>
              <a:t>）</a:t>
            </a:r>
            <a:endParaRPr sz="1600">
              <a:latin typeface="UD デジタル 教科書体 N-R"/>
              <a:cs typeface="UD デジタル 教科書体 N-R"/>
            </a:endParaRPr>
          </a:p>
          <a:p>
            <a:pPr marL="12700">
              <a:lnSpc>
                <a:spcPct val="100000"/>
              </a:lnSpc>
              <a:spcBef>
                <a:spcPts val="1920"/>
              </a:spcBef>
            </a:pPr>
            <a:r>
              <a:rPr sz="1600" spc="-25" dirty="0">
                <a:latin typeface="UD デジタル 教科書体 N-R"/>
                <a:cs typeface="UD デジタル 教科書体 N-R"/>
              </a:rPr>
              <a:t>〇ブラジル政府と日本政府により</a:t>
            </a:r>
            <a:r>
              <a:rPr sz="1600" spc="-20" dirty="0">
                <a:latin typeface="UD デジタル 教科書体 N-R"/>
                <a:cs typeface="UD デジタル 教科書体 N-R"/>
              </a:rPr>
              <a:t>総額</a:t>
            </a:r>
            <a:r>
              <a:rPr sz="1600" spc="-20" dirty="0">
                <a:latin typeface="Arial Black"/>
                <a:cs typeface="Arial Black"/>
              </a:rPr>
              <a:t>684</a:t>
            </a:r>
            <a:r>
              <a:rPr sz="1600" spc="-25" dirty="0">
                <a:latin typeface="UD デジタル 教科書体 N-R"/>
                <a:cs typeface="UD デジタル 教科書体 N-R"/>
              </a:rPr>
              <a:t>億円が投じ</a:t>
            </a:r>
            <a:r>
              <a:rPr sz="1600" spc="-10" dirty="0">
                <a:latin typeface="UD デジタル 教科書体 N-R"/>
                <a:cs typeface="UD デジタル 教科書体 N-R"/>
              </a:rPr>
              <a:t>ら</a:t>
            </a:r>
            <a:r>
              <a:rPr sz="1600" spc="-25" dirty="0">
                <a:latin typeface="UD デジタル 教科書体 N-R"/>
                <a:cs typeface="UD デジタル 教科書体 N-R"/>
              </a:rPr>
              <a:t>れ、</a:t>
            </a:r>
            <a:r>
              <a:rPr sz="1600" spc="-10" dirty="0">
                <a:latin typeface="UD デジタル 教科書体 N-R"/>
                <a:cs typeface="UD デジタル 教科書体 N-R"/>
              </a:rPr>
              <a:t>セ</a:t>
            </a:r>
            <a:r>
              <a:rPr sz="1600" spc="-25" dirty="0">
                <a:latin typeface="UD デジタル 教科書体 N-R"/>
                <a:cs typeface="UD デジタル 教科書体 N-R"/>
              </a:rPr>
              <a:t>ラー</a:t>
            </a:r>
            <a:r>
              <a:rPr sz="1600" spc="-10" dirty="0">
                <a:latin typeface="UD デジタル 教科書体 N-R"/>
                <a:cs typeface="UD デジタル 教科書体 N-R"/>
              </a:rPr>
              <a:t>ド</a:t>
            </a:r>
            <a:r>
              <a:rPr sz="1600" spc="-25" dirty="0">
                <a:latin typeface="UD デジタル 教科書体 N-R"/>
                <a:cs typeface="UD デジタル 教科書体 N-R"/>
              </a:rPr>
              <a:t>向け</a:t>
            </a:r>
            <a:r>
              <a:rPr sz="1600" spc="-10" dirty="0">
                <a:latin typeface="UD デジタル 教科書体 N-R"/>
                <a:cs typeface="UD デジタル 教科書体 N-R"/>
              </a:rPr>
              <a:t>大</a:t>
            </a:r>
            <a:r>
              <a:rPr sz="1600" spc="-25" dirty="0">
                <a:latin typeface="UD デジタル 教科書体 N-R"/>
                <a:cs typeface="UD デジタル 教科書体 N-R"/>
              </a:rPr>
              <a:t>豆品</a:t>
            </a:r>
            <a:r>
              <a:rPr sz="1600" spc="-30" dirty="0">
                <a:latin typeface="UD デジタル 教科書体 N-R"/>
                <a:cs typeface="UD デジタル 教科書体 N-R"/>
              </a:rPr>
              <a:t>種第</a:t>
            </a:r>
            <a:endParaRPr sz="1600">
              <a:latin typeface="UD デジタル 教科書体 N-R"/>
              <a:cs typeface="UD デジタル 教科書体 N-R"/>
            </a:endParaRPr>
          </a:p>
          <a:p>
            <a:pPr marL="12700">
              <a:lnSpc>
                <a:spcPct val="100000"/>
              </a:lnSpc>
            </a:pPr>
            <a:r>
              <a:rPr sz="1600" spc="-20" dirty="0">
                <a:latin typeface="Arial Black"/>
                <a:cs typeface="Arial Black"/>
              </a:rPr>
              <a:t>1</a:t>
            </a:r>
            <a:r>
              <a:rPr sz="1600" spc="-25" dirty="0">
                <a:latin typeface="UD デジタル 教科書体 N-R"/>
                <a:cs typeface="UD デジタル 教科書体 N-R"/>
              </a:rPr>
              <a:t>号の育種に成功。土光敏夫氏から</a:t>
            </a:r>
            <a:r>
              <a:rPr sz="1600" spc="-10" dirty="0">
                <a:latin typeface="UD デジタル 教科書体 N-R"/>
                <a:cs typeface="UD デジタル 教科書体 N-R"/>
              </a:rPr>
              <a:t>「</a:t>
            </a:r>
            <a:r>
              <a:rPr sz="1600" spc="-30" dirty="0">
                <a:latin typeface="Arial Black"/>
                <a:cs typeface="Arial Black"/>
              </a:rPr>
              <a:t>DOKO</a:t>
            </a:r>
            <a:r>
              <a:rPr sz="1600" spc="-10" dirty="0">
                <a:latin typeface="UD デジタル 教科書体 N-R"/>
                <a:cs typeface="UD デジタル 教科書体 N-R"/>
              </a:rPr>
              <a:t>」</a:t>
            </a:r>
            <a:r>
              <a:rPr sz="1600" spc="-25" dirty="0">
                <a:latin typeface="UD デジタル 教科書体 N-R"/>
                <a:cs typeface="UD デジタル 教科書体 N-R"/>
              </a:rPr>
              <a:t>と命</a:t>
            </a:r>
            <a:r>
              <a:rPr sz="1600" spc="-30" dirty="0">
                <a:latin typeface="UD デジタル 教科書体 N-R"/>
                <a:cs typeface="UD デジタル 教科書体 N-R"/>
              </a:rPr>
              <a:t>名。</a:t>
            </a:r>
            <a:endParaRPr sz="1600">
              <a:latin typeface="UD デジタル 教科書体 N-R"/>
              <a:cs typeface="UD デジタル 教科書体 N-R"/>
            </a:endParaRPr>
          </a:p>
        </p:txBody>
      </p:sp>
      <p:sp>
        <p:nvSpPr>
          <p:cNvPr id="7" name="object 7"/>
          <p:cNvSpPr txBox="1"/>
          <p:nvPr/>
        </p:nvSpPr>
        <p:spPr>
          <a:xfrm>
            <a:off x="4275405" y="2809333"/>
            <a:ext cx="7945755" cy="542290"/>
          </a:xfrm>
          <a:prstGeom prst="rect">
            <a:avLst/>
          </a:prstGeom>
        </p:spPr>
        <p:txBody>
          <a:bodyPr vert="horz" wrap="square" lIns="0" tIns="12065" rIns="0" bIns="0" rtlCol="0">
            <a:spAutoFit/>
          </a:bodyPr>
          <a:lstStyle/>
          <a:p>
            <a:pPr marL="12700">
              <a:lnSpc>
                <a:spcPts val="1914"/>
              </a:lnSpc>
              <a:spcBef>
                <a:spcPts val="95"/>
              </a:spcBef>
            </a:pPr>
            <a:r>
              <a:rPr sz="1600" spc="-25" dirty="0">
                <a:latin typeface="UD デジタル 教科書体 N-R"/>
                <a:cs typeface="UD デジタル 教科書体 N-R"/>
              </a:rPr>
              <a:t>〇ブラ</a:t>
            </a:r>
            <a:r>
              <a:rPr sz="1600" spc="-10" dirty="0">
                <a:latin typeface="UD デジタル 教科書体 N-R"/>
                <a:cs typeface="UD デジタル 教科書体 N-R"/>
              </a:rPr>
              <a:t>ジ</a:t>
            </a:r>
            <a:r>
              <a:rPr sz="1600" spc="-25" dirty="0">
                <a:latin typeface="UD デジタル 教科書体 N-R"/>
                <a:cs typeface="UD デジタル 教科書体 N-R"/>
              </a:rPr>
              <a:t>ルは</a:t>
            </a:r>
            <a:r>
              <a:rPr sz="1600" b="1" spc="-10" dirty="0">
                <a:solidFill>
                  <a:srgbClr val="C00000"/>
                </a:solidFill>
                <a:latin typeface="UD デジタル 教科書体 N-R"/>
                <a:cs typeface="UD デジタル 教科書体 N-R"/>
              </a:rPr>
              <a:t>大豆</a:t>
            </a:r>
            <a:r>
              <a:rPr sz="1600" b="1" spc="-25" dirty="0">
                <a:solidFill>
                  <a:srgbClr val="C00000"/>
                </a:solidFill>
                <a:latin typeface="UD デジタル 教科書体 N-R"/>
                <a:cs typeface="UD デジタル 教科書体 N-R"/>
              </a:rPr>
              <a:t>の輸出量で世</a:t>
            </a:r>
            <a:r>
              <a:rPr sz="1600" b="1" spc="-20" dirty="0">
                <a:solidFill>
                  <a:srgbClr val="C00000"/>
                </a:solidFill>
                <a:latin typeface="UD デジタル 教科書体 N-R"/>
                <a:cs typeface="UD デジタル 教科書体 N-R"/>
              </a:rPr>
              <a:t>界二位</a:t>
            </a:r>
            <a:r>
              <a:rPr sz="1600" spc="-25" dirty="0">
                <a:latin typeface="UD デジタル 教科書体 N-R"/>
                <a:cs typeface="UD デジタル 教科書体 N-R"/>
              </a:rPr>
              <a:t>。単位面積当た</a:t>
            </a:r>
            <a:r>
              <a:rPr sz="1600" spc="-10" dirty="0">
                <a:latin typeface="UD デジタル 教科書体 N-R"/>
                <a:cs typeface="UD デジタル 教科書体 N-R"/>
              </a:rPr>
              <a:t>り</a:t>
            </a:r>
            <a:r>
              <a:rPr sz="1600" spc="-25" dirty="0">
                <a:latin typeface="UD デジタル 教科書体 N-R"/>
                <a:cs typeface="UD デジタル 教科書体 N-R"/>
              </a:rPr>
              <a:t>の収</a:t>
            </a:r>
            <a:r>
              <a:rPr sz="1600" spc="-10" dirty="0">
                <a:latin typeface="UD デジタル 教科書体 N-R"/>
                <a:cs typeface="UD デジタル 教科書体 N-R"/>
              </a:rPr>
              <a:t>量</a:t>
            </a:r>
            <a:r>
              <a:rPr sz="1600" spc="-25" dirty="0">
                <a:latin typeface="UD デジタル 教科書体 N-R"/>
                <a:cs typeface="UD デジタル 教科書体 N-R"/>
              </a:rPr>
              <a:t>は日本</a:t>
            </a:r>
            <a:r>
              <a:rPr sz="1600" spc="-10" dirty="0">
                <a:latin typeface="UD デジタル 教科書体 N-R"/>
                <a:cs typeface="UD デジタル 教科書体 N-R"/>
              </a:rPr>
              <a:t>の</a:t>
            </a:r>
            <a:r>
              <a:rPr sz="1600" spc="-25" dirty="0">
                <a:latin typeface="UD デジタル 教科書体 N-R"/>
                <a:cs typeface="UD デジタル 教科書体 N-R"/>
              </a:rPr>
              <a:t>二倍</a:t>
            </a:r>
            <a:r>
              <a:rPr sz="1600" spc="-10" dirty="0">
                <a:latin typeface="UD デジタル 教科書体 N-R"/>
                <a:cs typeface="UD デジタル 教科書体 N-R"/>
              </a:rPr>
              <a:t>。</a:t>
            </a:r>
            <a:r>
              <a:rPr sz="1600" spc="-25" dirty="0">
                <a:latin typeface="UD デジタル 教科書体 N-R"/>
                <a:cs typeface="UD デジタル 教科書体 N-R"/>
              </a:rPr>
              <a:t>しかも</a:t>
            </a:r>
            <a:r>
              <a:rPr sz="1600" spc="-50" dirty="0">
                <a:latin typeface="UD デジタル 教科書体 N-R"/>
                <a:cs typeface="UD デジタル 教科書体 N-R"/>
              </a:rPr>
              <a:t>、</a:t>
            </a:r>
            <a:endParaRPr sz="1600">
              <a:latin typeface="UD デジタル 教科書体 N-R"/>
              <a:cs typeface="UD デジタル 教科書体 N-R"/>
            </a:endParaRPr>
          </a:p>
          <a:p>
            <a:pPr marL="12700">
              <a:lnSpc>
                <a:spcPts val="2155"/>
              </a:lnSpc>
            </a:pPr>
            <a:r>
              <a:rPr sz="1800" b="1" spc="-25" dirty="0">
                <a:solidFill>
                  <a:srgbClr val="C00000"/>
                </a:solidFill>
                <a:latin typeface="UD デジタル 教科書体 N-R"/>
                <a:cs typeface="UD デジタル 教科書体 N-R"/>
              </a:rPr>
              <a:t>セラードでの大豆栽培では窒素肥料は不使用</a:t>
            </a:r>
            <a:r>
              <a:rPr sz="1800" b="1" spc="-50" dirty="0">
                <a:solidFill>
                  <a:srgbClr val="C00000"/>
                </a:solidFill>
                <a:latin typeface="UD デジタル 教科書体 N-R"/>
                <a:cs typeface="UD デジタル 教科書体 N-R"/>
              </a:rPr>
              <a:t>！</a:t>
            </a:r>
            <a:endParaRPr sz="1800">
              <a:latin typeface="UD デジタル 教科書体 N-R"/>
              <a:cs typeface="UD デジタル 教科書体 N-R"/>
            </a:endParaRPr>
          </a:p>
        </p:txBody>
      </p:sp>
      <p:grpSp>
        <p:nvGrpSpPr>
          <p:cNvPr id="8" name="object 8"/>
          <p:cNvGrpSpPr/>
          <p:nvPr/>
        </p:nvGrpSpPr>
        <p:grpSpPr>
          <a:xfrm>
            <a:off x="10667" y="1135380"/>
            <a:ext cx="4186554" cy="5722620"/>
            <a:chOff x="10667" y="1135380"/>
            <a:chExt cx="4186554" cy="5722620"/>
          </a:xfrm>
        </p:grpSpPr>
        <p:pic>
          <p:nvPicPr>
            <p:cNvPr id="9" name="object 9"/>
            <p:cNvPicPr/>
            <p:nvPr/>
          </p:nvPicPr>
          <p:blipFill>
            <a:blip r:embed="rId4" cstate="print"/>
            <a:stretch>
              <a:fillRect/>
            </a:stretch>
          </p:blipFill>
          <p:spPr>
            <a:xfrm>
              <a:off x="10667" y="4032503"/>
              <a:ext cx="4175759" cy="2825495"/>
            </a:xfrm>
            <a:prstGeom prst="rect">
              <a:avLst/>
            </a:prstGeom>
          </p:spPr>
        </p:pic>
        <p:pic>
          <p:nvPicPr>
            <p:cNvPr id="10" name="object 10"/>
            <p:cNvPicPr/>
            <p:nvPr/>
          </p:nvPicPr>
          <p:blipFill>
            <a:blip r:embed="rId5" cstate="print"/>
            <a:stretch>
              <a:fillRect/>
            </a:stretch>
          </p:blipFill>
          <p:spPr>
            <a:xfrm>
              <a:off x="13715" y="1135380"/>
              <a:ext cx="4183379" cy="2784347"/>
            </a:xfrm>
            <a:prstGeom prst="rect">
              <a:avLst/>
            </a:prstGeom>
          </p:spPr>
        </p:pic>
        <p:pic>
          <p:nvPicPr>
            <p:cNvPr id="11" name="object 11"/>
            <p:cNvPicPr/>
            <p:nvPr/>
          </p:nvPicPr>
          <p:blipFill>
            <a:blip r:embed="rId6" cstate="print"/>
            <a:stretch>
              <a:fillRect/>
            </a:stretch>
          </p:blipFill>
          <p:spPr>
            <a:xfrm>
              <a:off x="1536192" y="3732275"/>
              <a:ext cx="1138427" cy="742187"/>
            </a:xfrm>
            <a:prstGeom prst="rect">
              <a:avLst/>
            </a:prstGeom>
          </p:spPr>
        </p:pic>
      </p:grpSp>
      <p:sp>
        <p:nvSpPr>
          <p:cNvPr id="12" name="object 12"/>
          <p:cNvSpPr txBox="1"/>
          <p:nvPr/>
        </p:nvSpPr>
        <p:spPr>
          <a:xfrm>
            <a:off x="5141172" y="6624911"/>
            <a:ext cx="4187825" cy="186690"/>
          </a:xfrm>
          <a:prstGeom prst="rect">
            <a:avLst/>
          </a:prstGeom>
        </p:spPr>
        <p:txBody>
          <a:bodyPr vert="horz" wrap="square" lIns="0" tIns="13335" rIns="0" bIns="0" rtlCol="0">
            <a:spAutoFit/>
          </a:bodyPr>
          <a:lstStyle/>
          <a:p>
            <a:pPr marL="12700">
              <a:lnSpc>
                <a:spcPct val="100000"/>
              </a:lnSpc>
              <a:spcBef>
                <a:spcPts val="105"/>
              </a:spcBef>
            </a:pPr>
            <a:r>
              <a:rPr sz="1050" u="sng" spc="-35" dirty="0">
                <a:solidFill>
                  <a:srgbClr val="0563C1"/>
                </a:solidFill>
                <a:uFill>
                  <a:solidFill>
                    <a:srgbClr val="0563C1"/>
                  </a:solidFill>
                </a:uFill>
                <a:latin typeface="UD デジタル 教科書体 N-R"/>
                <a:cs typeface="UD デジタル 教科書体 N-R"/>
                <a:hlinkClick r:id="rId7"/>
              </a:rPr>
              <a:t>農林水産省 </a:t>
            </a:r>
            <a:r>
              <a:rPr sz="1050" u="sng" spc="-10" dirty="0">
                <a:solidFill>
                  <a:srgbClr val="0563C1"/>
                </a:solidFill>
                <a:uFill>
                  <a:solidFill>
                    <a:srgbClr val="0563C1"/>
                  </a:solidFill>
                </a:uFill>
                <a:latin typeface="Arial Black"/>
                <a:cs typeface="Arial Black"/>
                <a:hlinkClick r:id="rId7"/>
              </a:rPr>
              <a:t>http://www.maff.go.jp/j/pr/aff/1606/spe1_01.html</a:t>
            </a:r>
            <a:endParaRPr sz="1050">
              <a:latin typeface="Arial Black"/>
              <a:cs typeface="Arial Black"/>
            </a:endParaRPr>
          </a:p>
        </p:txBody>
      </p:sp>
      <p:pic>
        <p:nvPicPr>
          <p:cNvPr id="13" name="object 13"/>
          <p:cNvPicPr/>
          <p:nvPr/>
        </p:nvPicPr>
        <p:blipFill>
          <a:blip r:embed="rId8" cstate="print"/>
          <a:stretch>
            <a:fillRect/>
          </a:stretch>
        </p:blipFill>
        <p:spPr>
          <a:xfrm>
            <a:off x="4331208" y="4233671"/>
            <a:ext cx="1624583" cy="2206751"/>
          </a:xfrm>
          <a:prstGeom prst="rect">
            <a:avLst/>
          </a:prstGeom>
        </p:spPr>
      </p:pic>
      <p:sp>
        <p:nvSpPr>
          <p:cNvPr id="14" name="object 14"/>
          <p:cNvSpPr txBox="1"/>
          <p:nvPr/>
        </p:nvSpPr>
        <p:spPr>
          <a:xfrm>
            <a:off x="1151718" y="1350191"/>
            <a:ext cx="1672589" cy="239395"/>
          </a:xfrm>
          <a:prstGeom prst="rect">
            <a:avLst/>
          </a:prstGeom>
        </p:spPr>
        <p:txBody>
          <a:bodyPr vert="horz" wrap="square" lIns="0" tIns="13335" rIns="0" bIns="0" rtlCol="0">
            <a:spAutoFit/>
          </a:bodyPr>
          <a:lstStyle/>
          <a:p>
            <a:pPr marL="12700">
              <a:lnSpc>
                <a:spcPct val="100000"/>
              </a:lnSpc>
              <a:spcBef>
                <a:spcPts val="105"/>
              </a:spcBef>
            </a:pPr>
            <a:r>
              <a:rPr sz="1400" spc="-20" dirty="0">
                <a:solidFill>
                  <a:srgbClr val="FFFFFF"/>
                </a:solidFill>
                <a:latin typeface="Meiryo UI"/>
                <a:cs typeface="Meiryo UI"/>
              </a:rPr>
              <a:t>熱帯サバンナ「セラード」</a:t>
            </a:r>
            <a:endParaRPr sz="1400">
              <a:latin typeface="Meiryo UI"/>
              <a:cs typeface="Meiryo UI"/>
            </a:endParaRP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815297" y="6506464"/>
            <a:ext cx="29718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UD デジタル 教科書体 NK-R"/>
                <a:cs typeface="UD デジタル 教科書体 NK-R"/>
              </a:rPr>
              <a:t>33</a:t>
            </a:r>
            <a:endParaRPr sz="1600">
              <a:latin typeface="UD デジタル 教科書体 NK-R"/>
              <a:cs typeface="UD デジタル 教科書体 NK-R"/>
            </a:endParaRPr>
          </a:p>
        </p:txBody>
      </p:sp>
      <p:pic>
        <p:nvPicPr>
          <p:cNvPr id="3" name="object 3"/>
          <p:cNvPicPr/>
          <p:nvPr/>
        </p:nvPicPr>
        <p:blipFill>
          <a:blip r:embed="rId2" cstate="print"/>
          <a:stretch>
            <a:fillRect/>
          </a:stretch>
        </p:blipFill>
        <p:spPr>
          <a:xfrm>
            <a:off x="11423904" y="86868"/>
            <a:ext cx="673607" cy="1028699"/>
          </a:xfrm>
          <a:prstGeom prst="rect">
            <a:avLst/>
          </a:prstGeom>
        </p:spPr>
      </p:pic>
      <p:sp>
        <p:nvSpPr>
          <p:cNvPr id="4" name="object 4"/>
          <p:cNvSpPr txBox="1">
            <a:spLocks noGrp="1"/>
          </p:cNvSpPr>
          <p:nvPr>
            <p:ph type="title"/>
          </p:nvPr>
        </p:nvSpPr>
        <p:spPr>
          <a:xfrm>
            <a:off x="5472303" y="251423"/>
            <a:ext cx="1246505" cy="513715"/>
          </a:xfrm>
          <a:prstGeom prst="rect">
            <a:avLst/>
          </a:prstGeom>
        </p:spPr>
        <p:txBody>
          <a:bodyPr vert="horz" wrap="square" lIns="0" tIns="12700" rIns="0" bIns="0" rtlCol="0">
            <a:spAutoFit/>
          </a:bodyPr>
          <a:lstStyle/>
          <a:p>
            <a:pPr marL="12700">
              <a:lnSpc>
                <a:spcPct val="100000"/>
              </a:lnSpc>
              <a:spcBef>
                <a:spcPts val="100"/>
              </a:spcBef>
            </a:pPr>
            <a:r>
              <a:rPr sz="3200" spc="-20" dirty="0"/>
              <a:t>希少糖</a:t>
            </a:r>
            <a:endParaRPr sz="3200"/>
          </a:p>
        </p:txBody>
      </p:sp>
      <p:grpSp>
        <p:nvGrpSpPr>
          <p:cNvPr id="5" name="object 5"/>
          <p:cNvGrpSpPr/>
          <p:nvPr/>
        </p:nvGrpSpPr>
        <p:grpSpPr>
          <a:xfrm>
            <a:off x="-6350" y="2002535"/>
            <a:ext cx="12197080" cy="4855845"/>
            <a:chOff x="-6350" y="2002535"/>
            <a:chExt cx="12197080" cy="4855845"/>
          </a:xfrm>
        </p:grpSpPr>
        <p:pic>
          <p:nvPicPr>
            <p:cNvPr id="6" name="object 6"/>
            <p:cNvPicPr/>
            <p:nvPr/>
          </p:nvPicPr>
          <p:blipFill>
            <a:blip r:embed="rId3" cstate="print"/>
            <a:stretch>
              <a:fillRect/>
            </a:stretch>
          </p:blipFill>
          <p:spPr>
            <a:xfrm>
              <a:off x="3360420" y="2002535"/>
              <a:ext cx="8830055" cy="4855464"/>
            </a:xfrm>
            <a:prstGeom prst="rect">
              <a:avLst/>
            </a:prstGeom>
          </p:spPr>
        </p:pic>
        <p:pic>
          <p:nvPicPr>
            <p:cNvPr id="7" name="object 7"/>
            <p:cNvPicPr/>
            <p:nvPr/>
          </p:nvPicPr>
          <p:blipFill>
            <a:blip r:embed="rId4" cstate="print"/>
            <a:stretch>
              <a:fillRect/>
            </a:stretch>
          </p:blipFill>
          <p:spPr>
            <a:xfrm>
              <a:off x="121920" y="3084575"/>
              <a:ext cx="3310127" cy="746759"/>
            </a:xfrm>
            <a:prstGeom prst="rect">
              <a:avLst/>
            </a:prstGeom>
          </p:spPr>
        </p:pic>
        <p:sp>
          <p:nvSpPr>
            <p:cNvPr id="8" name="object 8"/>
            <p:cNvSpPr/>
            <p:nvPr/>
          </p:nvSpPr>
          <p:spPr>
            <a:xfrm>
              <a:off x="0" y="3044955"/>
              <a:ext cx="4735195" cy="797560"/>
            </a:xfrm>
            <a:custGeom>
              <a:avLst/>
              <a:gdLst/>
              <a:ahLst/>
              <a:cxnLst/>
              <a:rect l="l" t="t" r="r" b="b"/>
              <a:pathLst>
                <a:path w="4735195" h="797560">
                  <a:moveTo>
                    <a:pt x="0" y="132841"/>
                  </a:moveTo>
                  <a:lnTo>
                    <a:pt x="6772" y="90853"/>
                  </a:lnTo>
                  <a:lnTo>
                    <a:pt x="25630" y="54386"/>
                  </a:lnTo>
                  <a:lnTo>
                    <a:pt x="54386" y="25630"/>
                  </a:lnTo>
                  <a:lnTo>
                    <a:pt x="90853" y="6772"/>
                  </a:lnTo>
                  <a:lnTo>
                    <a:pt x="132842" y="0"/>
                  </a:lnTo>
                  <a:lnTo>
                    <a:pt x="4602226" y="0"/>
                  </a:lnTo>
                  <a:lnTo>
                    <a:pt x="4644214" y="6772"/>
                  </a:lnTo>
                  <a:lnTo>
                    <a:pt x="4680681" y="25630"/>
                  </a:lnTo>
                  <a:lnTo>
                    <a:pt x="4709437" y="54386"/>
                  </a:lnTo>
                  <a:lnTo>
                    <a:pt x="4728295" y="90853"/>
                  </a:lnTo>
                  <a:lnTo>
                    <a:pt x="4735068" y="132841"/>
                  </a:lnTo>
                  <a:lnTo>
                    <a:pt x="4735068" y="664197"/>
                  </a:lnTo>
                  <a:lnTo>
                    <a:pt x="4728295" y="706192"/>
                  </a:lnTo>
                  <a:lnTo>
                    <a:pt x="4709437" y="742662"/>
                  </a:lnTo>
                  <a:lnTo>
                    <a:pt x="4680681" y="771420"/>
                  </a:lnTo>
                  <a:lnTo>
                    <a:pt x="4644214" y="790279"/>
                  </a:lnTo>
                  <a:lnTo>
                    <a:pt x="4602226" y="797051"/>
                  </a:lnTo>
                  <a:lnTo>
                    <a:pt x="132842" y="797051"/>
                  </a:lnTo>
                  <a:lnTo>
                    <a:pt x="90853" y="790279"/>
                  </a:lnTo>
                  <a:lnTo>
                    <a:pt x="54386" y="771420"/>
                  </a:lnTo>
                  <a:lnTo>
                    <a:pt x="25630" y="742662"/>
                  </a:lnTo>
                  <a:lnTo>
                    <a:pt x="6772" y="706192"/>
                  </a:lnTo>
                  <a:lnTo>
                    <a:pt x="0" y="664197"/>
                  </a:lnTo>
                  <a:lnTo>
                    <a:pt x="0" y="132841"/>
                  </a:lnTo>
                  <a:close/>
                </a:path>
              </a:pathLst>
            </a:custGeom>
            <a:ln w="12192">
              <a:solidFill>
                <a:srgbClr val="C00000"/>
              </a:solidFill>
            </a:ln>
          </p:spPr>
          <p:txBody>
            <a:bodyPr wrap="square" lIns="0" tIns="0" rIns="0" bIns="0" rtlCol="0"/>
            <a:lstStyle/>
            <a:p>
              <a:endParaRPr/>
            </a:p>
          </p:txBody>
        </p:sp>
      </p:grpSp>
      <p:sp>
        <p:nvSpPr>
          <p:cNvPr id="9" name="object 9"/>
          <p:cNvSpPr txBox="1"/>
          <p:nvPr/>
        </p:nvSpPr>
        <p:spPr>
          <a:xfrm>
            <a:off x="2842260" y="874739"/>
            <a:ext cx="8442960" cy="756920"/>
          </a:xfrm>
          <a:prstGeom prst="rect">
            <a:avLst/>
          </a:prstGeom>
        </p:spPr>
        <p:txBody>
          <a:bodyPr vert="horz" wrap="square" lIns="0" tIns="12065" rIns="0" bIns="0" rtlCol="0">
            <a:spAutoFit/>
          </a:bodyPr>
          <a:lstStyle/>
          <a:p>
            <a:pPr marL="12700" marR="5080">
              <a:lnSpc>
                <a:spcPct val="100000"/>
              </a:lnSpc>
              <a:spcBef>
                <a:spcPts val="95"/>
              </a:spcBef>
            </a:pPr>
            <a:r>
              <a:rPr sz="1600" b="0" spc="-25" dirty="0">
                <a:latin typeface="BIZ UDP明朝 Medium"/>
                <a:cs typeface="BIZ UDP明朝 Medium"/>
              </a:rPr>
              <a:t>1991年</a:t>
            </a:r>
            <a:r>
              <a:rPr sz="1600" b="0" spc="-10" dirty="0">
                <a:latin typeface="BIZ UDP明朝 Medium"/>
                <a:cs typeface="BIZ UDP明朝 Medium"/>
              </a:rPr>
              <a:t>、</a:t>
            </a:r>
            <a:r>
              <a:rPr sz="1600" b="0" spc="-25" dirty="0">
                <a:latin typeface="BIZ UDP明朝 Medium"/>
                <a:cs typeface="BIZ UDP明朝 Medium"/>
              </a:rPr>
              <a:t>香川大学農</a:t>
            </a:r>
            <a:r>
              <a:rPr sz="1600" b="0" spc="-10" dirty="0">
                <a:latin typeface="BIZ UDP明朝 Medium"/>
                <a:cs typeface="BIZ UDP明朝 Medium"/>
              </a:rPr>
              <a:t>学</a:t>
            </a:r>
            <a:r>
              <a:rPr sz="1600" b="0" spc="-25" dirty="0">
                <a:latin typeface="BIZ UDP明朝 Medium"/>
                <a:cs typeface="BIZ UDP明朝 Medium"/>
              </a:rPr>
              <a:t>部</a:t>
            </a:r>
            <a:r>
              <a:rPr sz="1600" b="0" spc="-20" dirty="0">
                <a:latin typeface="BIZ UDP明朝 Medium"/>
                <a:cs typeface="BIZ UDP明朝 Medium"/>
              </a:rPr>
              <a:t>に</a:t>
            </a:r>
            <a:r>
              <a:rPr sz="1600" b="0" spc="-25" dirty="0">
                <a:latin typeface="BIZ UDP明朝 Medium"/>
                <a:cs typeface="BIZ UDP明朝 Medium"/>
              </a:rPr>
              <a:t>在籍していた何森</a:t>
            </a:r>
            <a:r>
              <a:rPr sz="1600" b="0" spc="-10" dirty="0">
                <a:latin typeface="BIZ UDP明朝 Medium"/>
                <a:cs typeface="BIZ UDP明朝 Medium"/>
              </a:rPr>
              <a:t>健</a:t>
            </a:r>
            <a:r>
              <a:rPr sz="1600" b="0" spc="-25" dirty="0">
                <a:latin typeface="BIZ UDP明朝 Medium"/>
                <a:cs typeface="BIZ UDP明朝 Medium"/>
              </a:rPr>
              <a:t>教授</a:t>
            </a:r>
            <a:r>
              <a:rPr sz="1600" b="0" spc="-10" dirty="0">
                <a:latin typeface="BIZ UDP明朝 Medium"/>
                <a:cs typeface="BIZ UDP明朝 Medium"/>
              </a:rPr>
              <a:t>（</a:t>
            </a:r>
            <a:r>
              <a:rPr sz="1600" b="0" spc="-25" dirty="0">
                <a:latin typeface="BIZ UDP明朝 Medium"/>
                <a:cs typeface="BIZ UDP明朝 Medium"/>
              </a:rPr>
              <a:t>当時</a:t>
            </a:r>
            <a:r>
              <a:rPr sz="1600" b="0" spc="-10" dirty="0">
                <a:latin typeface="BIZ UDP明朝 Medium"/>
                <a:cs typeface="BIZ UDP明朝 Medium"/>
              </a:rPr>
              <a:t>）</a:t>
            </a:r>
            <a:r>
              <a:rPr sz="1600" b="0" spc="-20" dirty="0">
                <a:latin typeface="BIZ UDP明朝 Medium"/>
                <a:cs typeface="BIZ UDP明朝 Medium"/>
              </a:rPr>
              <a:t>が</a:t>
            </a:r>
            <a:r>
              <a:rPr sz="1600" b="0" spc="-10" dirty="0">
                <a:latin typeface="BIZ UDP明朝 Medium"/>
                <a:cs typeface="BIZ UDP明朝 Medium"/>
              </a:rPr>
              <a:t>、</a:t>
            </a:r>
            <a:r>
              <a:rPr sz="1600" b="0" spc="-25" dirty="0">
                <a:latin typeface="BIZ UDP明朝 Medium"/>
                <a:cs typeface="BIZ UDP明朝 Medium"/>
              </a:rPr>
              <a:t>農</a:t>
            </a:r>
            <a:r>
              <a:rPr sz="1600" b="0" spc="-10" dirty="0">
                <a:latin typeface="BIZ UDP明朝 Medium"/>
                <a:cs typeface="BIZ UDP明朝 Medium"/>
              </a:rPr>
              <a:t>学</a:t>
            </a:r>
            <a:r>
              <a:rPr sz="1600" b="0" spc="-25" dirty="0">
                <a:latin typeface="BIZ UDP明朝 Medium"/>
                <a:cs typeface="BIZ UDP明朝 Medium"/>
              </a:rPr>
              <a:t>部食</a:t>
            </a:r>
            <a:r>
              <a:rPr sz="1600" b="0" spc="-10" dirty="0">
                <a:latin typeface="BIZ UDP明朝 Medium"/>
                <a:cs typeface="BIZ UDP明朝 Medium"/>
              </a:rPr>
              <a:t>堂</a:t>
            </a:r>
            <a:r>
              <a:rPr sz="1600" b="0" spc="-25" dirty="0">
                <a:latin typeface="BIZ UDP明朝 Medium"/>
                <a:cs typeface="BIZ UDP明朝 Medium"/>
              </a:rPr>
              <a:t>裏の土壌の中から</a:t>
            </a:r>
            <a:r>
              <a:rPr sz="1600" b="0" spc="-10" dirty="0">
                <a:latin typeface="BIZ UDP明朝 Medium"/>
                <a:cs typeface="BIZ UDP明朝 Medium"/>
              </a:rPr>
              <a:t>、</a:t>
            </a:r>
            <a:r>
              <a:rPr sz="1600" b="0" spc="-50" dirty="0">
                <a:latin typeface="BIZ UDP明朝 Medium"/>
                <a:cs typeface="BIZ UDP明朝 Medium"/>
              </a:rPr>
              <a:t>果</a:t>
            </a:r>
            <a:r>
              <a:rPr sz="1600" b="0" spc="-25" dirty="0">
                <a:latin typeface="BIZ UDP明朝 Medium"/>
                <a:cs typeface="BIZ UDP明朝 Medium"/>
              </a:rPr>
              <a:t>糖</a:t>
            </a:r>
            <a:r>
              <a:rPr sz="1600" b="0" spc="-20" dirty="0">
                <a:latin typeface="BIZ UDP明朝 Medium"/>
                <a:cs typeface="BIZ UDP明朝 Medium"/>
              </a:rPr>
              <a:t>を</a:t>
            </a:r>
            <a:r>
              <a:rPr sz="1600" b="0" spc="-25" dirty="0">
                <a:latin typeface="BIZ UDP明朝 Medium"/>
                <a:cs typeface="BIZ UDP明朝 Medium"/>
              </a:rPr>
              <a:t>希少糖</a:t>
            </a:r>
            <a:r>
              <a:rPr sz="1600" b="0" spc="-10" dirty="0">
                <a:latin typeface="BIZ UDP明朝 Medium"/>
                <a:cs typeface="BIZ UDP明朝 Medium"/>
              </a:rPr>
              <a:t>（D-</a:t>
            </a:r>
            <a:r>
              <a:rPr sz="1600" b="0" spc="-20" dirty="0">
                <a:latin typeface="BIZ UDP明朝 Medium"/>
                <a:cs typeface="BIZ UDP明朝 Medium"/>
              </a:rPr>
              <a:t>プシコ</a:t>
            </a:r>
            <a:r>
              <a:rPr sz="1600" b="0" spc="-30" dirty="0">
                <a:latin typeface="BIZ UDP明朝 Medium"/>
                <a:cs typeface="BIZ UDP明朝 Medium"/>
              </a:rPr>
              <a:t>ー</a:t>
            </a:r>
            <a:r>
              <a:rPr sz="1600" b="0" spc="-25" dirty="0">
                <a:latin typeface="BIZ UDP明朝 Medium"/>
                <a:cs typeface="BIZ UDP明朝 Medium"/>
              </a:rPr>
              <a:t>ス</a:t>
            </a:r>
            <a:r>
              <a:rPr sz="1600" b="0" spc="-10" dirty="0">
                <a:latin typeface="BIZ UDP明朝 Medium"/>
                <a:cs typeface="BIZ UDP明朝 Medium"/>
              </a:rPr>
              <a:t>（D-</a:t>
            </a:r>
            <a:r>
              <a:rPr sz="1600" b="0" spc="-20" dirty="0">
                <a:latin typeface="BIZ UDP明朝 Medium"/>
                <a:cs typeface="BIZ UDP明朝 Medium"/>
              </a:rPr>
              <a:t>アルロ</a:t>
            </a:r>
            <a:r>
              <a:rPr sz="1600" b="0" spc="-25" dirty="0">
                <a:latin typeface="BIZ UDP明朝 Medium"/>
                <a:cs typeface="BIZ UDP明朝 Medium"/>
              </a:rPr>
              <a:t>ース</a:t>
            </a:r>
            <a:r>
              <a:rPr sz="1600" b="0" spc="-10" dirty="0">
                <a:latin typeface="BIZ UDP明朝 Medium"/>
                <a:cs typeface="BIZ UDP明朝 Medium"/>
              </a:rPr>
              <a:t>））</a:t>
            </a:r>
            <a:r>
              <a:rPr sz="1600" b="0" spc="-20" dirty="0">
                <a:latin typeface="BIZ UDP明朝 Medium"/>
                <a:cs typeface="BIZ UDP明朝 Medium"/>
              </a:rPr>
              <a:t>に</a:t>
            </a:r>
            <a:r>
              <a:rPr sz="1600" b="0" spc="-25" dirty="0">
                <a:latin typeface="BIZ UDP明朝 Medium"/>
                <a:cs typeface="BIZ UDP明朝 Medium"/>
              </a:rPr>
              <a:t>変換</a:t>
            </a:r>
            <a:r>
              <a:rPr sz="1600" b="0" spc="-20" dirty="0">
                <a:latin typeface="BIZ UDP明朝 Medium"/>
                <a:cs typeface="BIZ UDP明朝 Medium"/>
              </a:rPr>
              <a:t>させる</a:t>
            </a:r>
            <a:r>
              <a:rPr sz="1600" b="0" spc="-25" dirty="0">
                <a:latin typeface="BIZ UDP明朝 Medium"/>
                <a:cs typeface="BIZ UDP明朝 Medium"/>
              </a:rPr>
              <a:t>酵素を持つ微生物を発見</a:t>
            </a:r>
            <a:r>
              <a:rPr sz="1600" b="0" spc="-50" dirty="0">
                <a:latin typeface="BIZ UDP明朝 Medium"/>
                <a:cs typeface="BIZ UDP明朝 Medium"/>
              </a:rPr>
              <a:t>。</a:t>
            </a:r>
            <a:endParaRPr sz="1600">
              <a:latin typeface="BIZ UDP明朝 Medium"/>
              <a:cs typeface="BIZ UDP明朝 Medium"/>
            </a:endParaRPr>
          </a:p>
          <a:p>
            <a:pPr marL="12700">
              <a:lnSpc>
                <a:spcPct val="100000"/>
              </a:lnSpc>
            </a:pPr>
            <a:r>
              <a:rPr sz="1600" b="0" spc="-25" dirty="0">
                <a:latin typeface="BIZ UDP明朝 Medium"/>
                <a:cs typeface="BIZ UDP明朝 Medium"/>
              </a:rPr>
              <a:t>当時</a:t>
            </a:r>
            <a:r>
              <a:rPr sz="1600" b="0" spc="-10" dirty="0">
                <a:latin typeface="BIZ UDP明朝 Medium"/>
                <a:cs typeface="BIZ UDP明朝 Medium"/>
              </a:rPr>
              <a:t>、</a:t>
            </a:r>
            <a:r>
              <a:rPr sz="1600" b="0" spc="-20" dirty="0">
                <a:latin typeface="BIZ UDP明朝 Medium"/>
                <a:cs typeface="BIZ UDP明朝 Medium"/>
              </a:rPr>
              <a:t>D-プシコ</a:t>
            </a:r>
            <a:r>
              <a:rPr sz="1600" b="0" spc="-30" dirty="0">
                <a:latin typeface="BIZ UDP明朝 Medium"/>
                <a:cs typeface="BIZ UDP明朝 Medium"/>
              </a:rPr>
              <a:t>ー</a:t>
            </a:r>
            <a:r>
              <a:rPr sz="1600" b="0" spc="-25" dirty="0">
                <a:latin typeface="BIZ UDP明朝 Medium"/>
                <a:cs typeface="BIZ UDP明朝 Medium"/>
              </a:rPr>
              <a:t>ス</a:t>
            </a:r>
            <a:r>
              <a:rPr sz="1600" b="0" spc="-10" dirty="0">
                <a:latin typeface="BIZ UDP明朝 Medium"/>
                <a:cs typeface="BIZ UDP明朝 Medium"/>
              </a:rPr>
              <a:t>（D</a:t>
            </a:r>
            <a:r>
              <a:rPr sz="1600" b="0" spc="-20" dirty="0">
                <a:latin typeface="BIZ UDP明朝 Medium"/>
                <a:cs typeface="BIZ UDP明朝 Medium"/>
              </a:rPr>
              <a:t>-アロ</a:t>
            </a:r>
            <a:r>
              <a:rPr sz="1600" b="0" spc="-35" dirty="0">
                <a:latin typeface="BIZ UDP明朝 Medium"/>
                <a:cs typeface="BIZ UDP明朝 Medium"/>
              </a:rPr>
              <a:t>ー</a:t>
            </a:r>
            <a:r>
              <a:rPr sz="1600" b="0" spc="-30" dirty="0">
                <a:latin typeface="BIZ UDP明朝 Medium"/>
                <a:cs typeface="BIZ UDP明朝 Medium"/>
              </a:rPr>
              <a:t>ス</a:t>
            </a:r>
            <a:r>
              <a:rPr sz="1600" b="0" spc="-10" dirty="0">
                <a:latin typeface="BIZ UDP明朝 Medium"/>
                <a:cs typeface="BIZ UDP明朝 Medium"/>
              </a:rPr>
              <a:t>）は</a:t>
            </a:r>
            <a:r>
              <a:rPr sz="1600" b="0" spc="-20" dirty="0">
                <a:latin typeface="BIZ UDP明朝 Medium"/>
                <a:cs typeface="BIZ UDP明朝 Medium"/>
              </a:rPr>
              <a:t>1g</a:t>
            </a:r>
            <a:r>
              <a:rPr sz="1600" b="0" spc="-10" dirty="0">
                <a:latin typeface="BIZ UDP明朝 Medium"/>
                <a:cs typeface="BIZ UDP明朝 Medium"/>
              </a:rPr>
              <a:t>で</a:t>
            </a:r>
            <a:r>
              <a:rPr sz="1600" b="0" spc="-30" dirty="0">
                <a:latin typeface="BIZ UDP明朝 Medium"/>
                <a:cs typeface="BIZ UDP明朝 Medium"/>
              </a:rPr>
              <a:t>5</a:t>
            </a:r>
            <a:r>
              <a:rPr sz="1600" b="0" spc="-20" dirty="0">
                <a:latin typeface="BIZ UDP明朝 Medium"/>
                <a:cs typeface="BIZ UDP明朝 Medium"/>
              </a:rPr>
              <a:t>万円</a:t>
            </a:r>
            <a:r>
              <a:rPr sz="1600" b="0" spc="-25" dirty="0">
                <a:latin typeface="BIZ UDP明朝 Medium"/>
                <a:cs typeface="BIZ UDP明朝 Medium"/>
              </a:rPr>
              <a:t>と</a:t>
            </a:r>
            <a:r>
              <a:rPr sz="1600" b="0" spc="-30" dirty="0">
                <a:latin typeface="BIZ UDP明朝 Medium"/>
                <a:cs typeface="BIZ UDP明朝 Medium"/>
              </a:rPr>
              <a:t>い</a:t>
            </a:r>
            <a:r>
              <a:rPr sz="1600" b="0" spc="-10" dirty="0">
                <a:latin typeface="BIZ UDP明朝 Medium"/>
                <a:cs typeface="BIZ UDP明朝 Medium"/>
              </a:rPr>
              <a:t>う</a:t>
            </a:r>
            <a:r>
              <a:rPr sz="1600" b="0" spc="-25" dirty="0">
                <a:latin typeface="BIZ UDP明朝 Medium"/>
                <a:cs typeface="BIZ UDP明朝 Medium"/>
              </a:rPr>
              <a:t>高価格</a:t>
            </a:r>
            <a:r>
              <a:rPr sz="1600" b="0" spc="-20" dirty="0">
                <a:latin typeface="BIZ UDP明朝 Medium"/>
                <a:cs typeface="BIZ UDP明朝 Medium"/>
              </a:rPr>
              <a:t>な</a:t>
            </a:r>
            <a:r>
              <a:rPr sz="1600" b="0" spc="-10" dirty="0">
                <a:latin typeface="BIZ UDP明朝 Medium"/>
                <a:cs typeface="BIZ UDP明朝 Medium"/>
              </a:rPr>
              <a:t>素</a:t>
            </a:r>
            <a:r>
              <a:rPr sz="1600" b="0" spc="-25" dirty="0">
                <a:latin typeface="BIZ UDP明朝 Medium"/>
                <a:cs typeface="BIZ UDP明朝 Medium"/>
              </a:rPr>
              <a:t>材であった。</a:t>
            </a:r>
            <a:endParaRPr sz="1600">
              <a:latin typeface="BIZ UDP明朝 Medium"/>
              <a:cs typeface="BIZ UDP明朝 Medium"/>
            </a:endParaRPr>
          </a:p>
        </p:txBody>
      </p:sp>
      <p:sp>
        <p:nvSpPr>
          <p:cNvPr id="10" name="object 10"/>
          <p:cNvSpPr txBox="1"/>
          <p:nvPr/>
        </p:nvSpPr>
        <p:spPr>
          <a:xfrm>
            <a:off x="150641" y="3883600"/>
            <a:ext cx="3220085" cy="574040"/>
          </a:xfrm>
          <a:prstGeom prst="rect">
            <a:avLst/>
          </a:prstGeom>
        </p:spPr>
        <p:txBody>
          <a:bodyPr vert="horz" wrap="square" lIns="0" tIns="12700" rIns="0" bIns="0" rtlCol="0">
            <a:spAutoFit/>
          </a:bodyPr>
          <a:lstStyle/>
          <a:p>
            <a:pPr marL="12700" marR="5080">
              <a:lnSpc>
                <a:spcPct val="100000"/>
              </a:lnSpc>
              <a:spcBef>
                <a:spcPts val="100"/>
              </a:spcBef>
            </a:pPr>
            <a:r>
              <a:rPr sz="1200" b="0" spc="-5" dirty="0">
                <a:latin typeface="BIZ UDP明朝 Medium"/>
                <a:cs typeface="BIZ UDP明朝 Medium"/>
              </a:rPr>
              <a:t>食後血糖値の上昇抑制、抗肥満、動脈硬化の抑</a:t>
            </a:r>
            <a:r>
              <a:rPr sz="1200" b="0" dirty="0">
                <a:latin typeface="BIZ UDP明朝 Medium"/>
                <a:cs typeface="BIZ UDP明朝 Medium"/>
              </a:rPr>
              <a:t>制など、糖尿病や肥満（メタボリックシンドローム</a:t>
            </a:r>
            <a:r>
              <a:rPr sz="1200" b="0" spc="-50" dirty="0">
                <a:latin typeface="BIZ UDP明朝 Medium"/>
                <a:cs typeface="BIZ UDP明朝 Medium"/>
              </a:rPr>
              <a:t>）</a:t>
            </a:r>
            <a:r>
              <a:rPr sz="1200" b="0" spc="-15" dirty="0">
                <a:latin typeface="BIZ UDP明朝 Medium"/>
                <a:cs typeface="BIZ UDP明朝 Medium"/>
              </a:rPr>
              <a:t>の方への予防効果が期待できる研究結果がある。</a:t>
            </a:r>
            <a:endParaRPr sz="1200">
              <a:latin typeface="BIZ UDP明朝 Medium"/>
              <a:cs typeface="BIZ UDP明朝 Medium"/>
            </a:endParaRPr>
          </a:p>
        </p:txBody>
      </p:sp>
      <p:grpSp>
        <p:nvGrpSpPr>
          <p:cNvPr id="11" name="object 11"/>
          <p:cNvGrpSpPr/>
          <p:nvPr/>
        </p:nvGrpSpPr>
        <p:grpSpPr>
          <a:xfrm>
            <a:off x="71627" y="353568"/>
            <a:ext cx="3179445" cy="6446520"/>
            <a:chOff x="71627" y="353568"/>
            <a:chExt cx="3179445" cy="6446520"/>
          </a:xfrm>
        </p:grpSpPr>
        <p:pic>
          <p:nvPicPr>
            <p:cNvPr id="12" name="object 12"/>
            <p:cNvPicPr/>
            <p:nvPr/>
          </p:nvPicPr>
          <p:blipFill>
            <a:blip r:embed="rId5" cstate="print"/>
            <a:stretch>
              <a:fillRect/>
            </a:stretch>
          </p:blipFill>
          <p:spPr>
            <a:xfrm>
              <a:off x="252984" y="4497323"/>
              <a:ext cx="2997707" cy="2302763"/>
            </a:xfrm>
            <a:prstGeom prst="rect">
              <a:avLst/>
            </a:prstGeom>
          </p:spPr>
        </p:pic>
        <p:pic>
          <p:nvPicPr>
            <p:cNvPr id="13" name="object 13"/>
            <p:cNvPicPr/>
            <p:nvPr/>
          </p:nvPicPr>
          <p:blipFill>
            <a:blip r:embed="rId6" cstate="print"/>
            <a:stretch>
              <a:fillRect/>
            </a:stretch>
          </p:blipFill>
          <p:spPr>
            <a:xfrm>
              <a:off x="71627" y="353568"/>
              <a:ext cx="2666999" cy="2095499"/>
            </a:xfrm>
            <a:prstGeom prst="rect">
              <a:avLst/>
            </a:prstGeom>
          </p:spPr>
        </p:pic>
      </p:grpSp>
      <p:sp>
        <p:nvSpPr>
          <p:cNvPr id="14" name="object 14"/>
          <p:cNvSpPr txBox="1"/>
          <p:nvPr/>
        </p:nvSpPr>
        <p:spPr>
          <a:xfrm>
            <a:off x="765389" y="2771485"/>
            <a:ext cx="2034539" cy="269240"/>
          </a:xfrm>
          <a:prstGeom prst="rect">
            <a:avLst/>
          </a:prstGeom>
        </p:spPr>
        <p:txBody>
          <a:bodyPr vert="horz" wrap="square" lIns="0" tIns="12065" rIns="0" bIns="0" rtlCol="0">
            <a:spAutoFit/>
          </a:bodyPr>
          <a:lstStyle/>
          <a:p>
            <a:pPr marL="12700">
              <a:lnSpc>
                <a:spcPct val="100000"/>
              </a:lnSpc>
              <a:spcBef>
                <a:spcPts val="95"/>
              </a:spcBef>
            </a:pPr>
            <a:r>
              <a:rPr sz="1600" b="0" spc="-20" dirty="0">
                <a:latin typeface="BIZ UDP明朝 Medium"/>
                <a:cs typeface="BIZ UDP明朝 Medium"/>
              </a:rPr>
              <a:t>D-アロ</a:t>
            </a:r>
            <a:r>
              <a:rPr sz="1600" b="0" spc="-30" dirty="0">
                <a:latin typeface="BIZ UDP明朝 Medium"/>
                <a:cs typeface="BIZ UDP明朝 Medium"/>
              </a:rPr>
              <a:t>ー</a:t>
            </a:r>
            <a:r>
              <a:rPr sz="1600" b="0" spc="-25" dirty="0">
                <a:latin typeface="BIZ UDP明朝 Medium"/>
                <a:cs typeface="BIZ UDP明朝 Medium"/>
              </a:rPr>
              <a:t>スの生理機</a:t>
            </a:r>
            <a:r>
              <a:rPr sz="1600" b="0" spc="-50" dirty="0">
                <a:latin typeface="BIZ UDP明朝 Medium"/>
                <a:cs typeface="BIZ UDP明朝 Medium"/>
              </a:rPr>
              <a:t>能</a:t>
            </a:r>
            <a:endParaRPr sz="1600">
              <a:latin typeface="BIZ UDP明朝 Medium"/>
              <a:cs typeface="BIZ UDP明朝 Medium"/>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815297" y="6506464"/>
            <a:ext cx="29718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UD デジタル 教科書体 NK-R"/>
                <a:cs typeface="UD デジタル 教科書体 NK-R"/>
              </a:rPr>
              <a:t>34</a:t>
            </a:r>
            <a:endParaRPr sz="1600">
              <a:latin typeface="UD デジタル 教科書体 NK-R"/>
              <a:cs typeface="UD デジタル 教科書体 NK-R"/>
            </a:endParaRPr>
          </a:p>
        </p:txBody>
      </p:sp>
      <p:pic>
        <p:nvPicPr>
          <p:cNvPr id="3" name="object 3"/>
          <p:cNvPicPr/>
          <p:nvPr/>
        </p:nvPicPr>
        <p:blipFill>
          <a:blip r:embed="rId2" cstate="print"/>
          <a:stretch>
            <a:fillRect/>
          </a:stretch>
        </p:blipFill>
        <p:spPr>
          <a:xfrm>
            <a:off x="11423904" y="86868"/>
            <a:ext cx="673607" cy="1028699"/>
          </a:xfrm>
          <a:prstGeom prst="rect">
            <a:avLst/>
          </a:prstGeom>
        </p:spPr>
      </p:pic>
      <p:pic>
        <p:nvPicPr>
          <p:cNvPr id="4" name="object 4"/>
          <p:cNvPicPr/>
          <p:nvPr/>
        </p:nvPicPr>
        <p:blipFill>
          <a:blip r:embed="rId3" cstate="print"/>
          <a:stretch>
            <a:fillRect/>
          </a:stretch>
        </p:blipFill>
        <p:spPr>
          <a:xfrm>
            <a:off x="169650" y="60960"/>
            <a:ext cx="1987147" cy="1959863"/>
          </a:xfrm>
          <a:prstGeom prst="rect">
            <a:avLst/>
          </a:prstGeom>
        </p:spPr>
      </p:pic>
      <p:sp>
        <p:nvSpPr>
          <p:cNvPr id="5" name="object 5"/>
          <p:cNvSpPr txBox="1"/>
          <p:nvPr/>
        </p:nvSpPr>
        <p:spPr>
          <a:xfrm>
            <a:off x="182620" y="1160478"/>
            <a:ext cx="5672455" cy="4657725"/>
          </a:xfrm>
          <a:prstGeom prst="rect">
            <a:avLst/>
          </a:prstGeom>
        </p:spPr>
        <p:txBody>
          <a:bodyPr vert="horz" wrap="square" lIns="0" tIns="85090" rIns="0" bIns="0" rtlCol="0">
            <a:spAutoFit/>
          </a:bodyPr>
          <a:lstStyle/>
          <a:p>
            <a:pPr marL="1014094" algn="ctr">
              <a:lnSpc>
                <a:spcPct val="100000"/>
              </a:lnSpc>
              <a:spcBef>
                <a:spcPts val="670"/>
              </a:spcBef>
            </a:pPr>
            <a:r>
              <a:rPr sz="3200" b="0" spc="-20" dirty="0">
                <a:latin typeface="BIZ UDP明朝 Medium"/>
                <a:cs typeface="BIZ UDP明朝 Medium"/>
              </a:rPr>
              <a:t>バイオミルク</a:t>
            </a:r>
            <a:endParaRPr sz="3200">
              <a:latin typeface="BIZ UDP明朝 Medium"/>
              <a:cs typeface="BIZ UDP明朝 Medium"/>
            </a:endParaRPr>
          </a:p>
          <a:p>
            <a:pPr marL="984250" algn="ctr">
              <a:lnSpc>
                <a:spcPct val="100000"/>
              </a:lnSpc>
              <a:spcBef>
                <a:spcPts val="215"/>
              </a:spcBef>
            </a:pPr>
            <a:r>
              <a:rPr sz="1200" spc="-10" dirty="0">
                <a:latin typeface="游ゴシック"/>
                <a:cs typeface="游ゴシック"/>
              </a:rPr>
              <a:t>https://</a:t>
            </a:r>
            <a:r>
              <a:rPr sz="1200" spc="-10" dirty="0">
                <a:latin typeface="游ゴシック"/>
                <a:cs typeface="游ゴシック"/>
                <a:hlinkClick r:id="rId4"/>
              </a:rPr>
              <a:t>www.biomilq.com/science</a:t>
            </a:r>
            <a:endParaRPr sz="1200">
              <a:latin typeface="游ゴシック"/>
              <a:cs typeface="游ゴシック"/>
            </a:endParaRPr>
          </a:p>
          <a:p>
            <a:pPr>
              <a:lnSpc>
                <a:spcPct val="100000"/>
              </a:lnSpc>
              <a:spcBef>
                <a:spcPts val="90"/>
              </a:spcBef>
            </a:pPr>
            <a:endParaRPr sz="800">
              <a:latin typeface="游ゴシック"/>
              <a:cs typeface="游ゴシック"/>
            </a:endParaRPr>
          </a:p>
          <a:p>
            <a:pPr marL="12700" marR="5080" indent="-635">
              <a:lnSpc>
                <a:spcPct val="100000"/>
              </a:lnSpc>
            </a:pPr>
            <a:r>
              <a:rPr sz="1600" b="0" spc="-25" dirty="0">
                <a:latin typeface="BIZ UDP明朝 Medium"/>
                <a:cs typeface="BIZ UDP明朝 Medium"/>
              </a:rPr>
              <a:t>妊娠中は</a:t>
            </a:r>
            <a:r>
              <a:rPr sz="1600" b="0" spc="-10" dirty="0">
                <a:latin typeface="BIZ UDP明朝 Medium"/>
                <a:cs typeface="BIZ UDP明朝 Medium"/>
              </a:rPr>
              <a:t>、</a:t>
            </a:r>
            <a:r>
              <a:rPr sz="1600" b="0" spc="-25" dirty="0">
                <a:latin typeface="BIZ UDP明朝 Medium"/>
                <a:cs typeface="BIZ UDP明朝 Medium"/>
              </a:rPr>
              <a:t>授乳</a:t>
            </a:r>
            <a:r>
              <a:rPr sz="1600" b="0" spc="-20" dirty="0">
                <a:latin typeface="BIZ UDP明朝 Medium"/>
                <a:cs typeface="BIZ UDP明朝 Medium"/>
              </a:rPr>
              <a:t>に</a:t>
            </a:r>
            <a:r>
              <a:rPr sz="1600" b="0" spc="-25" dirty="0">
                <a:latin typeface="BIZ UDP明朝 Medium"/>
                <a:cs typeface="BIZ UDP明朝 Medium"/>
              </a:rPr>
              <a:t>備</a:t>
            </a:r>
            <a:r>
              <a:rPr sz="1600" b="0" spc="-20" dirty="0">
                <a:latin typeface="BIZ UDP明朝 Medium"/>
                <a:cs typeface="BIZ UDP明朝 Medium"/>
              </a:rPr>
              <a:t>え</a:t>
            </a:r>
            <a:r>
              <a:rPr sz="1600" b="0" spc="-25" dirty="0">
                <a:latin typeface="BIZ UDP明朝 Medium"/>
                <a:cs typeface="BIZ UDP明朝 Medium"/>
              </a:rPr>
              <a:t>て</a:t>
            </a:r>
            <a:r>
              <a:rPr sz="1600" b="0" spc="-10" dirty="0">
                <a:solidFill>
                  <a:srgbClr val="C00000"/>
                </a:solidFill>
                <a:latin typeface="BIZ UDP明朝 Medium"/>
                <a:cs typeface="BIZ UDP明朝 Medium"/>
              </a:rPr>
              <a:t>乳細胞（乳腺上皮細</a:t>
            </a:r>
            <a:r>
              <a:rPr sz="1600" b="0" spc="-25" dirty="0">
                <a:solidFill>
                  <a:srgbClr val="C00000"/>
                </a:solidFill>
                <a:latin typeface="BIZ UDP明朝 Medium"/>
                <a:cs typeface="BIZ UDP明朝 Medium"/>
              </a:rPr>
              <a:t>胞</a:t>
            </a:r>
            <a:r>
              <a:rPr sz="1600" b="0" spc="-25" dirty="0">
                <a:latin typeface="BIZ UDP明朝 Medium"/>
                <a:cs typeface="BIZ UDP明朝 Medium"/>
              </a:rPr>
              <a:t>と呼ばれます</a:t>
            </a:r>
            <a:r>
              <a:rPr sz="1600" b="0" spc="-10" dirty="0">
                <a:latin typeface="BIZ UDP明朝 Medium"/>
                <a:cs typeface="BIZ UDP明朝 Medium"/>
              </a:rPr>
              <a:t>）</a:t>
            </a:r>
            <a:r>
              <a:rPr sz="1600" b="0" spc="-25" dirty="0">
                <a:latin typeface="BIZ UDP明朝 Medium"/>
                <a:cs typeface="BIZ UDP明朝 Medium"/>
              </a:rPr>
              <a:t>の</a:t>
            </a:r>
            <a:r>
              <a:rPr sz="1600" b="0" spc="-50" dirty="0">
                <a:latin typeface="BIZ UDP明朝 Medium"/>
                <a:cs typeface="BIZ UDP明朝 Medium"/>
              </a:rPr>
              <a:t>数</a:t>
            </a:r>
            <a:r>
              <a:rPr sz="1600" b="0" spc="-30" dirty="0">
                <a:latin typeface="BIZ UDP明朝 Medium"/>
                <a:cs typeface="BIZ UDP明朝 Medium"/>
              </a:rPr>
              <a:t>が</a:t>
            </a:r>
            <a:r>
              <a:rPr sz="1600" b="0" spc="-25" dirty="0">
                <a:latin typeface="BIZ UDP明朝 Medium"/>
                <a:cs typeface="BIZ UDP明朝 Medium"/>
              </a:rPr>
              <a:t>劇的</a:t>
            </a:r>
            <a:r>
              <a:rPr sz="1600" b="0" spc="-20" dirty="0">
                <a:latin typeface="BIZ UDP明朝 Medium"/>
                <a:cs typeface="BIZ UDP明朝 Medium"/>
              </a:rPr>
              <a:t>に</a:t>
            </a:r>
            <a:r>
              <a:rPr sz="1600" b="0" spc="-25" dirty="0">
                <a:latin typeface="BIZ UDP明朝 Medium"/>
                <a:cs typeface="BIZ UDP明朝 Medium"/>
              </a:rPr>
              <a:t>増加す</a:t>
            </a:r>
            <a:r>
              <a:rPr sz="1600" b="0" spc="-20" dirty="0">
                <a:latin typeface="BIZ UDP明朝 Medium"/>
                <a:cs typeface="BIZ UDP明朝 Medium"/>
              </a:rPr>
              <a:t>る</a:t>
            </a:r>
            <a:r>
              <a:rPr sz="1600" b="0" spc="-10" dirty="0">
                <a:latin typeface="BIZ UDP明朝 Medium"/>
                <a:cs typeface="BIZ UDP明朝 Medium"/>
              </a:rPr>
              <a:t>。</a:t>
            </a:r>
            <a:r>
              <a:rPr sz="1600" b="0" spc="-25" dirty="0">
                <a:latin typeface="BIZ UDP明朝 Medium"/>
                <a:cs typeface="BIZ UDP明朝 Medium"/>
              </a:rPr>
              <a:t>こ</a:t>
            </a:r>
            <a:r>
              <a:rPr sz="1600" b="0" spc="-30" dirty="0">
                <a:latin typeface="BIZ UDP明朝 Medium"/>
                <a:cs typeface="BIZ UDP明朝 Medium"/>
              </a:rPr>
              <a:t>れ</a:t>
            </a:r>
            <a:r>
              <a:rPr sz="1600" b="0" spc="-25" dirty="0">
                <a:latin typeface="BIZ UDP明朝 Medium"/>
                <a:cs typeface="BIZ UDP明朝 Medium"/>
              </a:rPr>
              <a:t>は</a:t>
            </a:r>
            <a:r>
              <a:rPr sz="1600" b="0" spc="-10" dirty="0">
                <a:latin typeface="BIZ UDP明朝 Medium"/>
                <a:cs typeface="BIZ UDP明朝 Medium"/>
              </a:rPr>
              <a:t>、</a:t>
            </a:r>
            <a:r>
              <a:rPr sz="1600" b="0" spc="-25" dirty="0">
                <a:latin typeface="BIZ UDP明朝 Medium"/>
                <a:cs typeface="BIZ UDP明朝 Medium"/>
              </a:rPr>
              <a:t>赤ちゃ</a:t>
            </a:r>
            <a:r>
              <a:rPr sz="1600" b="0" spc="-30" dirty="0">
                <a:latin typeface="BIZ UDP明朝 Medium"/>
                <a:cs typeface="BIZ UDP明朝 Medium"/>
              </a:rPr>
              <a:t>んが</a:t>
            </a:r>
            <a:r>
              <a:rPr sz="1600" b="0" spc="-10" dirty="0">
                <a:latin typeface="BIZ UDP明朝 Medium"/>
                <a:cs typeface="BIZ UDP明朝 Medium"/>
              </a:rPr>
              <a:t>生</a:t>
            </a:r>
            <a:r>
              <a:rPr sz="1600" b="0" spc="-25" dirty="0">
                <a:latin typeface="BIZ UDP明朝 Medium"/>
                <a:cs typeface="BIZ UDP明朝 Medium"/>
              </a:rPr>
              <a:t>ま</a:t>
            </a:r>
            <a:r>
              <a:rPr sz="1600" b="0" spc="-30" dirty="0">
                <a:latin typeface="BIZ UDP明朝 Medium"/>
                <a:cs typeface="BIZ UDP明朝 Medium"/>
              </a:rPr>
              <a:t>れ</a:t>
            </a:r>
            <a:r>
              <a:rPr sz="1600" b="0" spc="-20" dirty="0">
                <a:latin typeface="BIZ UDP明朝 Medium"/>
                <a:cs typeface="BIZ UDP明朝 Medium"/>
              </a:rPr>
              <a:t>ると、母</a:t>
            </a:r>
            <a:r>
              <a:rPr sz="1600" b="0" spc="-25" dirty="0">
                <a:latin typeface="BIZ UDP明朝 Medium"/>
                <a:cs typeface="BIZ UDP明朝 Medium"/>
              </a:rPr>
              <a:t>親の血</a:t>
            </a:r>
            <a:r>
              <a:rPr sz="1600" b="0" spc="-10" dirty="0">
                <a:latin typeface="BIZ UDP明朝 Medium"/>
                <a:cs typeface="BIZ UDP明朝 Medium"/>
              </a:rPr>
              <a:t>液</a:t>
            </a:r>
            <a:r>
              <a:rPr sz="1600" b="0" spc="-50" dirty="0">
                <a:latin typeface="BIZ UDP明朝 Medium"/>
                <a:cs typeface="BIZ UDP明朝 Medium"/>
              </a:rPr>
              <a:t>化</a:t>
            </a:r>
            <a:r>
              <a:rPr sz="1600" b="0" spc="-25" dirty="0">
                <a:latin typeface="BIZ UDP明朝 Medium"/>
                <a:cs typeface="BIZ UDP明朝 Medium"/>
              </a:rPr>
              <a:t>学の変化</a:t>
            </a:r>
            <a:r>
              <a:rPr sz="1600" b="0" spc="-30" dirty="0">
                <a:latin typeface="BIZ UDP明朝 Medium"/>
                <a:cs typeface="BIZ UDP明朝 Medium"/>
              </a:rPr>
              <a:t>が</a:t>
            </a:r>
            <a:r>
              <a:rPr sz="1600" b="0" spc="-25" dirty="0">
                <a:latin typeface="BIZ UDP明朝 Medium"/>
                <a:cs typeface="BIZ UDP明朝 Medium"/>
              </a:rPr>
              <a:t>乳汁産生の開始</a:t>
            </a:r>
            <a:r>
              <a:rPr sz="1600" b="0" spc="-20" dirty="0">
                <a:latin typeface="BIZ UDP明朝 Medium"/>
                <a:cs typeface="BIZ UDP明朝 Medium"/>
              </a:rPr>
              <a:t>を</a:t>
            </a:r>
            <a:r>
              <a:rPr sz="1600" b="0" spc="-25" dirty="0">
                <a:latin typeface="BIZ UDP明朝 Medium"/>
                <a:cs typeface="BIZ UDP明朝 Medium"/>
              </a:rPr>
              <a:t>引き起こすた</a:t>
            </a:r>
            <a:r>
              <a:rPr sz="1600" b="0" spc="-30" dirty="0">
                <a:latin typeface="BIZ UDP明朝 Medium"/>
                <a:cs typeface="BIZ UDP明朝 Medium"/>
              </a:rPr>
              <a:t>め</a:t>
            </a:r>
            <a:r>
              <a:rPr sz="1600" b="0" spc="-50" dirty="0">
                <a:latin typeface="BIZ UDP明朝 Medium"/>
                <a:cs typeface="BIZ UDP明朝 Medium"/>
              </a:rPr>
              <a:t>。</a:t>
            </a:r>
            <a:endParaRPr sz="1600">
              <a:latin typeface="BIZ UDP明朝 Medium"/>
              <a:cs typeface="BIZ UDP明朝 Medium"/>
            </a:endParaRPr>
          </a:p>
          <a:p>
            <a:pPr>
              <a:lnSpc>
                <a:spcPct val="100000"/>
              </a:lnSpc>
            </a:pPr>
            <a:endParaRPr sz="1550">
              <a:latin typeface="BIZ UDP明朝 Medium"/>
              <a:cs typeface="BIZ UDP明朝 Medium"/>
            </a:endParaRPr>
          </a:p>
          <a:p>
            <a:pPr marL="12700" marR="405765">
              <a:lnSpc>
                <a:spcPct val="100000"/>
              </a:lnSpc>
            </a:pPr>
            <a:r>
              <a:rPr sz="1600" b="0" spc="-10" dirty="0">
                <a:solidFill>
                  <a:srgbClr val="C00000"/>
                </a:solidFill>
                <a:latin typeface="BIZ UDP明朝 Medium"/>
                <a:cs typeface="BIZ UDP明朝 Medium"/>
              </a:rPr>
              <a:t>Biomilq</a:t>
            </a:r>
            <a:r>
              <a:rPr sz="1600" b="0" spc="-25" dirty="0">
                <a:solidFill>
                  <a:srgbClr val="C00000"/>
                </a:solidFill>
                <a:latin typeface="BIZ UDP明朝 Medium"/>
                <a:cs typeface="BIZ UDP明朝 Medium"/>
              </a:rPr>
              <a:t>は</a:t>
            </a:r>
            <a:r>
              <a:rPr sz="1600" b="0" spc="-10" dirty="0">
                <a:solidFill>
                  <a:srgbClr val="C00000"/>
                </a:solidFill>
                <a:latin typeface="BIZ UDP明朝 Medium"/>
                <a:cs typeface="BIZ UDP明朝 Medium"/>
              </a:rPr>
              <a:t>、</a:t>
            </a:r>
            <a:r>
              <a:rPr sz="1600" b="0" spc="-25" dirty="0">
                <a:solidFill>
                  <a:srgbClr val="C00000"/>
                </a:solidFill>
                <a:latin typeface="BIZ UDP明朝 Medium"/>
                <a:cs typeface="BIZ UDP明朝 Medium"/>
              </a:rPr>
              <a:t>乳腺細胞を培養</a:t>
            </a:r>
            <a:r>
              <a:rPr sz="1600" b="0" spc="-20" dirty="0">
                <a:latin typeface="BIZ UDP明朝 Medium"/>
                <a:cs typeface="BIZ UDP明朝 Medium"/>
              </a:rPr>
              <a:t>し</a:t>
            </a:r>
            <a:r>
              <a:rPr sz="1600" b="0" spc="-10" dirty="0">
                <a:latin typeface="BIZ UDP明朝 Medium"/>
                <a:cs typeface="BIZ UDP明朝 Medium"/>
              </a:rPr>
              <a:t>、</a:t>
            </a:r>
            <a:r>
              <a:rPr sz="1600" b="0" spc="-20" dirty="0">
                <a:latin typeface="BIZ UDP明朝 Medium"/>
                <a:cs typeface="BIZ UDP明朝 Medium"/>
              </a:rPr>
              <a:t>そ</a:t>
            </a:r>
            <a:r>
              <a:rPr sz="1600" b="0" spc="-25" dirty="0">
                <a:latin typeface="BIZ UDP明朝 Medium"/>
                <a:cs typeface="BIZ UDP明朝 Medium"/>
              </a:rPr>
              <a:t>の自然</a:t>
            </a:r>
            <a:r>
              <a:rPr sz="1600" b="0" spc="-20" dirty="0">
                <a:latin typeface="BIZ UDP明朝 Medium"/>
                <a:cs typeface="BIZ UDP明朝 Medium"/>
              </a:rPr>
              <a:t>な</a:t>
            </a:r>
            <a:r>
              <a:rPr sz="1600" b="0" spc="-25" dirty="0">
                <a:latin typeface="BIZ UDP明朝 Medium"/>
                <a:cs typeface="BIZ UDP明朝 Medium"/>
              </a:rPr>
              <a:t>能力</a:t>
            </a:r>
            <a:r>
              <a:rPr sz="1600" b="0" spc="-20" dirty="0">
                <a:latin typeface="BIZ UDP明朝 Medium"/>
                <a:cs typeface="BIZ UDP明朝 Medium"/>
              </a:rPr>
              <a:t>を</a:t>
            </a:r>
            <a:r>
              <a:rPr sz="1600" b="0" spc="-25" dirty="0">
                <a:latin typeface="BIZ UDP明朝 Medium"/>
                <a:cs typeface="BIZ UDP明朝 Medium"/>
              </a:rPr>
              <a:t>利用</a:t>
            </a:r>
            <a:r>
              <a:rPr sz="1600" b="0" spc="-20" dirty="0">
                <a:latin typeface="BIZ UDP明朝 Medium"/>
                <a:cs typeface="BIZ UDP明朝 Medium"/>
              </a:rPr>
              <a:t>し</a:t>
            </a:r>
            <a:r>
              <a:rPr sz="1600" b="0" spc="-40" dirty="0">
                <a:latin typeface="BIZ UDP明朝 Medium"/>
                <a:cs typeface="BIZ UDP明朝 Medium"/>
              </a:rPr>
              <a:t>て、</a:t>
            </a:r>
            <a:r>
              <a:rPr sz="1600" b="0" spc="-25" dirty="0">
                <a:solidFill>
                  <a:srgbClr val="C00000"/>
                </a:solidFill>
                <a:latin typeface="BIZ UDP明朝 Medium"/>
                <a:cs typeface="BIZ UDP明朝 Medium"/>
              </a:rPr>
              <a:t>乳腺培養細胞は母乳の2500以上の成分を生成</a:t>
            </a:r>
            <a:r>
              <a:rPr sz="1600" b="0" spc="-25" dirty="0">
                <a:latin typeface="BIZ UDP明朝 Medium"/>
                <a:cs typeface="BIZ UDP明朝 Medium"/>
              </a:rPr>
              <a:t>す</a:t>
            </a:r>
            <a:r>
              <a:rPr sz="1600" b="0" spc="-20" dirty="0">
                <a:latin typeface="BIZ UDP明朝 Medium"/>
                <a:cs typeface="BIZ UDP明朝 Medium"/>
              </a:rPr>
              <a:t>る</a:t>
            </a:r>
            <a:r>
              <a:rPr sz="1600" b="0" spc="-50" dirty="0">
                <a:latin typeface="BIZ UDP明朝 Medium"/>
                <a:cs typeface="BIZ UDP明朝 Medium"/>
              </a:rPr>
              <a:t>。</a:t>
            </a:r>
            <a:endParaRPr sz="1600">
              <a:latin typeface="BIZ UDP明朝 Medium"/>
              <a:cs typeface="BIZ UDP明朝 Medium"/>
            </a:endParaRPr>
          </a:p>
          <a:p>
            <a:pPr>
              <a:lnSpc>
                <a:spcPct val="100000"/>
              </a:lnSpc>
              <a:spcBef>
                <a:spcPts val="60"/>
              </a:spcBef>
            </a:pPr>
            <a:endParaRPr sz="1500">
              <a:latin typeface="BIZ UDP明朝 Medium"/>
              <a:cs typeface="BIZ UDP明朝 Medium"/>
            </a:endParaRPr>
          </a:p>
          <a:p>
            <a:pPr marL="12700" marR="88265">
              <a:lnSpc>
                <a:spcPct val="100000"/>
              </a:lnSpc>
            </a:pPr>
            <a:r>
              <a:rPr sz="1600" b="0" spc="-20" dirty="0">
                <a:latin typeface="BIZ UDP明朝 Medium"/>
                <a:cs typeface="BIZ UDP明朝 Medium"/>
              </a:rPr>
              <a:t>こ</a:t>
            </a:r>
            <a:r>
              <a:rPr sz="1600" b="0" spc="-25" dirty="0">
                <a:latin typeface="BIZ UDP明朝 Medium"/>
                <a:cs typeface="BIZ UDP明朝 Medium"/>
              </a:rPr>
              <a:t>のた</a:t>
            </a:r>
            <a:r>
              <a:rPr sz="1600" b="0" spc="-30" dirty="0">
                <a:latin typeface="BIZ UDP明朝 Medium"/>
                <a:cs typeface="BIZ UDP明朝 Medium"/>
              </a:rPr>
              <a:t>め</a:t>
            </a:r>
            <a:r>
              <a:rPr sz="1600" b="0" spc="-10" dirty="0">
                <a:latin typeface="BIZ UDP明朝 Medium"/>
                <a:cs typeface="BIZ UDP明朝 Medium"/>
              </a:rPr>
              <a:t>、</a:t>
            </a:r>
            <a:r>
              <a:rPr sz="1600" b="0" spc="-25" dirty="0">
                <a:latin typeface="BIZ UDP明朝 Medium"/>
                <a:cs typeface="BIZ UDP明朝 Medium"/>
              </a:rPr>
              <a:t>出生前</a:t>
            </a:r>
            <a:r>
              <a:rPr sz="1600" b="0" spc="-20" dirty="0">
                <a:latin typeface="BIZ UDP明朝 Medium"/>
                <a:cs typeface="BIZ UDP明朝 Medium"/>
              </a:rPr>
              <a:t>に</a:t>
            </a:r>
            <a:r>
              <a:rPr sz="1600" b="0" spc="-25" dirty="0">
                <a:latin typeface="BIZ UDP明朝 Medium"/>
                <a:cs typeface="BIZ UDP明朝 Medium"/>
              </a:rPr>
              <a:t>母親</a:t>
            </a:r>
            <a:r>
              <a:rPr sz="1600" b="0" spc="-20" dirty="0">
                <a:latin typeface="BIZ UDP明朝 Medium"/>
                <a:cs typeface="BIZ UDP明朝 Medium"/>
              </a:rPr>
              <a:t>を</a:t>
            </a:r>
            <a:r>
              <a:rPr sz="1600" b="0" spc="-25" dirty="0">
                <a:latin typeface="BIZ UDP明朝 Medium"/>
                <a:cs typeface="BIZ UDP明朝 Medium"/>
              </a:rPr>
              <a:t>訪問</a:t>
            </a:r>
            <a:r>
              <a:rPr sz="1600" b="0" spc="-20" dirty="0">
                <a:latin typeface="BIZ UDP明朝 Medium"/>
                <a:cs typeface="BIZ UDP明朝 Medium"/>
              </a:rPr>
              <a:t>し</a:t>
            </a:r>
            <a:r>
              <a:rPr sz="1600" b="0" spc="-10" dirty="0">
                <a:latin typeface="BIZ UDP明朝 Medium"/>
                <a:cs typeface="BIZ UDP明朝 Medium"/>
              </a:rPr>
              <a:t>乳</a:t>
            </a:r>
            <a:r>
              <a:rPr sz="1600" b="0" spc="-25" dirty="0">
                <a:latin typeface="BIZ UDP明朝 Medium"/>
                <a:cs typeface="BIZ UDP明朝 Medium"/>
              </a:rPr>
              <a:t>腺上皮細胞を採取</a:t>
            </a:r>
            <a:r>
              <a:rPr sz="1600" b="0" spc="-10" dirty="0">
                <a:latin typeface="BIZ UDP明朝 Medium"/>
                <a:cs typeface="BIZ UDP明朝 Medium"/>
              </a:rPr>
              <a:t>。</a:t>
            </a:r>
            <a:r>
              <a:rPr sz="1600" b="0" spc="-20" dirty="0">
                <a:latin typeface="BIZ UDP明朝 Medium"/>
                <a:cs typeface="BIZ UDP明朝 Medium"/>
              </a:rPr>
              <a:t>そ</a:t>
            </a:r>
            <a:r>
              <a:rPr sz="1600" b="0" spc="-25" dirty="0">
                <a:latin typeface="BIZ UDP明朝 Medium"/>
                <a:cs typeface="BIZ UDP明朝 Medium"/>
              </a:rPr>
              <a:t>の</a:t>
            </a:r>
            <a:r>
              <a:rPr sz="1600" b="0" spc="-10" dirty="0">
                <a:latin typeface="BIZ UDP明朝 Medium"/>
                <a:cs typeface="BIZ UDP明朝 Medium"/>
              </a:rPr>
              <a:t>後</a:t>
            </a:r>
            <a:r>
              <a:rPr sz="1600" b="0" spc="-50" dirty="0">
                <a:latin typeface="BIZ UDP明朝 Medium"/>
                <a:cs typeface="BIZ UDP明朝 Medium"/>
              </a:rPr>
              <a:t>、</a:t>
            </a:r>
            <a:r>
              <a:rPr sz="1600" b="0" spc="-25" dirty="0">
                <a:latin typeface="BIZ UDP明朝 Medium"/>
                <a:cs typeface="BIZ UDP明朝 Medium"/>
              </a:rPr>
              <a:t>細胞は</a:t>
            </a:r>
            <a:r>
              <a:rPr sz="1600" b="0" spc="-20" dirty="0">
                <a:latin typeface="BIZ UDP明朝 Medium"/>
                <a:cs typeface="BIZ UDP明朝 Medium"/>
              </a:rPr>
              <a:t>BIOMILQ</a:t>
            </a:r>
            <a:r>
              <a:rPr sz="1600" b="0" spc="-25" dirty="0">
                <a:latin typeface="BIZ UDP明朝 Medium"/>
                <a:cs typeface="BIZ UDP明朝 Medium"/>
              </a:rPr>
              <a:t>施設</a:t>
            </a:r>
            <a:r>
              <a:rPr sz="1600" b="0" spc="-20" dirty="0">
                <a:latin typeface="BIZ UDP明朝 Medium"/>
                <a:cs typeface="BIZ UDP明朝 Medium"/>
              </a:rPr>
              <a:t>に送られ</a:t>
            </a:r>
            <a:r>
              <a:rPr sz="1600" b="0" spc="-10" dirty="0">
                <a:latin typeface="BIZ UDP明朝 Medium"/>
                <a:cs typeface="BIZ UDP明朝 Medium"/>
              </a:rPr>
              <a:t>、</a:t>
            </a:r>
            <a:r>
              <a:rPr sz="1600" b="0" spc="-20" dirty="0">
                <a:latin typeface="BIZ UDP明朝 Medium"/>
                <a:cs typeface="BIZ UDP明朝 Medium"/>
              </a:rPr>
              <a:t>そ</a:t>
            </a:r>
            <a:r>
              <a:rPr sz="1600" b="0" spc="-25" dirty="0">
                <a:latin typeface="BIZ UDP明朝 Medium"/>
                <a:cs typeface="BIZ UDP明朝 Medium"/>
              </a:rPr>
              <a:t>こで母乳合成</a:t>
            </a:r>
            <a:r>
              <a:rPr sz="1600" b="0" spc="-20" dirty="0">
                <a:latin typeface="BIZ UDP明朝 Medium"/>
                <a:cs typeface="BIZ UDP明朝 Medium"/>
              </a:rPr>
              <a:t>に</a:t>
            </a:r>
            <a:r>
              <a:rPr sz="1600" b="0" spc="-25" dirty="0">
                <a:latin typeface="BIZ UDP明朝 Medium"/>
                <a:cs typeface="BIZ UDP明朝 Medium"/>
              </a:rPr>
              <a:t>必要</a:t>
            </a:r>
            <a:r>
              <a:rPr sz="1600" b="0" spc="-20" dirty="0">
                <a:latin typeface="BIZ UDP明朝 Medium"/>
                <a:cs typeface="BIZ UDP明朝 Medium"/>
              </a:rPr>
              <a:t>な</a:t>
            </a:r>
            <a:r>
              <a:rPr sz="1600" b="0" spc="-10" dirty="0">
                <a:solidFill>
                  <a:srgbClr val="C00000"/>
                </a:solidFill>
                <a:latin typeface="BIZ UDP明朝 Medium"/>
                <a:cs typeface="BIZ UDP明朝 Medium"/>
              </a:rPr>
              <a:t>エ</a:t>
            </a:r>
            <a:r>
              <a:rPr sz="1600" b="0" dirty="0">
                <a:solidFill>
                  <a:srgbClr val="C00000"/>
                </a:solidFill>
                <a:latin typeface="BIZ UDP明朝 Medium"/>
                <a:cs typeface="BIZ UDP明朝 Medium"/>
              </a:rPr>
              <a:t>ネ</a:t>
            </a:r>
            <a:r>
              <a:rPr sz="1600" b="0" spc="-50" dirty="0">
                <a:solidFill>
                  <a:srgbClr val="C00000"/>
                </a:solidFill>
                <a:latin typeface="BIZ UDP明朝 Medium"/>
                <a:cs typeface="BIZ UDP明朝 Medium"/>
              </a:rPr>
              <a:t>ル</a:t>
            </a:r>
            <a:r>
              <a:rPr sz="1600" b="0" dirty="0">
                <a:solidFill>
                  <a:srgbClr val="C00000"/>
                </a:solidFill>
                <a:latin typeface="BIZ UDP明朝 Medium"/>
                <a:cs typeface="BIZ UDP明朝 Medium"/>
              </a:rPr>
              <a:t>ギ</a:t>
            </a:r>
            <a:r>
              <a:rPr sz="1600" b="0" spc="-20" dirty="0">
                <a:solidFill>
                  <a:srgbClr val="C00000"/>
                </a:solidFill>
                <a:latin typeface="BIZ UDP明朝 Medium"/>
                <a:cs typeface="BIZ UDP明朝 Medium"/>
              </a:rPr>
              <a:t>ー</a:t>
            </a:r>
            <a:r>
              <a:rPr sz="1600" b="0" spc="-10" dirty="0">
                <a:solidFill>
                  <a:srgbClr val="C00000"/>
                </a:solidFill>
                <a:latin typeface="BIZ UDP明朝 Medium"/>
                <a:cs typeface="BIZ UDP明朝 Medium"/>
              </a:rPr>
              <a:t>と前駆</a:t>
            </a:r>
            <a:r>
              <a:rPr sz="1600" b="0" spc="-25" dirty="0">
                <a:solidFill>
                  <a:srgbClr val="C00000"/>
                </a:solidFill>
                <a:latin typeface="BIZ UDP明朝 Medium"/>
                <a:cs typeface="BIZ UDP明朝 Medium"/>
              </a:rPr>
              <a:t>体を提供す</a:t>
            </a:r>
            <a:r>
              <a:rPr sz="1600" b="0" spc="-20" dirty="0">
                <a:solidFill>
                  <a:srgbClr val="C00000"/>
                </a:solidFill>
                <a:latin typeface="BIZ UDP明朝 Medium"/>
                <a:cs typeface="BIZ UDP明朝 Medium"/>
              </a:rPr>
              <a:t>る</a:t>
            </a:r>
            <a:r>
              <a:rPr sz="1600" b="0" spc="-25" dirty="0">
                <a:solidFill>
                  <a:srgbClr val="C00000"/>
                </a:solidFill>
                <a:latin typeface="BIZ UDP明朝 Medium"/>
                <a:cs typeface="BIZ UDP明朝 Medium"/>
              </a:rPr>
              <a:t>栄養</a:t>
            </a:r>
            <a:r>
              <a:rPr sz="1600" b="0" spc="-10" dirty="0">
                <a:solidFill>
                  <a:srgbClr val="C00000"/>
                </a:solidFill>
                <a:latin typeface="BIZ UDP明朝 Medium"/>
                <a:cs typeface="BIZ UDP明朝 Medium"/>
              </a:rPr>
              <a:t>溶</a:t>
            </a:r>
            <a:r>
              <a:rPr sz="1600" b="0" spc="-25" dirty="0">
                <a:solidFill>
                  <a:srgbClr val="C00000"/>
                </a:solidFill>
                <a:latin typeface="BIZ UDP明朝 Medium"/>
                <a:cs typeface="BIZ UDP明朝 Medium"/>
              </a:rPr>
              <a:t>液で培</a:t>
            </a:r>
            <a:r>
              <a:rPr sz="1600" b="0" spc="-10" dirty="0">
                <a:solidFill>
                  <a:srgbClr val="C00000"/>
                </a:solidFill>
                <a:latin typeface="BIZ UDP明朝 Medium"/>
                <a:cs typeface="BIZ UDP明朝 Medium"/>
              </a:rPr>
              <a:t>養</a:t>
            </a:r>
            <a:r>
              <a:rPr sz="1600" b="0" spc="-25" dirty="0">
                <a:latin typeface="BIZ UDP明朝 Medium"/>
                <a:cs typeface="BIZ UDP明朝 Medium"/>
              </a:rPr>
              <a:t>さ</a:t>
            </a:r>
            <a:r>
              <a:rPr sz="1600" b="0" spc="-30" dirty="0">
                <a:latin typeface="BIZ UDP明朝 Medium"/>
                <a:cs typeface="BIZ UDP明朝 Medium"/>
              </a:rPr>
              <a:t>れ</a:t>
            </a:r>
            <a:r>
              <a:rPr sz="1600" b="0" spc="-20" dirty="0">
                <a:latin typeface="BIZ UDP明朝 Medium"/>
                <a:cs typeface="BIZ UDP明朝 Medium"/>
              </a:rPr>
              <a:t>る</a:t>
            </a:r>
            <a:r>
              <a:rPr sz="1600" b="0" spc="-50" dirty="0">
                <a:latin typeface="BIZ UDP明朝 Medium"/>
                <a:cs typeface="BIZ UDP明朝 Medium"/>
              </a:rPr>
              <a:t>。</a:t>
            </a:r>
            <a:endParaRPr sz="1600">
              <a:latin typeface="BIZ UDP明朝 Medium"/>
              <a:cs typeface="BIZ UDP明朝 Medium"/>
            </a:endParaRPr>
          </a:p>
          <a:p>
            <a:pPr>
              <a:lnSpc>
                <a:spcPct val="100000"/>
              </a:lnSpc>
              <a:spcBef>
                <a:spcPts val="60"/>
              </a:spcBef>
            </a:pPr>
            <a:endParaRPr sz="1500">
              <a:latin typeface="BIZ UDP明朝 Medium"/>
              <a:cs typeface="BIZ UDP明朝 Medium"/>
            </a:endParaRPr>
          </a:p>
          <a:p>
            <a:pPr marL="12700" marR="21590">
              <a:lnSpc>
                <a:spcPct val="100000"/>
              </a:lnSpc>
            </a:pPr>
            <a:r>
              <a:rPr sz="1600" b="0" spc="-20" dirty="0">
                <a:latin typeface="BIZ UDP明朝 Medium"/>
                <a:cs typeface="BIZ UDP明朝 Medium"/>
              </a:rPr>
              <a:t>十分</a:t>
            </a:r>
            <a:r>
              <a:rPr sz="1600" b="0" spc="-15" dirty="0">
                <a:latin typeface="BIZ UDP明朝 Medium"/>
                <a:cs typeface="BIZ UDP明朝 Medium"/>
              </a:rPr>
              <a:t>な</a:t>
            </a:r>
            <a:r>
              <a:rPr sz="1600" b="0" spc="-20" dirty="0">
                <a:latin typeface="BIZ UDP明朝 Medium"/>
                <a:cs typeface="BIZ UDP明朝 Medium"/>
              </a:rPr>
              <a:t>数の細胞</a:t>
            </a:r>
            <a:r>
              <a:rPr sz="1600" b="0" spc="-25" dirty="0">
                <a:latin typeface="BIZ UDP明朝 Medium"/>
                <a:cs typeface="BIZ UDP明朝 Medium"/>
              </a:rPr>
              <a:t>が</a:t>
            </a:r>
            <a:r>
              <a:rPr sz="1600" b="0" spc="-20" dirty="0">
                <a:latin typeface="BIZ UDP明朝 Medium"/>
                <a:cs typeface="BIZ UDP明朝 Medium"/>
              </a:rPr>
              <a:t>存在す</a:t>
            </a:r>
            <a:r>
              <a:rPr sz="1600" b="0" spc="-15" dirty="0">
                <a:latin typeface="BIZ UDP明朝 Medium"/>
                <a:cs typeface="BIZ UDP明朝 Medium"/>
              </a:rPr>
              <a:t>る</a:t>
            </a:r>
            <a:r>
              <a:rPr sz="1600" b="0" spc="-20" dirty="0">
                <a:latin typeface="BIZ UDP明朝 Medium"/>
                <a:cs typeface="BIZ UDP明朝 Medium"/>
              </a:rPr>
              <a:t>場合</a:t>
            </a:r>
            <a:r>
              <a:rPr sz="1600" b="0" spc="-10" dirty="0">
                <a:latin typeface="BIZ UDP明朝 Medium"/>
                <a:cs typeface="BIZ UDP明朝 Medium"/>
              </a:rPr>
              <a:t>、</a:t>
            </a:r>
            <a:r>
              <a:rPr sz="1600" b="0" spc="-15" dirty="0">
                <a:latin typeface="BIZ UDP明朝 Medium"/>
                <a:cs typeface="BIZ UDP明朝 Medium"/>
              </a:rPr>
              <a:t>そ</a:t>
            </a:r>
            <a:r>
              <a:rPr sz="1600" b="0" spc="-25" dirty="0">
                <a:latin typeface="BIZ UDP明朝 Medium"/>
                <a:cs typeface="BIZ UDP明朝 Medium"/>
              </a:rPr>
              <a:t>れ</a:t>
            </a:r>
            <a:r>
              <a:rPr sz="1600" b="0" spc="-20" dirty="0">
                <a:latin typeface="BIZ UDP明朝 Medium"/>
                <a:cs typeface="BIZ UDP明朝 Medium"/>
              </a:rPr>
              <a:t>らは授乳中</a:t>
            </a:r>
            <a:r>
              <a:rPr sz="1600" b="0" spc="-15" dirty="0">
                <a:latin typeface="BIZ UDP明朝 Medium"/>
                <a:cs typeface="BIZ UDP明朝 Medium"/>
              </a:rPr>
              <a:t>に</a:t>
            </a:r>
            <a:r>
              <a:rPr sz="1600" b="0" spc="-20" dirty="0">
                <a:latin typeface="BIZ UDP明朝 Medium"/>
                <a:cs typeface="BIZ UDP明朝 Medium"/>
              </a:rPr>
              <a:t>母</a:t>
            </a:r>
            <a:r>
              <a:rPr sz="1600" b="0" spc="-10" dirty="0">
                <a:latin typeface="BIZ UDP明朝 Medium"/>
                <a:cs typeface="BIZ UDP明朝 Medium"/>
              </a:rPr>
              <a:t>親</a:t>
            </a:r>
            <a:r>
              <a:rPr sz="1600" b="0" spc="-20" dirty="0">
                <a:latin typeface="BIZ UDP明朝 Medium"/>
                <a:cs typeface="BIZ UDP明朝 Medium"/>
              </a:rPr>
              <a:t>の体</a:t>
            </a:r>
            <a:r>
              <a:rPr sz="1600" b="0" spc="-15" dirty="0">
                <a:latin typeface="BIZ UDP明朝 Medium"/>
                <a:cs typeface="BIZ UDP明朝 Medium"/>
              </a:rPr>
              <a:t>に</a:t>
            </a:r>
            <a:r>
              <a:rPr sz="1600" b="0" spc="-20" dirty="0">
                <a:latin typeface="BIZ UDP明朝 Medium"/>
                <a:cs typeface="BIZ UDP明朝 Medium"/>
              </a:rPr>
              <a:t>存在す</a:t>
            </a:r>
            <a:r>
              <a:rPr sz="1600" b="0" spc="-15" dirty="0">
                <a:latin typeface="BIZ UDP明朝 Medium"/>
                <a:cs typeface="BIZ UDP明朝 Medium"/>
              </a:rPr>
              <a:t>る</a:t>
            </a:r>
            <a:r>
              <a:rPr sz="1600" b="0" spc="-20" dirty="0">
                <a:latin typeface="BIZ UDP明朝 Medium"/>
                <a:cs typeface="BIZ UDP明朝 Medium"/>
              </a:rPr>
              <a:t>のと同じ分子の手</a:t>
            </a:r>
            <a:r>
              <a:rPr sz="1600" b="0" spc="-25" dirty="0">
                <a:latin typeface="BIZ UDP明朝 Medium"/>
                <a:cs typeface="BIZ UDP明朝 Medium"/>
              </a:rPr>
              <a:t>がか</a:t>
            </a:r>
            <a:r>
              <a:rPr sz="1600" b="0" spc="-20" dirty="0">
                <a:latin typeface="BIZ UDP明朝 Medium"/>
                <a:cs typeface="BIZ UDP明朝 Medium"/>
              </a:rPr>
              <a:t>りを</a:t>
            </a:r>
            <a:r>
              <a:rPr sz="1600" b="0" spc="-25" dirty="0">
                <a:latin typeface="BIZ UDP明朝 Medium"/>
                <a:cs typeface="BIZ UDP明朝 Medium"/>
              </a:rPr>
              <a:t>使用</a:t>
            </a:r>
            <a:r>
              <a:rPr sz="1600" b="0" spc="-20" dirty="0">
                <a:latin typeface="BIZ UDP明朝 Medium"/>
                <a:cs typeface="BIZ UDP明朝 Medium"/>
              </a:rPr>
              <a:t>して牛乳を生産す</a:t>
            </a:r>
            <a:r>
              <a:rPr sz="1600" b="0" spc="-15" dirty="0">
                <a:latin typeface="BIZ UDP明朝 Medium"/>
                <a:cs typeface="BIZ UDP明朝 Medium"/>
              </a:rPr>
              <a:t>るよ</a:t>
            </a:r>
            <a:r>
              <a:rPr sz="1600" b="0" spc="-20" dirty="0">
                <a:latin typeface="BIZ UDP明朝 Medium"/>
                <a:cs typeface="BIZ UDP明朝 Medium"/>
              </a:rPr>
              <a:t>う</a:t>
            </a:r>
            <a:r>
              <a:rPr sz="1600" b="0" spc="-15" dirty="0">
                <a:latin typeface="BIZ UDP明朝 Medium"/>
                <a:cs typeface="BIZ UDP明朝 Medium"/>
              </a:rPr>
              <a:t>に</a:t>
            </a:r>
            <a:r>
              <a:rPr sz="1600" b="0" spc="-20" dirty="0">
                <a:latin typeface="BIZ UDP明朝 Medium"/>
                <a:cs typeface="BIZ UDP明朝 Medium"/>
              </a:rPr>
              <a:t>刺激さ</a:t>
            </a:r>
            <a:r>
              <a:rPr sz="1600" b="0" spc="-25" dirty="0">
                <a:latin typeface="BIZ UDP明朝 Medium"/>
                <a:cs typeface="BIZ UDP明朝 Medium"/>
              </a:rPr>
              <a:t>れ</a:t>
            </a:r>
            <a:r>
              <a:rPr sz="1600" b="0" spc="-15" dirty="0">
                <a:latin typeface="BIZ UDP明朝 Medium"/>
                <a:cs typeface="BIZ UDP明朝 Medium"/>
              </a:rPr>
              <a:t>る</a:t>
            </a:r>
            <a:r>
              <a:rPr sz="1600" b="0" spc="-20" dirty="0">
                <a:latin typeface="BIZ UDP明朝 Medium"/>
                <a:cs typeface="BIZ UDP明朝 Medium"/>
              </a:rPr>
              <a:t>と</a:t>
            </a:r>
            <a:r>
              <a:rPr sz="1600" b="0" spc="-25" dirty="0">
                <a:latin typeface="BIZ UDP明朝 Medium"/>
                <a:cs typeface="BIZ UDP明朝 Medium"/>
              </a:rPr>
              <a:t>い</a:t>
            </a:r>
            <a:r>
              <a:rPr sz="1600" b="0" spc="-20" dirty="0">
                <a:latin typeface="BIZ UDP明朝 Medium"/>
                <a:cs typeface="BIZ UDP明朝 Medium"/>
              </a:rPr>
              <a:t>う</a:t>
            </a:r>
            <a:r>
              <a:rPr sz="1600" b="0" spc="-10" dirty="0">
                <a:latin typeface="BIZ UDP明朝 Medium"/>
                <a:cs typeface="BIZ UDP明朝 Medium"/>
              </a:rPr>
              <a:t>。</a:t>
            </a:r>
            <a:r>
              <a:rPr sz="1600" b="0" spc="-15" dirty="0">
                <a:latin typeface="BIZ UDP明朝 Medium"/>
                <a:cs typeface="BIZ UDP明朝 Medium"/>
              </a:rPr>
              <a:t>そ</a:t>
            </a:r>
            <a:r>
              <a:rPr sz="1600" b="0" spc="-20" dirty="0">
                <a:latin typeface="BIZ UDP明朝 Medium"/>
                <a:cs typeface="BIZ UDP明朝 Medium"/>
              </a:rPr>
              <a:t>の後</a:t>
            </a:r>
            <a:r>
              <a:rPr sz="1600" b="0" spc="-10" dirty="0">
                <a:latin typeface="BIZ UDP明朝 Medium"/>
                <a:cs typeface="BIZ UDP明朝 Medium"/>
              </a:rPr>
              <a:t>、</a:t>
            </a:r>
            <a:r>
              <a:rPr sz="1600" b="0" spc="-20" dirty="0">
                <a:latin typeface="BIZ UDP明朝 Medium"/>
                <a:cs typeface="BIZ UDP明朝 Medium"/>
              </a:rPr>
              <a:t>細胞</a:t>
            </a:r>
            <a:r>
              <a:rPr sz="1600" b="0" spc="-25" dirty="0">
                <a:latin typeface="BIZ UDP明朝 Medium"/>
                <a:cs typeface="BIZ UDP明朝 Medium"/>
              </a:rPr>
              <a:t>か</a:t>
            </a:r>
            <a:r>
              <a:rPr sz="1600" b="0" spc="-20" dirty="0">
                <a:latin typeface="BIZ UDP明朝 Medium"/>
                <a:cs typeface="BIZ UDP明朝 Medium"/>
              </a:rPr>
              <a:t>ら分泌された天然物を</a:t>
            </a:r>
            <a:r>
              <a:rPr sz="1600" b="0" spc="-25" dirty="0">
                <a:latin typeface="BIZ UDP明朝 Medium"/>
                <a:cs typeface="BIZ UDP明朝 Medium"/>
              </a:rPr>
              <a:t>集</a:t>
            </a:r>
            <a:r>
              <a:rPr sz="1600" b="0" spc="-10" dirty="0">
                <a:latin typeface="BIZ UDP明朝 Medium"/>
                <a:cs typeface="BIZ UDP明朝 Medium"/>
              </a:rPr>
              <a:t>めて</a:t>
            </a:r>
            <a:r>
              <a:rPr sz="1600" b="0" spc="-20" dirty="0">
                <a:latin typeface="BIZ UDP明朝 Medium"/>
                <a:cs typeface="BIZ UDP明朝 Medium"/>
              </a:rPr>
              <a:t>包装</a:t>
            </a:r>
            <a:r>
              <a:rPr sz="1600" b="0" spc="-15" dirty="0">
                <a:latin typeface="BIZ UDP明朝 Medium"/>
                <a:cs typeface="BIZ UDP明朝 Medium"/>
              </a:rPr>
              <a:t>し</a:t>
            </a:r>
            <a:r>
              <a:rPr sz="1600" b="0" spc="-10" dirty="0">
                <a:latin typeface="BIZ UDP明朝 Medium"/>
                <a:cs typeface="BIZ UDP明朝 Medium"/>
              </a:rPr>
              <a:t>、</a:t>
            </a:r>
            <a:r>
              <a:rPr sz="1600" b="0" spc="-15" dirty="0">
                <a:latin typeface="BIZ UDP明朝 Medium"/>
                <a:cs typeface="BIZ UDP明朝 Medium"/>
              </a:rPr>
              <a:t>お</a:t>
            </a:r>
            <a:r>
              <a:rPr sz="1600" b="0" spc="-20" dirty="0">
                <a:latin typeface="BIZ UDP明朝 Medium"/>
                <a:cs typeface="BIZ UDP明朝 Medium"/>
              </a:rPr>
              <a:t>母さ</a:t>
            </a:r>
            <a:r>
              <a:rPr sz="1600" b="0" spc="-25" dirty="0">
                <a:latin typeface="BIZ UDP明朝 Medium"/>
                <a:cs typeface="BIZ UDP明朝 Medium"/>
              </a:rPr>
              <a:t>ん</a:t>
            </a:r>
            <a:r>
              <a:rPr sz="1600" b="0" spc="-20" dirty="0">
                <a:latin typeface="BIZ UDP明朝 Medium"/>
                <a:cs typeface="BIZ UDP明朝 Medium"/>
              </a:rPr>
              <a:t>と赤ちゃ</a:t>
            </a:r>
            <a:r>
              <a:rPr sz="1600" b="0" spc="-25" dirty="0">
                <a:latin typeface="BIZ UDP明朝 Medium"/>
                <a:cs typeface="BIZ UDP明朝 Medium"/>
              </a:rPr>
              <a:t>ん</a:t>
            </a:r>
            <a:r>
              <a:rPr sz="1600" b="0" spc="-15" dirty="0">
                <a:latin typeface="BIZ UDP明朝 Medium"/>
                <a:cs typeface="BIZ UDP明朝 Medium"/>
              </a:rPr>
              <a:t>のいる</a:t>
            </a:r>
            <a:r>
              <a:rPr sz="1600" b="0" spc="-20" dirty="0">
                <a:latin typeface="BIZ UDP明朝 Medium"/>
                <a:cs typeface="BIZ UDP明朝 Medium"/>
              </a:rPr>
              <a:t>家</a:t>
            </a:r>
            <a:r>
              <a:rPr sz="1600" b="0" spc="-15" dirty="0">
                <a:latin typeface="BIZ UDP明朝 Medium"/>
                <a:cs typeface="BIZ UDP明朝 Medium"/>
              </a:rPr>
              <a:t>に</a:t>
            </a:r>
            <a:r>
              <a:rPr sz="1600" b="0" spc="-20" dirty="0">
                <a:latin typeface="BIZ UDP明朝 Medium"/>
                <a:cs typeface="BIZ UDP明朝 Medium"/>
              </a:rPr>
              <a:t>出荷！</a:t>
            </a:r>
            <a:endParaRPr sz="1600">
              <a:latin typeface="BIZ UDP明朝 Medium"/>
              <a:cs typeface="BIZ UDP明朝 Medium"/>
            </a:endParaRPr>
          </a:p>
        </p:txBody>
      </p:sp>
      <p:pic>
        <p:nvPicPr>
          <p:cNvPr id="6" name="object 6"/>
          <p:cNvPicPr/>
          <p:nvPr/>
        </p:nvPicPr>
        <p:blipFill>
          <a:blip r:embed="rId5" cstate="print"/>
          <a:stretch>
            <a:fillRect/>
          </a:stretch>
        </p:blipFill>
        <p:spPr>
          <a:xfrm>
            <a:off x="6096000" y="3822191"/>
            <a:ext cx="3125723" cy="2537459"/>
          </a:xfrm>
          <a:prstGeom prst="rect">
            <a:avLst/>
          </a:prstGeom>
        </p:spPr>
      </p:pic>
      <p:sp>
        <p:nvSpPr>
          <p:cNvPr id="7" name="object 7"/>
          <p:cNvSpPr txBox="1"/>
          <p:nvPr/>
        </p:nvSpPr>
        <p:spPr>
          <a:xfrm>
            <a:off x="6083300" y="6059836"/>
            <a:ext cx="5716905" cy="511175"/>
          </a:xfrm>
          <a:prstGeom prst="rect">
            <a:avLst/>
          </a:prstGeom>
        </p:spPr>
        <p:txBody>
          <a:bodyPr vert="horz" wrap="square" lIns="0" tIns="16510" rIns="0" bIns="0" rtlCol="0">
            <a:spAutoFit/>
          </a:bodyPr>
          <a:lstStyle/>
          <a:p>
            <a:pPr marL="3535045">
              <a:lnSpc>
                <a:spcPct val="100000"/>
              </a:lnSpc>
              <a:spcBef>
                <a:spcPts val="130"/>
              </a:spcBef>
            </a:pPr>
            <a:r>
              <a:rPr sz="1300" dirty="0">
                <a:latin typeface="Meiryo UI"/>
                <a:cs typeface="Meiryo UI"/>
              </a:rPr>
              <a:t>白雲鄂博（バヤンオボー）鉱</a:t>
            </a:r>
            <a:r>
              <a:rPr sz="1300" spc="-50" dirty="0">
                <a:latin typeface="Meiryo UI"/>
                <a:cs typeface="Meiryo UI"/>
              </a:rPr>
              <a:t>山</a:t>
            </a:r>
            <a:endParaRPr sz="1300">
              <a:latin typeface="Meiryo UI"/>
              <a:cs typeface="Meiryo UI"/>
            </a:endParaRPr>
          </a:p>
          <a:p>
            <a:pPr marL="12700">
              <a:lnSpc>
                <a:spcPct val="100000"/>
              </a:lnSpc>
              <a:spcBef>
                <a:spcPts val="1390"/>
              </a:spcBef>
            </a:pPr>
            <a:r>
              <a:rPr sz="700" spc="-10" dirty="0">
                <a:latin typeface="Meiryo UI"/>
                <a:cs typeface="Meiryo UI"/>
              </a:rPr>
              <a:t>（出典</a:t>
            </a:r>
            <a:r>
              <a:rPr sz="700" dirty="0">
                <a:latin typeface="Meiryo UI"/>
                <a:cs typeface="Meiryo UI"/>
              </a:rPr>
              <a:t>）</a:t>
            </a:r>
            <a:r>
              <a:rPr sz="700" u="sng" spc="10" dirty="0">
                <a:solidFill>
                  <a:srgbClr val="0563C1"/>
                </a:solidFill>
                <a:uFill>
                  <a:solidFill>
                    <a:srgbClr val="0563C1"/>
                  </a:solidFill>
                </a:uFill>
                <a:latin typeface="Meiryo UI"/>
                <a:cs typeface="Meiryo UI"/>
                <a:hlinkClick r:id="rId6"/>
              </a:rPr>
              <a:t> </a:t>
            </a:r>
            <a:r>
              <a:rPr sz="700" u="sng" spc="-10" dirty="0">
                <a:solidFill>
                  <a:srgbClr val="0563C1"/>
                </a:solidFill>
                <a:uFill>
                  <a:solidFill>
                    <a:srgbClr val="0563C1"/>
                  </a:solidFill>
                </a:uFill>
                <a:latin typeface="Meiryo UI"/>
                <a:cs typeface="Meiryo UI"/>
                <a:hlinkClick r:id="rId6"/>
              </a:rPr>
              <a:t>https://microbewiki.kenyon.edu/index.php/Deinococcus_radiodurans_NEU2011</a:t>
            </a:r>
            <a:endParaRPr sz="700">
              <a:latin typeface="Meiryo UI"/>
              <a:cs typeface="Meiryo UI"/>
            </a:endParaRPr>
          </a:p>
        </p:txBody>
      </p:sp>
      <p:sp>
        <p:nvSpPr>
          <p:cNvPr id="8" name="object 8"/>
          <p:cNvSpPr txBox="1"/>
          <p:nvPr/>
        </p:nvSpPr>
        <p:spPr>
          <a:xfrm>
            <a:off x="6045720" y="1070574"/>
            <a:ext cx="5998845" cy="3025775"/>
          </a:xfrm>
          <a:prstGeom prst="rect">
            <a:avLst/>
          </a:prstGeom>
        </p:spPr>
        <p:txBody>
          <a:bodyPr vert="horz" wrap="square" lIns="0" tIns="13335" rIns="0" bIns="0" rtlCol="0">
            <a:spAutoFit/>
          </a:bodyPr>
          <a:lstStyle/>
          <a:p>
            <a:pPr marL="141605" marR="965200">
              <a:lnSpc>
                <a:spcPct val="100000"/>
              </a:lnSpc>
              <a:spcBef>
                <a:spcPts val="105"/>
              </a:spcBef>
            </a:pPr>
            <a:r>
              <a:rPr sz="1400" spc="-20" dirty="0">
                <a:latin typeface="UD デジタル 教科書体 NK-R"/>
                <a:cs typeface="UD デジタル 教科書体 NK-R"/>
              </a:rPr>
              <a:t>鉱物資源の採鉱、抽出、精錬などの工程に、生物が持っている優れた機能を利用する技術が、ミネラルバイオプロセッシング。</a:t>
            </a:r>
            <a:endParaRPr sz="1400">
              <a:latin typeface="UD デジタル 教科書体 NK-R"/>
              <a:cs typeface="UD デジタル 教科書体 NK-R"/>
            </a:endParaRPr>
          </a:p>
          <a:p>
            <a:pPr>
              <a:lnSpc>
                <a:spcPct val="100000"/>
              </a:lnSpc>
            </a:pPr>
            <a:endParaRPr sz="1150">
              <a:latin typeface="UD デジタル 教科書体 NK-R"/>
              <a:cs typeface="UD デジタル 教科書体 NK-R"/>
            </a:endParaRPr>
          </a:p>
          <a:p>
            <a:pPr marL="12700" marR="34290">
              <a:lnSpc>
                <a:spcPct val="100000"/>
              </a:lnSpc>
            </a:pPr>
            <a:r>
              <a:rPr sz="1600" b="0" spc="-20" dirty="0">
                <a:latin typeface="BIZ UDP明朝 Medium"/>
                <a:cs typeface="BIZ UDP明朝 Medium"/>
              </a:rPr>
              <a:t>今後</a:t>
            </a:r>
            <a:r>
              <a:rPr sz="1600" b="0" spc="-10" dirty="0">
                <a:latin typeface="BIZ UDP明朝 Medium"/>
                <a:cs typeface="BIZ UDP明朝 Medium"/>
              </a:rPr>
              <a:t>、</a:t>
            </a:r>
            <a:r>
              <a:rPr sz="1600" b="0" spc="-20" dirty="0">
                <a:latin typeface="BIZ UDP明朝 Medium"/>
                <a:cs typeface="BIZ UDP明朝 Medium"/>
              </a:rPr>
              <a:t>世界中で原子力発電所の廃炉が行</a:t>
            </a:r>
            <a:r>
              <a:rPr sz="1600" b="0" spc="-25" dirty="0">
                <a:latin typeface="BIZ UDP明朝 Medium"/>
                <a:cs typeface="BIZ UDP明朝 Medium"/>
              </a:rPr>
              <a:t>われ</a:t>
            </a:r>
            <a:r>
              <a:rPr sz="1600" b="0" spc="-15" dirty="0">
                <a:latin typeface="BIZ UDP明朝 Medium"/>
                <a:cs typeface="BIZ UDP明朝 Medium"/>
              </a:rPr>
              <a:t>る</a:t>
            </a:r>
            <a:r>
              <a:rPr sz="1600" b="0" spc="-10" dirty="0">
                <a:latin typeface="BIZ UDP明朝 Medium"/>
                <a:cs typeface="BIZ UDP明朝 Medium"/>
              </a:rPr>
              <a:t>。約</a:t>
            </a:r>
            <a:r>
              <a:rPr sz="1600" b="0" spc="-15" dirty="0">
                <a:latin typeface="BIZ UDP明朝 Medium"/>
                <a:cs typeface="BIZ UDP明朝 Medium"/>
              </a:rPr>
              <a:t>150</a:t>
            </a:r>
            <a:r>
              <a:rPr sz="1600" b="0" spc="-10" dirty="0">
                <a:latin typeface="BIZ UDP明朝 Medium"/>
                <a:cs typeface="BIZ UDP明朝 Medium"/>
              </a:rPr>
              <a:t>基</a:t>
            </a:r>
            <a:r>
              <a:rPr sz="1600" b="0" spc="-20" dirty="0">
                <a:latin typeface="BIZ UDP明朝 Medium"/>
                <a:cs typeface="BIZ UDP明朝 Medium"/>
              </a:rPr>
              <a:t>以上で</a:t>
            </a:r>
            <a:r>
              <a:rPr sz="1600" b="0" spc="-10" dirty="0">
                <a:latin typeface="BIZ UDP明朝 Medium"/>
                <a:cs typeface="BIZ UDP明朝 Medium"/>
              </a:rPr>
              <a:t>、</a:t>
            </a:r>
            <a:r>
              <a:rPr sz="1600" b="0" spc="-10" dirty="0">
                <a:solidFill>
                  <a:srgbClr val="C00000"/>
                </a:solidFill>
                <a:latin typeface="BIZ UDP明朝 Medium"/>
                <a:cs typeface="BIZ UDP明朝 Medium"/>
              </a:rPr>
              <a:t>廃炉</a:t>
            </a:r>
            <a:r>
              <a:rPr sz="1600" b="0" spc="-15" dirty="0">
                <a:solidFill>
                  <a:srgbClr val="C00000"/>
                </a:solidFill>
                <a:latin typeface="BIZ UDP明朝 Medium"/>
                <a:cs typeface="BIZ UDP明朝 Medium"/>
              </a:rPr>
              <a:t>ビジネスは20兆円か</a:t>
            </a:r>
            <a:r>
              <a:rPr sz="1600" b="0" spc="-10" dirty="0">
                <a:solidFill>
                  <a:srgbClr val="C00000"/>
                </a:solidFill>
                <a:latin typeface="BIZ UDP明朝 Medium"/>
                <a:cs typeface="BIZ UDP明朝 Medium"/>
              </a:rPr>
              <a:t>ら</a:t>
            </a:r>
            <a:r>
              <a:rPr sz="1600" b="0" spc="-15" dirty="0">
                <a:solidFill>
                  <a:srgbClr val="C00000"/>
                </a:solidFill>
                <a:latin typeface="BIZ UDP明朝 Medium"/>
                <a:cs typeface="BIZ UDP明朝 Medium"/>
              </a:rPr>
              <a:t>30兆円</a:t>
            </a:r>
            <a:r>
              <a:rPr sz="1600" b="0" spc="-20" dirty="0">
                <a:solidFill>
                  <a:srgbClr val="C00000"/>
                </a:solidFill>
                <a:latin typeface="BIZ UDP明朝 Medium"/>
                <a:cs typeface="BIZ UDP明朝 Medium"/>
              </a:rPr>
              <a:t>以上</a:t>
            </a:r>
            <a:r>
              <a:rPr sz="1600" b="0" spc="-20" dirty="0">
                <a:latin typeface="BIZ UDP明朝 Medium"/>
                <a:cs typeface="BIZ UDP明朝 Medium"/>
              </a:rPr>
              <a:t>の規模</a:t>
            </a:r>
            <a:r>
              <a:rPr sz="1600" b="0" spc="-10" dirty="0">
                <a:latin typeface="BIZ UDP明朝 Medium"/>
                <a:cs typeface="BIZ UDP明朝 Medium"/>
              </a:rPr>
              <a:t>。</a:t>
            </a:r>
            <a:r>
              <a:rPr sz="1600" b="0" spc="-20" dirty="0">
                <a:latin typeface="BIZ UDP明朝 Medium"/>
                <a:cs typeface="BIZ UDP明朝 Medium"/>
              </a:rPr>
              <a:t>廃炉</a:t>
            </a:r>
            <a:r>
              <a:rPr sz="1600" b="0" spc="-10" dirty="0">
                <a:latin typeface="BIZ UDP明朝 Medium"/>
                <a:cs typeface="BIZ UDP明朝 Medium"/>
              </a:rPr>
              <a:t>、</a:t>
            </a:r>
            <a:r>
              <a:rPr sz="1600" b="0" spc="-20" dirty="0">
                <a:latin typeface="BIZ UDP明朝 Medium"/>
                <a:cs typeface="BIZ UDP明朝 Medium"/>
              </a:rPr>
              <a:t>及</a:t>
            </a:r>
            <a:r>
              <a:rPr sz="1600" b="0" spc="-25" dirty="0">
                <a:latin typeface="BIZ UDP明朝 Medium"/>
                <a:cs typeface="BIZ UDP明朝 Medium"/>
              </a:rPr>
              <a:t>び</a:t>
            </a:r>
            <a:r>
              <a:rPr sz="1600" b="0" spc="-20" dirty="0">
                <a:latin typeface="BIZ UDP明朝 Medium"/>
                <a:cs typeface="BIZ UDP明朝 Medium"/>
              </a:rPr>
              <a:t>環境浄化</a:t>
            </a:r>
            <a:r>
              <a:rPr sz="1600" b="0" spc="-15" dirty="0">
                <a:latin typeface="BIZ UDP明朝 Medium"/>
                <a:cs typeface="BIZ UDP明朝 Medium"/>
              </a:rPr>
              <a:t>に</a:t>
            </a:r>
            <a:r>
              <a:rPr sz="1600" b="0" spc="-10" dirty="0">
                <a:latin typeface="BIZ UDP明朝 Medium"/>
                <a:cs typeface="BIZ UDP明朝 Medium"/>
              </a:rPr>
              <a:t>、</a:t>
            </a:r>
            <a:r>
              <a:rPr sz="1600" b="0" spc="-5" dirty="0">
                <a:latin typeface="BIZ UDP明朝 Medium"/>
                <a:cs typeface="BIZ UDP明朝 Medium"/>
              </a:rPr>
              <a:t>「</a:t>
            </a:r>
            <a:r>
              <a:rPr sz="1600" b="0" spc="-20" dirty="0">
                <a:latin typeface="BIZ UDP明朝 Medium"/>
                <a:cs typeface="BIZ UDP明朝 Medium"/>
              </a:rPr>
              <a:t>極限環境微生物</a:t>
            </a:r>
            <a:r>
              <a:rPr sz="1600" b="0" spc="-15" dirty="0">
                <a:latin typeface="BIZ UDP明朝 Medium"/>
                <a:cs typeface="BIZ UDP明朝 Medium"/>
              </a:rPr>
              <a:t>」と</a:t>
            </a:r>
            <a:r>
              <a:rPr sz="1600" b="0" spc="-20" dirty="0">
                <a:latin typeface="BIZ UDP明朝 Medium"/>
                <a:cs typeface="BIZ UDP明朝 Medium"/>
              </a:rPr>
              <a:t>呼ばれ</a:t>
            </a:r>
            <a:r>
              <a:rPr sz="1600" b="0" spc="-15" dirty="0">
                <a:latin typeface="BIZ UDP明朝 Medium"/>
                <a:cs typeface="BIZ UDP明朝 Medium"/>
              </a:rPr>
              <a:t>る</a:t>
            </a:r>
            <a:r>
              <a:rPr sz="1600" b="0" spc="-20" dirty="0">
                <a:latin typeface="BIZ UDP明朝 Medium"/>
                <a:cs typeface="BIZ UDP明朝 Medium"/>
              </a:rPr>
              <a:t>菌</a:t>
            </a:r>
            <a:r>
              <a:rPr sz="1600" b="0" spc="-15" dirty="0">
                <a:latin typeface="BIZ UDP明朝 Medium"/>
                <a:cs typeface="BIZ UDP明朝 Medium"/>
              </a:rPr>
              <a:t>を</a:t>
            </a:r>
            <a:r>
              <a:rPr sz="1600" b="0" spc="-20" dirty="0">
                <a:latin typeface="BIZ UDP明朝 Medium"/>
                <a:cs typeface="BIZ UDP明朝 Medium"/>
              </a:rPr>
              <a:t>利用す</a:t>
            </a:r>
            <a:r>
              <a:rPr sz="1600" b="0" spc="-15" dirty="0">
                <a:latin typeface="BIZ UDP明朝 Medium"/>
                <a:cs typeface="BIZ UDP明朝 Medium"/>
              </a:rPr>
              <a:t>る</a:t>
            </a:r>
            <a:r>
              <a:rPr sz="1600" b="0" spc="-20" dirty="0">
                <a:latin typeface="BIZ UDP明朝 Medium"/>
                <a:cs typeface="BIZ UDP明朝 Medium"/>
              </a:rPr>
              <a:t>研究</a:t>
            </a:r>
            <a:r>
              <a:rPr sz="1600" b="0" spc="-25" dirty="0">
                <a:latin typeface="BIZ UDP明朝 Medium"/>
                <a:cs typeface="BIZ UDP明朝 Medium"/>
              </a:rPr>
              <a:t>が</a:t>
            </a:r>
            <a:r>
              <a:rPr sz="1600" b="0" spc="-20" dirty="0">
                <a:latin typeface="BIZ UDP明朝 Medium"/>
                <a:cs typeface="BIZ UDP明朝 Medium"/>
              </a:rPr>
              <a:t>行わ</a:t>
            </a:r>
            <a:r>
              <a:rPr sz="1600" b="0" spc="-10" dirty="0">
                <a:latin typeface="BIZ UDP明朝 Medium"/>
                <a:cs typeface="BIZ UDP明朝 Medium"/>
              </a:rPr>
              <a:t>れ</a:t>
            </a:r>
            <a:r>
              <a:rPr sz="1600" b="0" spc="-20" dirty="0">
                <a:latin typeface="BIZ UDP明朝 Medium"/>
                <a:cs typeface="BIZ UDP明朝 Medium"/>
              </a:rPr>
              <a:t>て</a:t>
            </a:r>
            <a:r>
              <a:rPr sz="1600" b="0" spc="-25" dirty="0">
                <a:latin typeface="BIZ UDP明朝 Medium"/>
                <a:cs typeface="BIZ UDP明朝 Medium"/>
              </a:rPr>
              <a:t>い</a:t>
            </a:r>
            <a:r>
              <a:rPr sz="1600" b="0" spc="-15" dirty="0">
                <a:latin typeface="BIZ UDP明朝 Medium"/>
                <a:cs typeface="BIZ UDP明朝 Medium"/>
              </a:rPr>
              <a:t>る</a:t>
            </a:r>
            <a:r>
              <a:rPr sz="1600" b="0" spc="-10" dirty="0">
                <a:latin typeface="BIZ UDP明朝 Medium"/>
                <a:cs typeface="BIZ UDP明朝 Medium"/>
              </a:rPr>
              <a:t>。</a:t>
            </a:r>
            <a:endParaRPr sz="1600">
              <a:latin typeface="BIZ UDP明朝 Medium"/>
              <a:cs typeface="BIZ UDP明朝 Medium"/>
            </a:endParaRPr>
          </a:p>
          <a:p>
            <a:pPr>
              <a:lnSpc>
                <a:spcPct val="100000"/>
              </a:lnSpc>
              <a:spcBef>
                <a:spcPts val="60"/>
              </a:spcBef>
            </a:pPr>
            <a:endParaRPr sz="1500">
              <a:latin typeface="BIZ UDP明朝 Medium"/>
              <a:cs typeface="BIZ UDP明朝 Medium"/>
            </a:endParaRPr>
          </a:p>
          <a:p>
            <a:pPr marL="12700" marR="21590">
              <a:lnSpc>
                <a:spcPct val="100000"/>
              </a:lnSpc>
            </a:pPr>
            <a:r>
              <a:rPr sz="1600" b="0" spc="-25" dirty="0">
                <a:latin typeface="BIZ UDP明朝 Medium"/>
                <a:cs typeface="BIZ UDP明朝 Medium"/>
              </a:rPr>
              <a:t>極限環境微生物の内</a:t>
            </a:r>
            <a:r>
              <a:rPr sz="1600" b="0" spc="-10" dirty="0">
                <a:latin typeface="BIZ UDP明朝 Medium"/>
                <a:cs typeface="BIZ UDP明朝 Medium"/>
              </a:rPr>
              <a:t>、</a:t>
            </a:r>
            <a:r>
              <a:rPr sz="1600" b="0" spc="-10" dirty="0">
                <a:solidFill>
                  <a:srgbClr val="C00000"/>
                </a:solidFill>
                <a:latin typeface="BIZ UDP明朝 Medium"/>
                <a:cs typeface="BIZ UDP明朝 Medium"/>
              </a:rPr>
              <a:t>耐放射線微生物は約</a:t>
            </a:r>
            <a:r>
              <a:rPr sz="1600" b="0" spc="-20" dirty="0">
                <a:solidFill>
                  <a:srgbClr val="C00000"/>
                </a:solidFill>
                <a:latin typeface="BIZ UDP明朝 Medium"/>
                <a:cs typeface="BIZ UDP明朝 Medium"/>
              </a:rPr>
              <a:t>20</a:t>
            </a:r>
            <a:r>
              <a:rPr sz="1600" b="0" spc="-25" dirty="0">
                <a:solidFill>
                  <a:srgbClr val="C00000"/>
                </a:solidFill>
                <a:latin typeface="BIZ UDP明朝 Medium"/>
                <a:cs typeface="BIZ UDP明朝 Medium"/>
              </a:rPr>
              <a:t>種</a:t>
            </a:r>
            <a:r>
              <a:rPr sz="1600" b="0" spc="-25" dirty="0">
                <a:latin typeface="BIZ UDP明朝 Medium"/>
                <a:cs typeface="BIZ UDP明朝 Medium"/>
              </a:rPr>
              <a:t>で</a:t>
            </a:r>
            <a:r>
              <a:rPr sz="1600" b="0" spc="-10" dirty="0">
                <a:latin typeface="BIZ UDP明朝 Medium"/>
                <a:cs typeface="BIZ UDP明朝 Medium"/>
              </a:rPr>
              <a:t>、</a:t>
            </a:r>
            <a:r>
              <a:rPr sz="1600" b="0" spc="-25" dirty="0">
                <a:latin typeface="BIZ UDP明朝 Medium"/>
                <a:cs typeface="BIZ UDP明朝 Medium"/>
              </a:rPr>
              <a:t>最</a:t>
            </a:r>
            <a:r>
              <a:rPr sz="1600" b="0" spc="-30" dirty="0">
                <a:latin typeface="BIZ UDP明朝 Medium"/>
                <a:cs typeface="BIZ UDP明朝 Medium"/>
              </a:rPr>
              <a:t>も強い</a:t>
            </a:r>
            <a:r>
              <a:rPr sz="1600" b="0" spc="-25" dirty="0">
                <a:latin typeface="BIZ UDP明朝 Medium"/>
                <a:cs typeface="BIZ UDP明朝 Medium"/>
              </a:rPr>
              <a:t>放射</a:t>
            </a:r>
            <a:r>
              <a:rPr sz="1600" b="0" spc="-50" dirty="0">
                <a:latin typeface="BIZ UDP明朝 Medium"/>
                <a:cs typeface="BIZ UDP明朝 Medium"/>
              </a:rPr>
              <a:t>線</a:t>
            </a:r>
            <a:r>
              <a:rPr sz="1600" b="0" spc="-25" dirty="0">
                <a:latin typeface="BIZ UDP明朝 Medium"/>
                <a:cs typeface="BIZ UDP明朝 Medium"/>
              </a:rPr>
              <a:t>耐性</a:t>
            </a:r>
            <a:r>
              <a:rPr sz="1600" b="0" spc="-20" dirty="0">
                <a:latin typeface="BIZ UDP明朝 Medium"/>
                <a:cs typeface="BIZ UDP明朝 Medium"/>
              </a:rPr>
              <a:t>を</a:t>
            </a:r>
            <a:r>
              <a:rPr sz="1600" b="0" spc="-25" dirty="0">
                <a:latin typeface="BIZ UDP明朝 Medium"/>
                <a:cs typeface="BIZ UDP明朝 Medium"/>
              </a:rPr>
              <a:t>も</a:t>
            </a:r>
            <a:r>
              <a:rPr sz="1600" b="0" spc="-30" dirty="0">
                <a:latin typeface="BIZ UDP明朝 Medium"/>
                <a:cs typeface="BIZ UDP明朝 Medium"/>
              </a:rPr>
              <a:t>つ</a:t>
            </a:r>
            <a:r>
              <a:rPr sz="1600" b="0" spc="-25" dirty="0">
                <a:latin typeface="BIZ UDP明朝 Medium"/>
                <a:cs typeface="BIZ UDP明朝 Medium"/>
              </a:rPr>
              <a:t>微生物は</a:t>
            </a:r>
            <a:r>
              <a:rPr sz="1600" b="0" spc="-10" dirty="0">
                <a:latin typeface="BIZ UDP明朝 Medium"/>
                <a:cs typeface="BIZ UDP明朝 Medium"/>
              </a:rPr>
              <a:t>、</a:t>
            </a:r>
            <a:r>
              <a:rPr sz="1600" b="0" spc="-20" dirty="0">
                <a:latin typeface="BIZ UDP明朝 Medium"/>
                <a:cs typeface="BIZ UDP明朝 Medium"/>
              </a:rPr>
              <a:t>「デ</a:t>
            </a:r>
            <a:r>
              <a:rPr sz="1600" b="0" spc="-25" dirty="0">
                <a:latin typeface="BIZ UDP明朝 Medium"/>
                <a:cs typeface="BIZ UDP明朝 Medium"/>
              </a:rPr>
              <a:t>イノコッカス・ラディオデュランス</a:t>
            </a:r>
            <a:r>
              <a:rPr sz="1600" b="0" spc="-50" dirty="0">
                <a:latin typeface="BIZ UDP明朝 Medium"/>
                <a:cs typeface="BIZ UDP明朝 Medium"/>
              </a:rPr>
              <a:t>」</a:t>
            </a:r>
            <a:endParaRPr sz="1600">
              <a:latin typeface="BIZ UDP明朝 Medium"/>
              <a:cs typeface="BIZ UDP明朝 Medium"/>
            </a:endParaRPr>
          </a:p>
          <a:p>
            <a:pPr marL="12700">
              <a:lnSpc>
                <a:spcPct val="100000"/>
              </a:lnSpc>
            </a:pPr>
            <a:r>
              <a:rPr sz="1600" b="0" spc="-10" dirty="0">
                <a:latin typeface="BIZ UDP明朝 Medium"/>
                <a:cs typeface="BIZ UDP明朝 Medium"/>
              </a:rPr>
              <a:t>（Deinococcus</a:t>
            </a:r>
            <a:r>
              <a:rPr sz="1600" b="0" spc="95" dirty="0">
                <a:latin typeface="BIZ UDP明朝 Medium"/>
                <a:cs typeface="BIZ UDP明朝 Medium"/>
              </a:rPr>
              <a:t> </a:t>
            </a:r>
            <a:r>
              <a:rPr sz="1600" b="0" spc="-20" dirty="0">
                <a:latin typeface="BIZ UDP明朝 Medium"/>
                <a:cs typeface="BIZ UDP明朝 Medium"/>
              </a:rPr>
              <a:t>radiodurans）</a:t>
            </a:r>
            <a:r>
              <a:rPr sz="1600" b="0" spc="-25" dirty="0">
                <a:latin typeface="BIZ UDP明朝 Medium"/>
                <a:cs typeface="BIZ UDP明朝 Medium"/>
              </a:rPr>
              <a:t>であ</a:t>
            </a:r>
            <a:r>
              <a:rPr sz="1600" b="0" spc="-20" dirty="0">
                <a:latin typeface="BIZ UDP明朝 Medium"/>
                <a:cs typeface="BIZ UDP明朝 Medium"/>
              </a:rPr>
              <a:t>る</a:t>
            </a:r>
            <a:r>
              <a:rPr sz="1600" b="0" spc="-50" dirty="0">
                <a:latin typeface="BIZ UDP明朝 Medium"/>
                <a:cs typeface="BIZ UDP明朝 Medium"/>
              </a:rPr>
              <a:t>。</a:t>
            </a:r>
            <a:endParaRPr sz="1600">
              <a:latin typeface="BIZ UDP明朝 Medium"/>
              <a:cs typeface="BIZ UDP明朝 Medium"/>
            </a:endParaRPr>
          </a:p>
          <a:p>
            <a:pPr>
              <a:lnSpc>
                <a:spcPct val="100000"/>
              </a:lnSpc>
            </a:pPr>
            <a:endParaRPr sz="1600">
              <a:latin typeface="BIZ UDP明朝 Medium"/>
              <a:cs typeface="BIZ UDP明朝 Medium"/>
            </a:endParaRPr>
          </a:p>
          <a:p>
            <a:pPr marL="3355340">
              <a:lnSpc>
                <a:spcPct val="100000"/>
              </a:lnSpc>
              <a:spcBef>
                <a:spcPts val="1295"/>
              </a:spcBef>
            </a:pPr>
            <a:r>
              <a:rPr sz="1300" dirty="0">
                <a:latin typeface="Meiryo UI"/>
                <a:cs typeface="Meiryo UI"/>
              </a:rPr>
              <a:t>中国・包頭における深刻な放射能汚</a:t>
            </a:r>
            <a:r>
              <a:rPr sz="1300" spc="-50" dirty="0">
                <a:latin typeface="Meiryo UI"/>
                <a:cs typeface="Meiryo UI"/>
              </a:rPr>
              <a:t>染</a:t>
            </a:r>
            <a:endParaRPr sz="1300">
              <a:latin typeface="Meiryo UI"/>
              <a:cs typeface="Meiryo UI"/>
            </a:endParaRPr>
          </a:p>
        </p:txBody>
      </p:sp>
      <p:pic>
        <p:nvPicPr>
          <p:cNvPr id="9" name="object 9"/>
          <p:cNvPicPr/>
          <p:nvPr/>
        </p:nvPicPr>
        <p:blipFill>
          <a:blip r:embed="rId7" cstate="print"/>
          <a:stretch>
            <a:fillRect/>
          </a:stretch>
        </p:blipFill>
        <p:spPr>
          <a:xfrm>
            <a:off x="9395459" y="4105655"/>
            <a:ext cx="2641090" cy="1937003"/>
          </a:xfrm>
          <a:prstGeom prst="rect">
            <a:avLst/>
          </a:prstGeom>
        </p:spPr>
      </p:pic>
      <p:sp>
        <p:nvSpPr>
          <p:cNvPr id="10" name="object 10"/>
          <p:cNvSpPr txBox="1">
            <a:spLocks noGrp="1"/>
          </p:cNvSpPr>
          <p:nvPr>
            <p:ph type="title"/>
          </p:nvPr>
        </p:nvSpPr>
        <p:spPr>
          <a:xfrm>
            <a:off x="6530296" y="446675"/>
            <a:ext cx="4571365" cy="452120"/>
          </a:xfrm>
          <a:prstGeom prst="rect">
            <a:avLst/>
          </a:prstGeom>
        </p:spPr>
        <p:txBody>
          <a:bodyPr vert="horz" wrap="square" lIns="0" tIns="12065" rIns="0" bIns="0" rtlCol="0">
            <a:spAutoFit/>
          </a:bodyPr>
          <a:lstStyle/>
          <a:p>
            <a:pPr marL="12700">
              <a:lnSpc>
                <a:spcPct val="100000"/>
              </a:lnSpc>
              <a:spcBef>
                <a:spcPts val="95"/>
              </a:spcBef>
            </a:pPr>
            <a:r>
              <a:rPr sz="2800" spc="-35" dirty="0"/>
              <a:t>ミネラル・バイ</a:t>
            </a:r>
            <a:r>
              <a:rPr sz="2800" spc="-40" dirty="0"/>
              <a:t>オ</a:t>
            </a:r>
            <a:r>
              <a:rPr sz="2800" spc="-35" dirty="0"/>
              <a:t>プロセ</a:t>
            </a:r>
            <a:r>
              <a:rPr sz="2800" spc="-45" dirty="0"/>
              <a:t>ッシング</a:t>
            </a:r>
            <a:endParaRPr sz="2800"/>
          </a:p>
        </p:txBody>
      </p:sp>
      <p:sp>
        <p:nvSpPr>
          <p:cNvPr id="11" name="object 11"/>
          <p:cNvSpPr txBox="1"/>
          <p:nvPr/>
        </p:nvSpPr>
        <p:spPr>
          <a:xfrm>
            <a:off x="12741" y="5950483"/>
            <a:ext cx="5898515" cy="841375"/>
          </a:xfrm>
          <a:prstGeom prst="rect">
            <a:avLst/>
          </a:prstGeom>
        </p:spPr>
        <p:txBody>
          <a:bodyPr vert="horz" wrap="square" lIns="0" tIns="12700" rIns="0" bIns="0" rtlCol="0">
            <a:spAutoFit/>
          </a:bodyPr>
          <a:lstStyle/>
          <a:p>
            <a:pPr marL="12700">
              <a:lnSpc>
                <a:spcPct val="100000"/>
              </a:lnSpc>
              <a:spcBef>
                <a:spcPts val="100"/>
              </a:spcBef>
            </a:pPr>
            <a:r>
              <a:rPr sz="900" b="0" spc="-10" dirty="0">
                <a:latin typeface="BIZ UDP明朝 Medium"/>
                <a:cs typeface="BIZ UDP明朝 Medium"/>
              </a:rPr>
              <a:t>https://thespoon.tech/biomilq-has-</a:t>
            </a:r>
            <a:r>
              <a:rPr sz="900" b="0" dirty="0">
                <a:latin typeface="BIZ UDP明朝 Medium"/>
                <a:cs typeface="BIZ UDP明朝 Medium"/>
              </a:rPr>
              <a:t>grown-</a:t>
            </a:r>
            <a:r>
              <a:rPr sz="900" b="0" spc="-10" dirty="0">
                <a:latin typeface="BIZ UDP明朝 Medium"/>
                <a:cs typeface="BIZ UDP明朝 Medium"/>
              </a:rPr>
              <a:t>the-</a:t>
            </a:r>
            <a:r>
              <a:rPr sz="900" b="0" dirty="0">
                <a:latin typeface="BIZ UDP明朝 Medium"/>
                <a:cs typeface="BIZ UDP明朝 Medium"/>
              </a:rPr>
              <a:t>main-</a:t>
            </a:r>
            <a:r>
              <a:rPr sz="900" b="0" spc="-10" dirty="0">
                <a:latin typeface="BIZ UDP明朝 Medium"/>
                <a:cs typeface="BIZ UDP明朝 Medium"/>
              </a:rPr>
              <a:t>components-</a:t>
            </a:r>
            <a:r>
              <a:rPr sz="900" b="0" dirty="0">
                <a:latin typeface="BIZ UDP明朝 Medium"/>
                <a:cs typeface="BIZ UDP明朝 Medium"/>
              </a:rPr>
              <a:t>of-</a:t>
            </a:r>
            <a:r>
              <a:rPr sz="900" b="0" spc="-10" dirty="0">
                <a:latin typeface="BIZ UDP明朝 Medium"/>
                <a:cs typeface="BIZ UDP明朝 Medium"/>
              </a:rPr>
              <a:t>human-breast-milk-in-</a:t>
            </a:r>
            <a:r>
              <a:rPr sz="900" b="0" dirty="0">
                <a:latin typeface="BIZ UDP明朝 Medium"/>
                <a:cs typeface="BIZ UDP明朝 Medium"/>
              </a:rPr>
              <a:t>a-</a:t>
            </a:r>
            <a:r>
              <a:rPr sz="900" b="0" spc="-20" dirty="0">
                <a:latin typeface="BIZ UDP明朝 Medium"/>
                <a:cs typeface="BIZ UDP明朝 Medium"/>
              </a:rPr>
              <a:t>lab/</a:t>
            </a:r>
            <a:endParaRPr sz="900">
              <a:latin typeface="BIZ UDP明朝 Medium"/>
              <a:cs typeface="BIZ UDP明朝 Medium"/>
            </a:endParaRPr>
          </a:p>
          <a:p>
            <a:pPr>
              <a:lnSpc>
                <a:spcPct val="100000"/>
              </a:lnSpc>
              <a:spcBef>
                <a:spcPts val="25"/>
              </a:spcBef>
            </a:pPr>
            <a:endParaRPr sz="800">
              <a:latin typeface="BIZ UDP明朝 Medium"/>
              <a:cs typeface="BIZ UDP明朝 Medium"/>
            </a:endParaRPr>
          </a:p>
          <a:p>
            <a:pPr marL="156210" marR="313055">
              <a:lnSpc>
                <a:spcPct val="100000"/>
              </a:lnSpc>
              <a:spcBef>
                <a:spcPts val="5"/>
              </a:spcBef>
            </a:pPr>
            <a:r>
              <a:rPr sz="1200" b="0" dirty="0">
                <a:solidFill>
                  <a:srgbClr val="1C1C1C"/>
                </a:solidFill>
                <a:latin typeface="BIZ UDP明朝 Medium"/>
                <a:cs typeface="BIZ UDP明朝 Medium"/>
              </a:rPr>
              <a:t>〇シンガポールのTurtle</a:t>
            </a:r>
            <a:r>
              <a:rPr sz="1200" b="0" spc="-50" dirty="0">
                <a:solidFill>
                  <a:srgbClr val="1C1C1C"/>
                </a:solidFill>
                <a:latin typeface="BIZ UDP明朝 Medium"/>
                <a:cs typeface="BIZ UDP明朝 Medium"/>
              </a:rPr>
              <a:t> </a:t>
            </a:r>
            <a:r>
              <a:rPr sz="1200" b="0" dirty="0">
                <a:solidFill>
                  <a:srgbClr val="1C1C1C"/>
                </a:solidFill>
                <a:latin typeface="BIZ UDP明朝 Medium"/>
                <a:cs typeface="BIZ UDP明朝 Medium"/>
              </a:rPr>
              <a:t>Tree</a:t>
            </a:r>
            <a:r>
              <a:rPr sz="1200" b="0" spc="-25" dirty="0">
                <a:solidFill>
                  <a:srgbClr val="1C1C1C"/>
                </a:solidFill>
                <a:latin typeface="BIZ UDP明朝 Medium"/>
                <a:cs typeface="BIZ UDP明朝 Medium"/>
              </a:rPr>
              <a:t> </a:t>
            </a:r>
            <a:r>
              <a:rPr sz="1200" b="0" dirty="0">
                <a:solidFill>
                  <a:srgbClr val="1C1C1C"/>
                </a:solidFill>
                <a:latin typeface="BIZ UDP明朝 Medium"/>
                <a:cs typeface="BIZ UDP明朝 Medium"/>
              </a:rPr>
              <a:t>Labs</a:t>
            </a:r>
            <a:r>
              <a:rPr sz="1200" b="0" spc="-10" dirty="0">
                <a:solidFill>
                  <a:srgbClr val="1C1C1C"/>
                </a:solidFill>
                <a:latin typeface="BIZ UDP明朝 Medium"/>
                <a:cs typeface="BIZ UDP明朝 Medium"/>
              </a:rPr>
              <a:t>、2021</a:t>
            </a:r>
            <a:r>
              <a:rPr sz="1200" b="0" spc="-5" dirty="0">
                <a:solidFill>
                  <a:srgbClr val="1C1C1C"/>
                </a:solidFill>
                <a:latin typeface="BIZ UDP明朝 Medium"/>
                <a:cs typeface="BIZ UDP明朝 Medium"/>
              </a:rPr>
              <a:t>年までに人工の母乳を発売</a:t>
            </a:r>
            <a:r>
              <a:rPr sz="1200" b="0" spc="-50" dirty="0">
                <a:solidFill>
                  <a:srgbClr val="1C1C1C"/>
                </a:solidFill>
                <a:latin typeface="BIZ UDP明朝 Medium"/>
                <a:cs typeface="BIZ UDP明朝 Medium"/>
              </a:rPr>
              <a:t> </a:t>
            </a:r>
            <a:r>
              <a:rPr sz="1200" b="0" u="sng" dirty="0">
                <a:solidFill>
                  <a:srgbClr val="0563C1"/>
                </a:solidFill>
                <a:uFill>
                  <a:solidFill>
                    <a:srgbClr val="0563C1"/>
                  </a:solidFill>
                </a:uFill>
                <a:latin typeface="BIZ UDP明朝 Medium"/>
                <a:cs typeface="BIZ UDP明朝 Medium"/>
                <a:hlinkClick r:id="rId8"/>
              </a:rPr>
              <a:t>https://www.greenqueen.com.hk/singapores-</a:t>
            </a:r>
            <a:r>
              <a:rPr sz="1200" b="0" u="sng" spc="-10" dirty="0">
                <a:solidFill>
                  <a:srgbClr val="0563C1"/>
                </a:solidFill>
                <a:uFill>
                  <a:solidFill>
                    <a:srgbClr val="0563C1"/>
                  </a:solidFill>
                </a:uFill>
                <a:latin typeface="BIZ UDP明朝 Medium"/>
                <a:cs typeface="BIZ UDP明朝 Medium"/>
                <a:hlinkClick r:id="rId8"/>
              </a:rPr>
              <a:t>turtletree-labs-debut-</a:t>
            </a:r>
            <a:r>
              <a:rPr sz="1200" b="0" spc="-10" dirty="0">
                <a:solidFill>
                  <a:srgbClr val="0563C1"/>
                </a:solidFill>
                <a:latin typeface="BIZ UDP明朝 Medium"/>
                <a:cs typeface="BIZ UDP明朝 Medium"/>
                <a:hlinkClick r:id="rId8"/>
              </a:rPr>
              <a:t> </a:t>
            </a:r>
            <a:r>
              <a:rPr sz="1200" b="0" u="sng" spc="-10" dirty="0">
                <a:solidFill>
                  <a:srgbClr val="0563C1"/>
                </a:solidFill>
                <a:uFill>
                  <a:solidFill>
                    <a:srgbClr val="0563C1"/>
                  </a:solidFill>
                </a:uFill>
                <a:latin typeface="BIZ UDP明朝 Medium"/>
                <a:cs typeface="BIZ UDP明朝 Medium"/>
                <a:hlinkClick r:id="rId8"/>
              </a:rPr>
              <a:t>lab-grown-breast-</a:t>
            </a:r>
            <a:r>
              <a:rPr sz="1200" b="0" u="sng" dirty="0">
                <a:solidFill>
                  <a:srgbClr val="0563C1"/>
                </a:solidFill>
                <a:uFill>
                  <a:solidFill>
                    <a:srgbClr val="0563C1"/>
                  </a:solidFill>
                </a:uFill>
                <a:latin typeface="BIZ UDP明朝 Medium"/>
                <a:cs typeface="BIZ UDP明朝 Medium"/>
                <a:hlinkClick r:id="rId8"/>
              </a:rPr>
              <a:t>milk-</a:t>
            </a:r>
            <a:r>
              <a:rPr sz="1200" b="0" u="sng" spc="-10" dirty="0">
                <a:solidFill>
                  <a:srgbClr val="0563C1"/>
                </a:solidFill>
                <a:uFill>
                  <a:solidFill>
                    <a:srgbClr val="0563C1"/>
                  </a:solidFill>
                </a:uFill>
                <a:latin typeface="BIZ UDP明朝 Medium"/>
                <a:cs typeface="BIZ UDP明朝 Medium"/>
                <a:hlinkClick r:id="rId8"/>
              </a:rPr>
              <a:t>in-2021/</a:t>
            </a:r>
            <a:endParaRPr sz="1200">
              <a:latin typeface="BIZ UDP明朝 Medium"/>
              <a:cs typeface="BIZ UDP明朝 Medium"/>
            </a:endParaRPr>
          </a:p>
        </p:txBody>
      </p:sp>
      <p:grpSp>
        <p:nvGrpSpPr>
          <p:cNvPr id="12" name="object 12"/>
          <p:cNvGrpSpPr/>
          <p:nvPr/>
        </p:nvGrpSpPr>
        <p:grpSpPr>
          <a:xfrm>
            <a:off x="5925311" y="373379"/>
            <a:ext cx="76200" cy="6413500"/>
            <a:chOff x="5925311" y="373379"/>
            <a:chExt cx="76200" cy="6413500"/>
          </a:xfrm>
        </p:grpSpPr>
        <p:sp>
          <p:nvSpPr>
            <p:cNvPr id="13" name="object 13"/>
            <p:cNvSpPr/>
            <p:nvPr/>
          </p:nvSpPr>
          <p:spPr>
            <a:xfrm>
              <a:off x="5963411" y="411479"/>
              <a:ext cx="0" cy="6337300"/>
            </a:xfrm>
            <a:custGeom>
              <a:avLst/>
              <a:gdLst/>
              <a:ahLst/>
              <a:cxnLst/>
              <a:rect l="l" t="t" r="r" b="b"/>
              <a:pathLst>
                <a:path h="6337300">
                  <a:moveTo>
                    <a:pt x="0" y="0"/>
                  </a:moveTo>
                  <a:lnTo>
                    <a:pt x="0" y="6337071"/>
                  </a:lnTo>
                </a:path>
              </a:pathLst>
            </a:custGeom>
            <a:ln w="12700">
              <a:solidFill>
                <a:srgbClr val="2F5597"/>
              </a:solidFill>
            </a:ln>
          </p:spPr>
          <p:txBody>
            <a:bodyPr wrap="square" lIns="0" tIns="0" rIns="0" bIns="0" rtlCol="0"/>
            <a:lstStyle/>
            <a:p>
              <a:endParaRPr/>
            </a:p>
          </p:txBody>
        </p:sp>
        <p:pic>
          <p:nvPicPr>
            <p:cNvPr id="14" name="object 14"/>
            <p:cNvPicPr/>
            <p:nvPr/>
          </p:nvPicPr>
          <p:blipFill>
            <a:blip r:embed="rId9" cstate="print"/>
            <a:stretch>
              <a:fillRect/>
            </a:stretch>
          </p:blipFill>
          <p:spPr>
            <a:xfrm>
              <a:off x="5925313" y="6710449"/>
              <a:ext cx="76200" cy="76200"/>
            </a:xfrm>
            <a:prstGeom prst="rect">
              <a:avLst/>
            </a:prstGeom>
          </p:spPr>
        </p:pic>
        <p:pic>
          <p:nvPicPr>
            <p:cNvPr id="15" name="object 15"/>
            <p:cNvPicPr/>
            <p:nvPr/>
          </p:nvPicPr>
          <p:blipFill>
            <a:blip r:embed="rId10" cstate="print"/>
            <a:stretch>
              <a:fillRect/>
            </a:stretch>
          </p:blipFill>
          <p:spPr>
            <a:xfrm>
              <a:off x="5925311" y="373379"/>
              <a:ext cx="76200" cy="76200"/>
            </a:xfrm>
            <a:prstGeom prst="rect">
              <a:avLst/>
            </a:prstGeom>
          </p:spPr>
        </p:pic>
      </p:grpSp>
      <p:pic>
        <p:nvPicPr>
          <p:cNvPr id="16" name="object 16"/>
          <p:cNvPicPr/>
          <p:nvPr/>
        </p:nvPicPr>
        <p:blipFill>
          <a:blip r:embed="rId11" cstate="print"/>
          <a:stretch>
            <a:fillRect/>
          </a:stretch>
        </p:blipFill>
        <p:spPr>
          <a:xfrm>
            <a:off x="3561588" y="131064"/>
            <a:ext cx="2042808" cy="1051000"/>
          </a:xfrm>
          <a:prstGeom prst="rect">
            <a:avLst/>
          </a:prstGeom>
        </p:spPr>
      </p:pic>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23904" y="86868"/>
            <a:ext cx="673607" cy="1028699"/>
          </a:xfrm>
          <a:prstGeom prst="rect">
            <a:avLst/>
          </a:prstGeom>
        </p:spPr>
      </p:pic>
      <p:grpSp>
        <p:nvGrpSpPr>
          <p:cNvPr id="3" name="object 3"/>
          <p:cNvGrpSpPr/>
          <p:nvPr/>
        </p:nvGrpSpPr>
        <p:grpSpPr>
          <a:xfrm>
            <a:off x="126492" y="143256"/>
            <a:ext cx="1292860" cy="1256030"/>
            <a:chOff x="126492" y="143256"/>
            <a:chExt cx="1292860" cy="1256030"/>
          </a:xfrm>
        </p:grpSpPr>
        <p:pic>
          <p:nvPicPr>
            <p:cNvPr id="4" name="object 4"/>
            <p:cNvPicPr/>
            <p:nvPr/>
          </p:nvPicPr>
          <p:blipFill>
            <a:blip r:embed="rId3" cstate="print"/>
            <a:stretch>
              <a:fillRect/>
            </a:stretch>
          </p:blipFill>
          <p:spPr>
            <a:xfrm>
              <a:off x="134112" y="143256"/>
              <a:ext cx="1269491" cy="1190243"/>
            </a:xfrm>
            <a:prstGeom prst="rect">
              <a:avLst/>
            </a:prstGeom>
          </p:spPr>
        </p:pic>
        <p:sp>
          <p:nvSpPr>
            <p:cNvPr id="5" name="object 5"/>
            <p:cNvSpPr/>
            <p:nvPr/>
          </p:nvSpPr>
          <p:spPr>
            <a:xfrm>
              <a:off x="583692" y="509015"/>
              <a:ext cx="571500" cy="457200"/>
            </a:xfrm>
            <a:custGeom>
              <a:avLst/>
              <a:gdLst/>
              <a:ahLst/>
              <a:cxnLst/>
              <a:rect l="l" t="t" r="r" b="b"/>
              <a:pathLst>
                <a:path w="571500" h="457200">
                  <a:moveTo>
                    <a:pt x="571500" y="0"/>
                  </a:moveTo>
                  <a:lnTo>
                    <a:pt x="0" y="0"/>
                  </a:lnTo>
                  <a:lnTo>
                    <a:pt x="0" y="457200"/>
                  </a:lnTo>
                  <a:lnTo>
                    <a:pt x="571500" y="457200"/>
                  </a:lnTo>
                  <a:lnTo>
                    <a:pt x="571500" y="0"/>
                  </a:lnTo>
                  <a:close/>
                </a:path>
              </a:pathLst>
            </a:custGeom>
            <a:solidFill>
              <a:srgbClr val="923922"/>
            </a:solidFill>
          </p:spPr>
          <p:txBody>
            <a:bodyPr wrap="square" lIns="0" tIns="0" rIns="0" bIns="0" rtlCol="0"/>
            <a:lstStyle/>
            <a:p>
              <a:endParaRPr/>
            </a:p>
          </p:txBody>
        </p:sp>
        <p:pic>
          <p:nvPicPr>
            <p:cNvPr id="6" name="object 6"/>
            <p:cNvPicPr/>
            <p:nvPr/>
          </p:nvPicPr>
          <p:blipFill>
            <a:blip r:embed="rId4" cstate="print"/>
            <a:stretch>
              <a:fillRect/>
            </a:stretch>
          </p:blipFill>
          <p:spPr>
            <a:xfrm>
              <a:off x="126492" y="164592"/>
              <a:ext cx="1292339" cy="1234439"/>
            </a:xfrm>
            <a:prstGeom prst="rect">
              <a:avLst/>
            </a:prstGeom>
          </p:spPr>
        </p:pic>
      </p:grpSp>
      <p:sp>
        <p:nvSpPr>
          <p:cNvPr id="7" name="object 7"/>
          <p:cNvSpPr txBox="1"/>
          <p:nvPr/>
        </p:nvSpPr>
        <p:spPr>
          <a:xfrm>
            <a:off x="459549" y="360512"/>
            <a:ext cx="584835" cy="696595"/>
          </a:xfrm>
          <a:prstGeom prst="rect">
            <a:avLst/>
          </a:prstGeom>
        </p:spPr>
        <p:txBody>
          <a:bodyPr vert="horz" wrap="square" lIns="0" tIns="13335" rIns="0" bIns="0" rtlCol="0">
            <a:spAutoFit/>
          </a:bodyPr>
          <a:lstStyle/>
          <a:p>
            <a:pPr marL="12700">
              <a:lnSpc>
                <a:spcPct val="100000"/>
              </a:lnSpc>
              <a:spcBef>
                <a:spcPts val="105"/>
              </a:spcBef>
            </a:pPr>
            <a:r>
              <a:rPr sz="4400" b="0" dirty="0">
                <a:solidFill>
                  <a:srgbClr val="FBE5D6"/>
                </a:solidFill>
                <a:latin typeface="BIZ UDP明朝 Medium"/>
                <a:cs typeface="BIZ UDP明朝 Medium"/>
              </a:rPr>
              <a:t>生</a:t>
            </a:r>
            <a:endParaRPr sz="4400">
              <a:latin typeface="BIZ UDP明朝 Medium"/>
              <a:cs typeface="BIZ UDP明朝 Medium"/>
            </a:endParaRPr>
          </a:p>
        </p:txBody>
      </p:sp>
      <p:sp>
        <p:nvSpPr>
          <p:cNvPr id="8" name="object 8"/>
          <p:cNvSpPr txBox="1">
            <a:spLocks noGrp="1"/>
          </p:cNvSpPr>
          <p:nvPr>
            <p:ph type="title"/>
          </p:nvPr>
        </p:nvSpPr>
        <p:spPr>
          <a:xfrm>
            <a:off x="3817815" y="262017"/>
            <a:ext cx="5697220" cy="513715"/>
          </a:xfrm>
          <a:prstGeom prst="rect">
            <a:avLst/>
          </a:prstGeom>
        </p:spPr>
        <p:txBody>
          <a:bodyPr vert="horz" wrap="square" lIns="0" tIns="12700" rIns="0" bIns="0" rtlCol="0">
            <a:spAutoFit/>
          </a:bodyPr>
          <a:lstStyle/>
          <a:p>
            <a:pPr marL="12700">
              <a:lnSpc>
                <a:spcPct val="100000"/>
              </a:lnSpc>
              <a:spcBef>
                <a:spcPts val="100"/>
              </a:spcBef>
            </a:pPr>
            <a:r>
              <a:rPr sz="3200" spc="-15" dirty="0">
                <a:solidFill>
                  <a:srgbClr val="C00000"/>
                </a:solidFill>
              </a:rPr>
              <a:t>動物によるバイオ・プロダクション</a:t>
            </a:r>
            <a:endParaRPr sz="3200"/>
          </a:p>
        </p:txBody>
      </p:sp>
      <p:sp>
        <p:nvSpPr>
          <p:cNvPr id="9" name="object 9"/>
          <p:cNvSpPr txBox="1"/>
          <p:nvPr/>
        </p:nvSpPr>
        <p:spPr>
          <a:xfrm>
            <a:off x="4605787" y="768061"/>
            <a:ext cx="4120515" cy="739775"/>
          </a:xfrm>
          <a:prstGeom prst="rect">
            <a:avLst/>
          </a:prstGeom>
        </p:spPr>
        <p:txBody>
          <a:bodyPr vert="horz" wrap="square" lIns="0" tIns="13335" rIns="0" bIns="0" rtlCol="0">
            <a:spAutoFit/>
          </a:bodyPr>
          <a:lstStyle/>
          <a:p>
            <a:pPr algn="ctr">
              <a:lnSpc>
                <a:spcPct val="100000"/>
              </a:lnSpc>
              <a:spcBef>
                <a:spcPts val="105"/>
              </a:spcBef>
            </a:pPr>
            <a:r>
              <a:rPr sz="1400" spc="-20" dirty="0">
                <a:solidFill>
                  <a:srgbClr val="1C1C1C"/>
                </a:solidFill>
                <a:latin typeface="メイリオ"/>
                <a:cs typeface="メイリオ"/>
              </a:rPr>
              <a:t>鶏卵バイオリアクターを用いたタンパク質製造技術</a:t>
            </a:r>
            <a:endParaRPr sz="1400">
              <a:latin typeface="メイリオ"/>
              <a:cs typeface="メイリオ"/>
            </a:endParaRPr>
          </a:p>
          <a:p>
            <a:pPr algn="ctr">
              <a:lnSpc>
                <a:spcPct val="100000"/>
              </a:lnSpc>
              <a:spcBef>
                <a:spcPts val="95"/>
              </a:spcBef>
            </a:pPr>
            <a:r>
              <a:rPr sz="3200" b="0" spc="-15" dirty="0">
                <a:solidFill>
                  <a:srgbClr val="C00000"/>
                </a:solidFill>
                <a:latin typeface="BIZ UDP明朝 Medium"/>
                <a:cs typeface="BIZ UDP明朝 Medium"/>
              </a:rPr>
              <a:t>ニワトリ工場</a:t>
            </a:r>
            <a:endParaRPr sz="3200">
              <a:latin typeface="BIZ UDP明朝 Medium"/>
              <a:cs typeface="BIZ UDP明朝 Medium"/>
            </a:endParaRPr>
          </a:p>
        </p:txBody>
      </p:sp>
      <p:pic>
        <p:nvPicPr>
          <p:cNvPr id="10" name="object 10"/>
          <p:cNvPicPr/>
          <p:nvPr/>
        </p:nvPicPr>
        <p:blipFill>
          <a:blip r:embed="rId5" cstate="print"/>
          <a:stretch>
            <a:fillRect/>
          </a:stretch>
        </p:blipFill>
        <p:spPr>
          <a:xfrm>
            <a:off x="260604" y="2084211"/>
            <a:ext cx="5918311" cy="4300431"/>
          </a:xfrm>
          <a:prstGeom prst="rect">
            <a:avLst/>
          </a:prstGeom>
        </p:spPr>
      </p:pic>
      <p:sp>
        <p:nvSpPr>
          <p:cNvPr id="11" name="object 11"/>
          <p:cNvSpPr txBox="1"/>
          <p:nvPr/>
        </p:nvSpPr>
        <p:spPr>
          <a:xfrm>
            <a:off x="40640" y="6377646"/>
            <a:ext cx="12109450" cy="424180"/>
          </a:xfrm>
          <a:prstGeom prst="rect">
            <a:avLst/>
          </a:prstGeom>
        </p:spPr>
        <p:txBody>
          <a:bodyPr vert="horz" wrap="square" lIns="0" tIns="29209" rIns="0" bIns="0" rtlCol="0">
            <a:spAutoFit/>
          </a:bodyPr>
          <a:lstStyle/>
          <a:p>
            <a:pPr marL="50800" marR="43180">
              <a:lnSpc>
                <a:spcPct val="93000"/>
              </a:lnSpc>
              <a:spcBef>
                <a:spcPts val="229"/>
              </a:spcBef>
            </a:pPr>
            <a:r>
              <a:rPr sz="1100" b="1" dirty="0">
                <a:solidFill>
                  <a:srgbClr val="C00000"/>
                </a:solidFill>
                <a:latin typeface="UD デジタル 教科書体 NP-B"/>
                <a:cs typeface="UD デジタル 教科書体 NP-B"/>
              </a:rPr>
              <a:t>ヒトインターフェロン</a:t>
            </a:r>
            <a:r>
              <a:rPr sz="1100" b="1" spc="-15" dirty="0">
                <a:solidFill>
                  <a:srgbClr val="C00000"/>
                </a:solidFill>
                <a:latin typeface="UD デジタル 教科書体 NP-B"/>
                <a:cs typeface="UD デジタル 教科書体 NP-B"/>
              </a:rPr>
              <a:t>β</a:t>
            </a:r>
            <a:r>
              <a:rPr sz="1100" b="1" dirty="0">
                <a:solidFill>
                  <a:srgbClr val="C00000"/>
                </a:solidFill>
                <a:latin typeface="UD デジタル 教科書体 NP-B"/>
                <a:cs typeface="UD デジタル 教科書体 NP-B"/>
              </a:rPr>
              <a:t>は、</a:t>
            </a:r>
            <a:r>
              <a:rPr sz="1100" b="1" spc="-10" dirty="0">
                <a:solidFill>
                  <a:srgbClr val="C00000"/>
                </a:solidFill>
                <a:latin typeface="UD デジタル 教科書体 NP-B"/>
                <a:cs typeface="UD デジタル 教科書体 NP-B"/>
              </a:rPr>
              <a:t>10</a:t>
            </a:r>
            <a:r>
              <a:rPr sz="1100" b="1" spc="-15" dirty="0">
                <a:solidFill>
                  <a:srgbClr val="C00000"/>
                </a:solidFill>
                <a:latin typeface="UD デジタル 教科書体 NP-B"/>
                <a:cs typeface="UD デジタル 教科書体 NP-B"/>
              </a:rPr>
              <a:t>マイクロ・グラム</a:t>
            </a:r>
            <a:r>
              <a:rPr sz="1100" b="1" dirty="0">
                <a:solidFill>
                  <a:srgbClr val="C00000"/>
                </a:solidFill>
                <a:latin typeface="UD デジタル 教科書体 NP-B"/>
                <a:cs typeface="UD デジタル 教科書体 NP-B"/>
              </a:rPr>
              <a:t>（ </a:t>
            </a:r>
            <a:r>
              <a:rPr sz="1100" b="1" spc="-10" dirty="0">
                <a:solidFill>
                  <a:srgbClr val="C00000"/>
                </a:solidFill>
                <a:latin typeface="UD デジタル 教科書体 NP-B"/>
                <a:cs typeface="UD デジタル 教科書体 NP-B"/>
              </a:rPr>
              <a:t>0.01μg）</a:t>
            </a:r>
            <a:r>
              <a:rPr sz="1100" b="1" dirty="0">
                <a:solidFill>
                  <a:srgbClr val="C00000"/>
                </a:solidFill>
                <a:latin typeface="UD デジタル 教科書体 NP-B"/>
                <a:cs typeface="UD デジタル 教科書体 NP-B"/>
              </a:rPr>
              <a:t>の価格は</a:t>
            </a:r>
            <a:r>
              <a:rPr sz="1100" b="1" spc="-10" dirty="0">
                <a:solidFill>
                  <a:srgbClr val="C00000"/>
                </a:solidFill>
                <a:latin typeface="UD デジタル 教科書体 NP-B"/>
                <a:cs typeface="UD デジタル 教科書体 NP-B"/>
              </a:rPr>
              <a:t>2万から5</a:t>
            </a:r>
            <a:r>
              <a:rPr sz="1100" b="1" spc="-15" dirty="0">
                <a:solidFill>
                  <a:srgbClr val="C00000"/>
                </a:solidFill>
                <a:latin typeface="UD デジタル 教科書体 NP-B"/>
                <a:cs typeface="UD デジタル 教科書体 NP-B"/>
              </a:rPr>
              <a:t>万円。卵１個の含有量は</a:t>
            </a:r>
            <a:r>
              <a:rPr sz="1100" b="1" spc="-10" dirty="0">
                <a:solidFill>
                  <a:srgbClr val="C00000"/>
                </a:solidFill>
                <a:latin typeface="UD デジタル 教科書体 NP-B"/>
                <a:cs typeface="UD デジタル 教科書体 NP-B"/>
              </a:rPr>
              <a:t>30～60</a:t>
            </a:r>
            <a:r>
              <a:rPr sz="1100" b="1" spc="-20" dirty="0">
                <a:solidFill>
                  <a:srgbClr val="C00000"/>
                </a:solidFill>
                <a:latin typeface="UD デジタル 教科書体 NP-B"/>
                <a:cs typeface="UD デジタル 教科書体 NP-B"/>
              </a:rPr>
              <a:t>ミリグラム。１個の卵が６千万円から３億円近い価値を持つ、所謂「金</a:t>
            </a:r>
            <a:r>
              <a:rPr sz="2400" b="1" spc="-1447" baseline="-34722" dirty="0">
                <a:solidFill>
                  <a:srgbClr val="002060"/>
                </a:solidFill>
                <a:latin typeface="UD デジタル 教科書体 NK-R"/>
                <a:cs typeface="UD デジタル 教科書体 NK-R"/>
              </a:rPr>
              <a:t>3</a:t>
            </a:r>
            <a:r>
              <a:rPr sz="1100" b="1" spc="-145" dirty="0">
                <a:solidFill>
                  <a:srgbClr val="C00000"/>
                </a:solidFill>
                <a:latin typeface="UD デジタル 教科書体 NP-B"/>
                <a:cs typeface="UD デジタル 教科書体 NP-B"/>
              </a:rPr>
              <a:t>の</a:t>
            </a:r>
            <a:r>
              <a:rPr sz="2400" b="1" spc="-75" baseline="-34722" dirty="0">
                <a:solidFill>
                  <a:srgbClr val="002060"/>
                </a:solidFill>
                <a:latin typeface="UD デジタル 教科書体 NK-R"/>
                <a:cs typeface="UD デジタル 教科書体 NK-R"/>
              </a:rPr>
              <a:t>5</a:t>
            </a:r>
            <a:r>
              <a:rPr sz="1100" b="1" dirty="0">
                <a:solidFill>
                  <a:srgbClr val="C00000"/>
                </a:solidFill>
                <a:latin typeface="UD デジタル 教科書体 NP-B"/>
                <a:cs typeface="UD デジタル 教科書体 NP-B"/>
              </a:rPr>
              <a:t>卵」。（</a:t>
            </a:r>
            <a:r>
              <a:rPr sz="1100" b="1" spc="-15" dirty="0">
                <a:solidFill>
                  <a:srgbClr val="C00000"/>
                </a:solidFill>
                <a:latin typeface="UD デジタル 教科書体 NP-B"/>
                <a:cs typeface="UD デジタル 教科書体 NP-B"/>
              </a:rPr>
              <a:t>がん治療や肝炎治療に用いられる</a:t>
            </a:r>
            <a:r>
              <a:rPr sz="1100" b="1" spc="-50" dirty="0">
                <a:solidFill>
                  <a:srgbClr val="C00000"/>
                </a:solidFill>
                <a:latin typeface="UD デジタル 教科書体 NP-B"/>
                <a:cs typeface="UD デジタル 教科書体 NP-B"/>
              </a:rPr>
              <a:t>）</a:t>
            </a:r>
            <a:endParaRPr sz="1100">
              <a:latin typeface="UD デジタル 教科書体 NP-B"/>
              <a:cs typeface="UD デジタル 教科書体 NP-B"/>
            </a:endParaRPr>
          </a:p>
        </p:txBody>
      </p:sp>
      <p:pic>
        <p:nvPicPr>
          <p:cNvPr id="12" name="object 12"/>
          <p:cNvPicPr/>
          <p:nvPr/>
        </p:nvPicPr>
        <p:blipFill>
          <a:blip r:embed="rId6" cstate="print"/>
          <a:stretch>
            <a:fillRect/>
          </a:stretch>
        </p:blipFill>
        <p:spPr>
          <a:xfrm>
            <a:off x="6400800" y="2383536"/>
            <a:ext cx="2715767" cy="2938271"/>
          </a:xfrm>
          <a:prstGeom prst="rect">
            <a:avLst/>
          </a:prstGeom>
        </p:spPr>
      </p:pic>
      <p:grpSp>
        <p:nvGrpSpPr>
          <p:cNvPr id="13" name="object 13"/>
          <p:cNvGrpSpPr/>
          <p:nvPr/>
        </p:nvGrpSpPr>
        <p:grpSpPr>
          <a:xfrm>
            <a:off x="9328404" y="2383535"/>
            <a:ext cx="2028825" cy="3853179"/>
            <a:chOff x="9328404" y="2383535"/>
            <a:chExt cx="2028825" cy="3853179"/>
          </a:xfrm>
        </p:grpSpPr>
        <p:pic>
          <p:nvPicPr>
            <p:cNvPr id="14" name="object 14"/>
            <p:cNvPicPr/>
            <p:nvPr/>
          </p:nvPicPr>
          <p:blipFill>
            <a:blip r:embed="rId7" cstate="print"/>
            <a:stretch>
              <a:fillRect/>
            </a:stretch>
          </p:blipFill>
          <p:spPr>
            <a:xfrm>
              <a:off x="9328404" y="2383535"/>
              <a:ext cx="2028443" cy="1904999"/>
            </a:xfrm>
            <a:prstGeom prst="rect">
              <a:avLst/>
            </a:prstGeom>
          </p:spPr>
        </p:pic>
        <p:pic>
          <p:nvPicPr>
            <p:cNvPr id="15" name="object 15"/>
            <p:cNvPicPr/>
            <p:nvPr/>
          </p:nvPicPr>
          <p:blipFill>
            <a:blip r:embed="rId8" cstate="print"/>
            <a:stretch>
              <a:fillRect/>
            </a:stretch>
          </p:blipFill>
          <p:spPr>
            <a:xfrm>
              <a:off x="9328404" y="4331207"/>
              <a:ext cx="2028443" cy="1904999"/>
            </a:xfrm>
            <a:prstGeom prst="rect">
              <a:avLst/>
            </a:prstGeom>
          </p:spPr>
        </p:pic>
      </p:grpSp>
      <p:sp>
        <p:nvSpPr>
          <p:cNvPr id="16" name="object 16"/>
          <p:cNvSpPr txBox="1"/>
          <p:nvPr/>
        </p:nvSpPr>
        <p:spPr>
          <a:xfrm>
            <a:off x="9328404" y="2383535"/>
            <a:ext cx="2034539" cy="247015"/>
          </a:xfrm>
          <a:prstGeom prst="rect">
            <a:avLst/>
          </a:prstGeom>
          <a:solidFill>
            <a:srgbClr val="FFC000"/>
          </a:solidFill>
        </p:spPr>
        <p:txBody>
          <a:bodyPr vert="horz" wrap="square" lIns="0" tIns="26669" rIns="0" bIns="0" rtlCol="0">
            <a:spAutoFit/>
          </a:bodyPr>
          <a:lstStyle/>
          <a:p>
            <a:pPr marL="177800">
              <a:lnSpc>
                <a:spcPct val="100000"/>
              </a:lnSpc>
              <a:spcBef>
                <a:spcPts val="209"/>
              </a:spcBef>
            </a:pPr>
            <a:r>
              <a:rPr sz="1400" b="1" spc="-10" dirty="0">
                <a:solidFill>
                  <a:srgbClr val="C00000"/>
                </a:solidFill>
                <a:latin typeface="Meiryo UI"/>
                <a:cs typeface="Meiryo UI"/>
              </a:rPr>
              <a:t>ヒトインターフェロン</a:t>
            </a:r>
            <a:r>
              <a:rPr sz="1400" b="1" dirty="0">
                <a:solidFill>
                  <a:srgbClr val="C00000"/>
                </a:solidFill>
                <a:latin typeface="Meiryo UI"/>
                <a:cs typeface="Meiryo UI"/>
              </a:rPr>
              <a:t>β</a:t>
            </a:r>
            <a:r>
              <a:rPr sz="1400" b="1" spc="-50" dirty="0">
                <a:solidFill>
                  <a:srgbClr val="C00000"/>
                </a:solidFill>
                <a:latin typeface="Meiryo UI"/>
                <a:cs typeface="Meiryo UI"/>
              </a:rPr>
              <a:t>卵</a:t>
            </a:r>
            <a:endParaRPr sz="1400">
              <a:latin typeface="Meiryo UI"/>
              <a:cs typeface="Meiryo UI"/>
            </a:endParaRPr>
          </a:p>
        </p:txBody>
      </p:sp>
      <p:sp>
        <p:nvSpPr>
          <p:cNvPr id="17" name="object 17"/>
          <p:cNvSpPr txBox="1"/>
          <p:nvPr/>
        </p:nvSpPr>
        <p:spPr>
          <a:xfrm>
            <a:off x="78739" y="1555550"/>
            <a:ext cx="12004040" cy="391160"/>
          </a:xfrm>
          <a:prstGeom prst="rect">
            <a:avLst/>
          </a:prstGeom>
        </p:spPr>
        <p:txBody>
          <a:bodyPr vert="horz" wrap="square" lIns="0" tIns="12700" rIns="0" bIns="0" rtlCol="0">
            <a:spAutoFit/>
          </a:bodyPr>
          <a:lstStyle/>
          <a:p>
            <a:pPr marL="12700" marR="5080">
              <a:lnSpc>
                <a:spcPct val="100000"/>
              </a:lnSpc>
              <a:spcBef>
                <a:spcPts val="100"/>
              </a:spcBef>
            </a:pPr>
            <a:r>
              <a:rPr sz="1200" dirty="0">
                <a:solidFill>
                  <a:srgbClr val="303030"/>
                </a:solidFill>
                <a:latin typeface="メイリオ"/>
                <a:cs typeface="メイリオ"/>
              </a:rPr>
              <a:t>ニワトリの遺伝子を改変し、有用組換えタンパク質（ヒトインターフェロン</a:t>
            </a:r>
            <a:r>
              <a:rPr sz="1200" spc="-10" dirty="0">
                <a:solidFill>
                  <a:srgbClr val="303030"/>
                </a:solidFill>
                <a:latin typeface="メイリオ"/>
                <a:cs typeface="メイリオ"/>
              </a:rPr>
              <a:t>β）</a:t>
            </a:r>
            <a:r>
              <a:rPr sz="1200" spc="-5" dirty="0">
                <a:solidFill>
                  <a:srgbClr val="303030"/>
                </a:solidFill>
                <a:latin typeface="メイリオ"/>
                <a:cs typeface="メイリオ"/>
              </a:rPr>
              <a:t>を大量に含む鶏卵を生産。有用組換えタンパク質を含む鶏卵を長期間、世代を超えて安定的に生産。鶏卵を用いて高価な組換えタンパク質を、極めて安価に大量生産できる新技術に道筋。</a:t>
            </a:r>
            <a:endParaRPr sz="1200">
              <a:latin typeface="メイリオ"/>
              <a:cs typeface="メイリオ"/>
            </a:endParaRPr>
          </a:p>
        </p:txBody>
      </p:sp>
      <p:sp>
        <p:nvSpPr>
          <p:cNvPr id="18" name="object 18"/>
          <p:cNvSpPr txBox="1"/>
          <p:nvPr/>
        </p:nvSpPr>
        <p:spPr>
          <a:xfrm>
            <a:off x="9328404" y="4335779"/>
            <a:ext cx="2034539" cy="243840"/>
          </a:xfrm>
          <a:prstGeom prst="rect">
            <a:avLst/>
          </a:prstGeom>
          <a:solidFill>
            <a:srgbClr val="FFFF00"/>
          </a:solidFill>
        </p:spPr>
        <p:txBody>
          <a:bodyPr vert="horz" wrap="square" lIns="0" tIns="24130" rIns="0" bIns="0" rtlCol="0">
            <a:spAutoFit/>
          </a:bodyPr>
          <a:lstStyle/>
          <a:p>
            <a:pPr marL="667385">
              <a:lnSpc>
                <a:spcPct val="100000"/>
              </a:lnSpc>
              <a:spcBef>
                <a:spcPts val="190"/>
              </a:spcBef>
            </a:pPr>
            <a:r>
              <a:rPr sz="1400" b="1" spc="-20" dirty="0">
                <a:solidFill>
                  <a:srgbClr val="C00000"/>
                </a:solidFill>
                <a:latin typeface="Meiryo UI"/>
                <a:cs typeface="Meiryo UI"/>
              </a:rPr>
              <a:t>普通の卵</a:t>
            </a:r>
            <a:endParaRPr sz="1400">
              <a:latin typeface="Meiryo UI"/>
              <a:cs typeface="Meiryo UI"/>
            </a:endParaRPr>
          </a:p>
        </p:txBody>
      </p:sp>
      <p:grpSp>
        <p:nvGrpSpPr>
          <p:cNvPr id="19" name="object 19"/>
          <p:cNvGrpSpPr/>
          <p:nvPr/>
        </p:nvGrpSpPr>
        <p:grpSpPr>
          <a:xfrm>
            <a:off x="11381231" y="3101340"/>
            <a:ext cx="702945" cy="951230"/>
            <a:chOff x="11381231" y="3101340"/>
            <a:chExt cx="702945" cy="951230"/>
          </a:xfrm>
        </p:grpSpPr>
        <p:pic>
          <p:nvPicPr>
            <p:cNvPr id="20" name="object 20"/>
            <p:cNvPicPr/>
            <p:nvPr/>
          </p:nvPicPr>
          <p:blipFill>
            <a:blip r:embed="rId9" cstate="print"/>
            <a:stretch>
              <a:fillRect/>
            </a:stretch>
          </p:blipFill>
          <p:spPr>
            <a:xfrm>
              <a:off x="11424774" y="3101340"/>
              <a:ext cx="547660" cy="713231"/>
            </a:xfrm>
            <a:prstGeom prst="rect">
              <a:avLst/>
            </a:prstGeom>
          </p:spPr>
        </p:pic>
        <p:sp>
          <p:nvSpPr>
            <p:cNvPr id="21" name="object 21"/>
            <p:cNvSpPr/>
            <p:nvPr/>
          </p:nvSpPr>
          <p:spPr>
            <a:xfrm>
              <a:off x="11381231" y="3803904"/>
              <a:ext cx="702945" cy="248920"/>
            </a:xfrm>
            <a:custGeom>
              <a:avLst/>
              <a:gdLst/>
              <a:ahLst/>
              <a:cxnLst/>
              <a:rect l="l" t="t" r="r" b="b"/>
              <a:pathLst>
                <a:path w="702945" h="248920">
                  <a:moveTo>
                    <a:pt x="702564" y="0"/>
                  </a:moveTo>
                  <a:lnTo>
                    <a:pt x="0" y="0"/>
                  </a:lnTo>
                  <a:lnTo>
                    <a:pt x="0" y="248412"/>
                  </a:lnTo>
                  <a:lnTo>
                    <a:pt x="702564" y="248412"/>
                  </a:lnTo>
                  <a:lnTo>
                    <a:pt x="702564" y="0"/>
                  </a:lnTo>
                  <a:close/>
                </a:path>
              </a:pathLst>
            </a:custGeom>
            <a:solidFill>
              <a:srgbClr val="C00000"/>
            </a:solidFill>
          </p:spPr>
          <p:txBody>
            <a:bodyPr wrap="square" lIns="0" tIns="0" rIns="0" bIns="0" rtlCol="0"/>
            <a:lstStyle/>
            <a:p>
              <a:endParaRPr/>
            </a:p>
          </p:txBody>
        </p:sp>
      </p:grpSp>
      <p:sp>
        <p:nvSpPr>
          <p:cNvPr id="22" name="object 22"/>
          <p:cNvSpPr txBox="1"/>
          <p:nvPr/>
        </p:nvSpPr>
        <p:spPr>
          <a:xfrm>
            <a:off x="11514617" y="3838277"/>
            <a:ext cx="433705" cy="193675"/>
          </a:xfrm>
          <a:prstGeom prst="rect">
            <a:avLst/>
          </a:prstGeom>
        </p:spPr>
        <p:txBody>
          <a:bodyPr vert="horz" wrap="square" lIns="0" tIns="12700" rIns="0" bIns="0" rtlCol="0">
            <a:spAutoFit/>
          </a:bodyPr>
          <a:lstStyle/>
          <a:p>
            <a:pPr marL="12700">
              <a:lnSpc>
                <a:spcPct val="100000"/>
              </a:lnSpc>
              <a:spcBef>
                <a:spcPts val="100"/>
              </a:spcBef>
            </a:pPr>
            <a:r>
              <a:rPr sz="1100" b="1" spc="-20" dirty="0">
                <a:solidFill>
                  <a:srgbClr val="FFC000"/>
                </a:solidFill>
                <a:latin typeface="Meiryo UI"/>
                <a:cs typeface="Meiryo UI"/>
              </a:rPr>
              <a:t>金の卵</a:t>
            </a:r>
            <a:endParaRPr sz="1100">
              <a:latin typeface="Meiryo UI"/>
              <a:cs typeface="Meiryo UI"/>
            </a:endParaRPr>
          </a:p>
        </p:txBody>
      </p:sp>
      <p:sp>
        <p:nvSpPr>
          <p:cNvPr id="23" name="object 23"/>
          <p:cNvSpPr txBox="1"/>
          <p:nvPr/>
        </p:nvSpPr>
        <p:spPr>
          <a:xfrm>
            <a:off x="6424819" y="5392220"/>
            <a:ext cx="2668270" cy="636270"/>
          </a:xfrm>
          <a:prstGeom prst="rect">
            <a:avLst/>
          </a:prstGeom>
        </p:spPr>
        <p:txBody>
          <a:bodyPr vert="horz" wrap="square" lIns="0" tIns="12700" rIns="0" bIns="0" rtlCol="0">
            <a:spAutoFit/>
          </a:bodyPr>
          <a:lstStyle/>
          <a:p>
            <a:pPr marL="86995" marR="5080" indent="-74930">
              <a:lnSpc>
                <a:spcPct val="100000"/>
              </a:lnSpc>
              <a:spcBef>
                <a:spcPts val="100"/>
              </a:spcBef>
            </a:pPr>
            <a:r>
              <a:rPr sz="2000" b="0" spc="-15" dirty="0">
                <a:solidFill>
                  <a:srgbClr val="C00000"/>
                </a:solidFill>
                <a:latin typeface="BIZ UDP明朝 Medium"/>
                <a:cs typeface="BIZ UDP明朝 Medium"/>
              </a:rPr>
              <a:t>ヒトインターフェロン含有</a:t>
            </a:r>
            <a:r>
              <a:rPr sz="2000" b="0" spc="-20" dirty="0">
                <a:latin typeface="BIZ UDP明朝 Medium"/>
                <a:cs typeface="BIZ UDP明朝 Medium"/>
              </a:rPr>
              <a:t>タマゴを産むニワトリ様</a:t>
            </a:r>
            <a:endParaRPr sz="2000">
              <a:latin typeface="BIZ UDP明朝 Medium"/>
              <a:cs typeface="BIZ UDP明朝 Medium"/>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783579" y="4501896"/>
            <a:ext cx="420623" cy="731519"/>
          </a:xfrm>
          <a:prstGeom prst="rect">
            <a:avLst/>
          </a:prstGeom>
        </p:spPr>
      </p:pic>
      <p:grpSp>
        <p:nvGrpSpPr>
          <p:cNvPr id="3" name="object 3"/>
          <p:cNvGrpSpPr/>
          <p:nvPr/>
        </p:nvGrpSpPr>
        <p:grpSpPr>
          <a:xfrm>
            <a:off x="8529828" y="3020567"/>
            <a:ext cx="643255" cy="2040889"/>
            <a:chOff x="8529828" y="3020567"/>
            <a:chExt cx="643255" cy="2040889"/>
          </a:xfrm>
        </p:grpSpPr>
        <p:pic>
          <p:nvPicPr>
            <p:cNvPr id="4" name="object 4"/>
            <p:cNvPicPr/>
            <p:nvPr/>
          </p:nvPicPr>
          <p:blipFill>
            <a:blip r:embed="rId2" cstate="print"/>
            <a:stretch>
              <a:fillRect/>
            </a:stretch>
          </p:blipFill>
          <p:spPr>
            <a:xfrm>
              <a:off x="8529828" y="3020567"/>
              <a:ext cx="598931" cy="1042415"/>
            </a:xfrm>
            <a:prstGeom prst="rect">
              <a:avLst/>
            </a:prstGeom>
          </p:spPr>
        </p:pic>
        <p:pic>
          <p:nvPicPr>
            <p:cNvPr id="5" name="object 5"/>
            <p:cNvPicPr/>
            <p:nvPr/>
          </p:nvPicPr>
          <p:blipFill>
            <a:blip r:embed="rId2" cstate="print"/>
            <a:stretch>
              <a:fillRect/>
            </a:stretch>
          </p:blipFill>
          <p:spPr>
            <a:xfrm>
              <a:off x="8572500" y="4018788"/>
              <a:ext cx="600455" cy="1042415"/>
            </a:xfrm>
            <a:prstGeom prst="rect">
              <a:avLst/>
            </a:prstGeom>
          </p:spPr>
        </p:pic>
      </p:grpSp>
      <p:pic>
        <p:nvPicPr>
          <p:cNvPr id="6" name="object 6"/>
          <p:cNvPicPr/>
          <p:nvPr/>
        </p:nvPicPr>
        <p:blipFill>
          <a:blip r:embed="rId3" cstate="print"/>
          <a:stretch>
            <a:fillRect/>
          </a:stretch>
        </p:blipFill>
        <p:spPr>
          <a:xfrm>
            <a:off x="5009388" y="4649724"/>
            <a:ext cx="333755" cy="580643"/>
          </a:xfrm>
          <a:prstGeom prst="rect">
            <a:avLst/>
          </a:prstGeom>
        </p:spPr>
      </p:pic>
      <p:grpSp>
        <p:nvGrpSpPr>
          <p:cNvPr id="7" name="object 7"/>
          <p:cNvGrpSpPr/>
          <p:nvPr/>
        </p:nvGrpSpPr>
        <p:grpSpPr>
          <a:xfrm>
            <a:off x="2667000" y="86868"/>
            <a:ext cx="9431020" cy="6771640"/>
            <a:chOff x="2667000" y="86868"/>
            <a:chExt cx="9431020" cy="6771640"/>
          </a:xfrm>
        </p:grpSpPr>
        <p:pic>
          <p:nvPicPr>
            <p:cNvPr id="8" name="object 8"/>
            <p:cNvPicPr/>
            <p:nvPr/>
          </p:nvPicPr>
          <p:blipFill>
            <a:blip r:embed="rId2" cstate="print"/>
            <a:stretch>
              <a:fillRect/>
            </a:stretch>
          </p:blipFill>
          <p:spPr>
            <a:xfrm>
              <a:off x="11341607" y="1025652"/>
              <a:ext cx="598931" cy="1042415"/>
            </a:xfrm>
            <a:prstGeom prst="rect">
              <a:avLst/>
            </a:prstGeom>
          </p:spPr>
        </p:pic>
        <p:pic>
          <p:nvPicPr>
            <p:cNvPr id="9" name="object 9"/>
            <p:cNvPicPr/>
            <p:nvPr/>
          </p:nvPicPr>
          <p:blipFill>
            <a:blip r:embed="rId4" cstate="print"/>
            <a:stretch>
              <a:fillRect/>
            </a:stretch>
          </p:blipFill>
          <p:spPr>
            <a:xfrm>
              <a:off x="11423904" y="86868"/>
              <a:ext cx="673607" cy="1028699"/>
            </a:xfrm>
            <a:prstGeom prst="rect">
              <a:avLst/>
            </a:prstGeom>
          </p:spPr>
        </p:pic>
        <p:pic>
          <p:nvPicPr>
            <p:cNvPr id="10" name="object 10"/>
            <p:cNvPicPr/>
            <p:nvPr/>
          </p:nvPicPr>
          <p:blipFill>
            <a:blip r:embed="rId5" cstate="print"/>
            <a:stretch>
              <a:fillRect/>
            </a:stretch>
          </p:blipFill>
          <p:spPr>
            <a:xfrm>
              <a:off x="2667000" y="352043"/>
              <a:ext cx="6864095" cy="6505956"/>
            </a:xfrm>
            <a:prstGeom prst="rect">
              <a:avLst/>
            </a:prstGeom>
          </p:spPr>
        </p:pic>
        <p:sp>
          <p:nvSpPr>
            <p:cNvPr id="11" name="object 11"/>
            <p:cNvSpPr/>
            <p:nvPr/>
          </p:nvSpPr>
          <p:spPr>
            <a:xfrm>
              <a:off x="4670406" y="2003828"/>
              <a:ext cx="2729230" cy="2751455"/>
            </a:xfrm>
            <a:custGeom>
              <a:avLst/>
              <a:gdLst/>
              <a:ahLst/>
              <a:cxnLst/>
              <a:rect l="l" t="t" r="r" b="b"/>
              <a:pathLst>
                <a:path w="2729229" h="2751454">
                  <a:moveTo>
                    <a:pt x="2313914" y="1138427"/>
                  </a:moveTo>
                  <a:lnTo>
                    <a:pt x="2125662" y="1138427"/>
                  </a:lnTo>
                  <a:lnTo>
                    <a:pt x="2125662" y="1245158"/>
                  </a:lnTo>
                  <a:lnTo>
                    <a:pt x="2313914" y="1245158"/>
                  </a:lnTo>
                  <a:lnTo>
                    <a:pt x="2313914" y="1138427"/>
                  </a:lnTo>
                  <a:close/>
                </a:path>
                <a:path w="2729229" h="2751454">
                  <a:moveTo>
                    <a:pt x="397268" y="28168"/>
                  </a:moveTo>
                  <a:lnTo>
                    <a:pt x="397268" y="1239227"/>
                  </a:lnTo>
                  <a:lnTo>
                    <a:pt x="585520" y="1239227"/>
                  </a:lnTo>
                  <a:lnTo>
                    <a:pt x="585520" y="1138427"/>
                  </a:lnTo>
                  <a:lnTo>
                    <a:pt x="2313914" y="1138427"/>
                  </a:lnTo>
                  <a:lnTo>
                    <a:pt x="2313914" y="990193"/>
                  </a:lnTo>
                  <a:lnTo>
                    <a:pt x="585520" y="990193"/>
                  </a:lnTo>
                  <a:lnTo>
                    <a:pt x="585520" y="683348"/>
                  </a:lnTo>
                  <a:lnTo>
                    <a:pt x="2313914" y="683348"/>
                  </a:lnTo>
                  <a:lnTo>
                    <a:pt x="2313914" y="538086"/>
                  </a:lnTo>
                  <a:lnTo>
                    <a:pt x="585520" y="538086"/>
                  </a:lnTo>
                  <a:lnTo>
                    <a:pt x="585520" y="260896"/>
                  </a:lnTo>
                  <a:lnTo>
                    <a:pt x="2374869" y="260896"/>
                  </a:lnTo>
                  <a:lnTo>
                    <a:pt x="2389517" y="251993"/>
                  </a:lnTo>
                  <a:lnTo>
                    <a:pt x="2403786" y="241990"/>
                  </a:lnTo>
                  <a:lnTo>
                    <a:pt x="2413977" y="231243"/>
                  </a:lnTo>
                  <a:lnTo>
                    <a:pt x="2420092" y="219755"/>
                  </a:lnTo>
                  <a:lnTo>
                    <a:pt x="2422131" y="207530"/>
                  </a:lnTo>
                  <a:lnTo>
                    <a:pt x="2416407" y="188176"/>
                  </a:lnTo>
                  <a:lnTo>
                    <a:pt x="2399237" y="162729"/>
                  </a:lnTo>
                  <a:lnTo>
                    <a:pt x="2370620" y="131187"/>
                  </a:lnTo>
                  <a:lnTo>
                    <a:pt x="2354048" y="115620"/>
                  </a:lnTo>
                  <a:lnTo>
                    <a:pt x="607758" y="115620"/>
                  </a:lnTo>
                  <a:lnTo>
                    <a:pt x="561249" y="95146"/>
                  </a:lnTo>
                  <a:lnTo>
                    <a:pt x="510666" y="73747"/>
                  </a:lnTo>
                  <a:lnTo>
                    <a:pt x="456007" y="51421"/>
                  </a:lnTo>
                  <a:lnTo>
                    <a:pt x="397268" y="28168"/>
                  </a:lnTo>
                  <a:close/>
                </a:path>
                <a:path w="2729229" h="2751454">
                  <a:moveTo>
                    <a:pt x="2313914" y="683348"/>
                  </a:moveTo>
                  <a:lnTo>
                    <a:pt x="2125662" y="683348"/>
                  </a:lnTo>
                  <a:lnTo>
                    <a:pt x="2125662" y="990193"/>
                  </a:lnTo>
                  <a:lnTo>
                    <a:pt x="2313914" y="990193"/>
                  </a:lnTo>
                  <a:lnTo>
                    <a:pt x="2313914" y="683348"/>
                  </a:lnTo>
                  <a:close/>
                </a:path>
                <a:path w="2729229" h="2751454">
                  <a:moveTo>
                    <a:pt x="2374869" y="260896"/>
                  </a:moveTo>
                  <a:lnTo>
                    <a:pt x="2125662" y="260896"/>
                  </a:lnTo>
                  <a:lnTo>
                    <a:pt x="2125662" y="538086"/>
                  </a:lnTo>
                  <a:lnTo>
                    <a:pt x="2313914" y="538086"/>
                  </a:lnTo>
                  <a:lnTo>
                    <a:pt x="2313914" y="297941"/>
                  </a:lnTo>
                  <a:lnTo>
                    <a:pt x="2374869" y="260896"/>
                  </a:lnTo>
                  <a:close/>
                </a:path>
                <a:path w="2729229" h="2751454">
                  <a:moveTo>
                    <a:pt x="2216086" y="0"/>
                  </a:moveTo>
                  <a:lnTo>
                    <a:pt x="2104910" y="115620"/>
                  </a:lnTo>
                  <a:lnTo>
                    <a:pt x="2354048" y="115620"/>
                  </a:lnTo>
                  <a:lnTo>
                    <a:pt x="2330555" y="93552"/>
                  </a:lnTo>
                  <a:lnTo>
                    <a:pt x="2279044" y="49823"/>
                  </a:lnTo>
                  <a:lnTo>
                    <a:pt x="2216086" y="0"/>
                  </a:lnTo>
                  <a:close/>
                </a:path>
                <a:path w="2729229" h="2751454">
                  <a:moveTo>
                    <a:pt x="403199" y="1331125"/>
                  </a:moveTo>
                  <a:lnTo>
                    <a:pt x="403199" y="2410269"/>
                  </a:lnTo>
                  <a:lnTo>
                    <a:pt x="317407" y="2420086"/>
                  </a:lnTo>
                  <a:lnTo>
                    <a:pt x="0" y="2451773"/>
                  </a:lnTo>
                  <a:lnTo>
                    <a:pt x="18847" y="2531213"/>
                  </a:lnTo>
                  <a:lnTo>
                    <a:pt x="38118" y="2598431"/>
                  </a:lnTo>
                  <a:lnTo>
                    <a:pt x="57813" y="2653428"/>
                  </a:lnTo>
                  <a:lnTo>
                    <a:pt x="77931" y="2696204"/>
                  </a:lnTo>
                  <a:lnTo>
                    <a:pt x="119439" y="2745090"/>
                  </a:lnTo>
                  <a:lnTo>
                    <a:pt x="140830" y="2751201"/>
                  </a:lnTo>
                  <a:lnTo>
                    <a:pt x="161394" y="2743697"/>
                  </a:lnTo>
                  <a:lnTo>
                    <a:pt x="180108" y="2721186"/>
                  </a:lnTo>
                  <a:lnTo>
                    <a:pt x="196969" y="2683665"/>
                  </a:lnTo>
                  <a:lnTo>
                    <a:pt x="211975" y="2631135"/>
                  </a:lnTo>
                  <a:lnTo>
                    <a:pt x="360567" y="2606671"/>
                  </a:lnTo>
                  <a:lnTo>
                    <a:pt x="509361" y="2579686"/>
                  </a:lnTo>
                  <a:lnTo>
                    <a:pt x="658356" y="2550179"/>
                  </a:lnTo>
                  <a:lnTo>
                    <a:pt x="807554" y="2518151"/>
                  </a:lnTo>
                  <a:lnTo>
                    <a:pt x="956953" y="2483601"/>
                  </a:lnTo>
                  <a:lnTo>
                    <a:pt x="1106553" y="2446530"/>
                  </a:lnTo>
                  <a:lnTo>
                    <a:pt x="1256355" y="2406937"/>
                  </a:lnTo>
                  <a:lnTo>
                    <a:pt x="1335255" y="2385060"/>
                  </a:lnTo>
                  <a:lnTo>
                    <a:pt x="591451" y="2385060"/>
                  </a:lnTo>
                  <a:lnTo>
                    <a:pt x="591451" y="1895894"/>
                  </a:lnTo>
                  <a:lnTo>
                    <a:pt x="1332623" y="1895894"/>
                  </a:lnTo>
                  <a:lnTo>
                    <a:pt x="1383017" y="1808441"/>
                  </a:lnTo>
                  <a:lnTo>
                    <a:pt x="1354562" y="1769490"/>
                  </a:lnTo>
                  <a:lnTo>
                    <a:pt x="1342258" y="1753590"/>
                  </a:lnTo>
                  <a:lnTo>
                    <a:pt x="591451" y="1753590"/>
                  </a:lnTo>
                  <a:lnTo>
                    <a:pt x="591451" y="1501597"/>
                  </a:lnTo>
                  <a:lnTo>
                    <a:pt x="643982" y="1478992"/>
                  </a:lnTo>
                  <a:lnTo>
                    <a:pt x="681502" y="1457126"/>
                  </a:lnTo>
                  <a:lnTo>
                    <a:pt x="704013" y="1436001"/>
                  </a:lnTo>
                  <a:lnTo>
                    <a:pt x="711517" y="1415618"/>
                  </a:lnTo>
                  <a:lnTo>
                    <a:pt x="705225" y="1397196"/>
                  </a:lnTo>
                  <a:lnTo>
                    <a:pt x="654889" y="1366703"/>
                  </a:lnTo>
                  <a:lnTo>
                    <a:pt x="610844" y="1354632"/>
                  </a:lnTo>
                  <a:lnTo>
                    <a:pt x="554214" y="1344679"/>
                  </a:lnTo>
                  <a:lnTo>
                    <a:pt x="484999" y="1336843"/>
                  </a:lnTo>
                  <a:lnTo>
                    <a:pt x="403199" y="1331125"/>
                  </a:lnTo>
                  <a:close/>
                </a:path>
                <a:path w="2729229" h="2751454">
                  <a:moveTo>
                    <a:pt x="1356334" y="2244242"/>
                  </a:moveTo>
                  <a:lnTo>
                    <a:pt x="1205257" y="2277861"/>
                  </a:lnTo>
                  <a:lnTo>
                    <a:pt x="1053230" y="2308753"/>
                  </a:lnTo>
                  <a:lnTo>
                    <a:pt x="900252" y="2336916"/>
                  </a:lnTo>
                  <a:lnTo>
                    <a:pt x="746326" y="2362352"/>
                  </a:lnTo>
                  <a:lnTo>
                    <a:pt x="591451" y="2385060"/>
                  </a:lnTo>
                  <a:lnTo>
                    <a:pt x="1335255" y="2385060"/>
                  </a:lnTo>
                  <a:lnTo>
                    <a:pt x="1356334" y="2379141"/>
                  </a:lnTo>
                  <a:lnTo>
                    <a:pt x="1356334" y="2244242"/>
                  </a:lnTo>
                  <a:close/>
                </a:path>
                <a:path w="2729229" h="2751454">
                  <a:moveTo>
                    <a:pt x="1188834" y="1577200"/>
                  </a:moveTo>
                  <a:lnTo>
                    <a:pt x="1049489" y="1753590"/>
                  </a:lnTo>
                  <a:lnTo>
                    <a:pt x="1342258" y="1753590"/>
                  </a:lnTo>
                  <a:lnTo>
                    <a:pt x="1292964" y="1692078"/>
                  </a:lnTo>
                  <a:lnTo>
                    <a:pt x="1259819" y="1653619"/>
                  </a:lnTo>
                  <a:lnTo>
                    <a:pt x="1225109" y="1615326"/>
                  </a:lnTo>
                  <a:lnTo>
                    <a:pt x="1188834" y="1577200"/>
                  </a:lnTo>
                  <a:close/>
                </a:path>
                <a:path w="2729229" h="2751454">
                  <a:moveTo>
                    <a:pt x="1523834" y="1297038"/>
                  </a:moveTo>
                  <a:lnTo>
                    <a:pt x="1523834" y="2420645"/>
                  </a:lnTo>
                  <a:lnTo>
                    <a:pt x="1528035" y="2480144"/>
                  </a:lnTo>
                  <a:lnTo>
                    <a:pt x="1540636" y="2531161"/>
                  </a:lnTo>
                  <a:lnTo>
                    <a:pt x="1561638" y="2573694"/>
                  </a:lnTo>
                  <a:lnTo>
                    <a:pt x="1591039" y="2607745"/>
                  </a:lnTo>
                  <a:lnTo>
                    <a:pt x="1628840" y="2633314"/>
                  </a:lnTo>
                  <a:lnTo>
                    <a:pt x="1675041" y="2650401"/>
                  </a:lnTo>
                  <a:lnTo>
                    <a:pt x="1736277" y="2660778"/>
                  </a:lnTo>
                  <a:lnTo>
                    <a:pt x="1777804" y="2664855"/>
                  </a:lnTo>
                  <a:lnTo>
                    <a:pt x="1826604" y="2668192"/>
                  </a:lnTo>
                  <a:lnTo>
                    <a:pt x="1882677" y="2670787"/>
                  </a:lnTo>
                  <a:lnTo>
                    <a:pt x="1946023" y="2672641"/>
                  </a:lnTo>
                  <a:lnTo>
                    <a:pt x="2016642" y="2673753"/>
                  </a:lnTo>
                  <a:lnTo>
                    <a:pt x="2094534" y="2674124"/>
                  </a:lnTo>
                  <a:lnTo>
                    <a:pt x="2200895" y="2673172"/>
                  </a:lnTo>
                  <a:lnTo>
                    <a:pt x="2252319" y="2671982"/>
                  </a:lnTo>
                  <a:lnTo>
                    <a:pt x="2302572" y="2670316"/>
                  </a:lnTo>
                  <a:lnTo>
                    <a:pt x="2351653" y="2668174"/>
                  </a:lnTo>
                  <a:lnTo>
                    <a:pt x="2399563" y="2665556"/>
                  </a:lnTo>
                  <a:lnTo>
                    <a:pt x="2446302" y="2662462"/>
                  </a:lnTo>
                  <a:lnTo>
                    <a:pt x="2491869" y="2658892"/>
                  </a:lnTo>
                  <a:lnTo>
                    <a:pt x="2536266" y="2654846"/>
                  </a:lnTo>
                  <a:lnTo>
                    <a:pt x="2579995" y="2648638"/>
                  </a:lnTo>
                  <a:lnTo>
                    <a:pt x="2617797" y="2638910"/>
                  </a:lnTo>
                  <a:lnTo>
                    <a:pt x="2675610" y="2608897"/>
                  </a:lnTo>
                  <a:lnTo>
                    <a:pt x="2713404" y="2551825"/>
                  </a:lnTo>
                  <a:lnTo>
                    <a:pt x="2723968" y="2511619"/>
                  </a:lnTo>
                  <a:lnTo>
                    <a:pt x="2726192" y="2490304"/>
                  </a:lnTo>
                  <a:lnTo>
                    <a:pt x="1999665" y="2490304"/>
                  </a:lnTo>
                  <a:lnTo>
                    <a:pt x="1923947" y="2489594"/>
                  </a:lnTo>
                  <a:lnTo>
                    <a:pt x="1861628" y="2487462"/>
                  </a:lnTo>
                  <a:lnTo>
                    <a:pt x="1812710" y="2483907"/>
                  </a:lnTo>
                  <a:lnTo>
                    <a:pt x="1755076" y="2472524"/>
                  </a:lnTo>
                  <a:lnTo>
                    <a:pt x="1722837" y="2439168"/>
                  </a:lnTo>
                  <a:lnTo>
                    <a:pt x="1712087" y="2377655"/>
                  </a:lnTo>
                  <a:lnTo>
                    <a:pt x="1712087" y="1996693"/>
                  </a:lnTo>
                  <a:lnTo>
                    <a:pt x="1762690" y="1982310"/>
                  </a:lnTo>
                  <a:lnTo>
                    <a:pt x="1812586" y="1967324"/>
                  </a:lnTo>
                  <a:lnTo>
                    <a:pt x="1861776" y="1951737"/>
                  </a:lnTo>
                  <a:lnTo>
                    <a:pt x="1910259" y="1935547"/>
                  </a:lnTo>
                  <a:lnTo>
                    <a:pt x="1958036" y="1918756"/>
                  </a:lnTo>
                  <a:lnTo>
                    <a:pt x="2005106" y="1901362"/>
                  </a:lnTo>
                  <a:lnTo>
                    <a:pt x="2051470" y="1883367"/>
                  </a:lnTo>
                  <a:lnTo>
                    <a:pt x="2086222" y="1869211"/>
                  </a:lnTo>
                  <a:lnTo>
                    <a:pt x="1712087" y="1869211"/>
                  </a:lnTo>
                  <a:lnTo>
                    <a:pt x="1712087" y="1467510"/>
                  </a:lnTo>
                  <a:lnTo>
                    <a:pt x="1768510" y="1443698"/>
                  </a:lnTo>
                  <a:lnTo>
                    <a:pt x="1808813" y="1421182"/>
                  </a:lnTo>
                  <a:lnTo>
                    <a:pt x="1832994" y="1399964"/>
                  </a:lnTo>
                  <a:lnTo>
                    <a:pt x="1841055" y="1380045"/>
                  </a:lnTo>
                  <a:lnTo>
                    <a:pt x="1834581" y="1361654"/>
                  </a:lnTo>
                  <a:lnTo>
                    <a:pt x="1782790" y="1331403"/>
                  </a:lnTo>
                  <a:lnTo>
                    <a:pt x="1737473" y="1319545"/>
                  </a:lnTo>
                  <a:lnTo>
                    <a:pt x="1679208" y="1309864"/>
                  </a:lnTo>
                  <a:lnTo>
                    <a:pt x="1607995" y="1302362"/>
                  </a:lnTo>
                  <a:lnTo>
                    <a:pt x="1523834" y="1297038"/>
                  </a:lnTo>
                  <a:close/>
                </a:path>
                <a:path w="2729229" h="2751454">
                  <a:moveTo>
                    <a:pt x="2497721" y="2032266"/>
                  </a:moveTo>
                  <a:lnTo>
                    <a:pt x="2493153" y="2097162"/>
                  </a:lnTo>
                  <a:lnTo>
                    <a:pt x="2487350" y="2157446"/>
                  </a:lnTo>
                  <a:lnTo>
                    <a:pt x="2480310" y="2213117"/>
                  </a:lnTo>
                  <a:lnTo>
                    <a:pt x="2472033" y="2264177"/>
                  </a:lnTo>
                  <a:lnTo>
                    <a:pt x="2462521" y="2310624"/>
                  </a:lnTo>
                  <a:lnTo>
                    <a:pt x="2451773" y="2352459"/>
                  </a:lnTo>
                  <a:lnTo>
                    <a:pt x="2434913" y="2398874"/>
                  </a:lnTo>
                  <a:lnTo>
                    <a:pt x="2413977" y="2434356"/>
                  </a:lnTo>
                  <a:lnTo>
                    <a:pt x="2359875" y="2472524"/>
                  </a:lnTo>
                  <a:lnTo>
                    <a:pt x="2302635" y="2481237"/>
                  </a:lnTo>
                  <a:lnTo>
                    <a:pt x="2260312" y="2484502"/>
                  </a:lnTo>
                  <a:lnTo>
                    <a:pt x="2208854" y="2487041"/>
                  </a:lnTo>
                  <a:lnTo>
                    <a:pt x="2148260" y="2488854"/>
                  </a:lnTo>
                  <a:lnTo>
                    <a:pt x="2078531" y="2489942"/>
                  </a:lnTo>
                  <a:lnTo>
                    <a:pt x="1999665" y="2490304"/>
                  </a:lnTo>
                  <a:lnTo>
                    <a:pt x="2726192" y="2490304"/>
                  </a:lnTo>
                  <a:lnTo>
                    <a:pt x="2728976" y="2463634"/>
                  </a:lnTo>
                  <a:lnTo>
                    <a:pt x="2715628" y="2463634"/>
                  </a:lnTo>
                  <a:lnTo>
                    <a:pt x="2688301" y="2460670"/>
                  </a:lnTo>
                  <a:lnTo>
                    <a:pt x="2647539" y="2436952"/>
                  </a:lnTo>
                  <a:lnTo>
                    <a:pt x="2623729" y="2385625"/>
                  </a:lnTo>
                  <a:lnTo>
                    <a:pt x="2616315" y="2342821"/>
                  </a:lnTo>
                  <a:lnTo>
                    <a:pt x="2611866" y="2287789"/>
                  </a:lnTo>
                  <a:lnTo>
                    <a:pt x="2610383" y="2220531"/>
                  </a:lnTo>
                  <a:lnTo>
                    <a:pt x="2610569" y="2202093"/>
                  </a:lnTo>
                  <a:lnTo>
                    <a:pt x="2611126" y="2171982"/>
                  </a:lnTo>
                  <a:lnTo>
                    <a:pt x="2612055" y="2130198"/>
                  </a:lnTo>
                  <a:lnTo>
                    <a:pt x="2613355" y="2076742"/>
                  </a:lnTo>
                  <a:lnTo>
                    <a:pt x="2497721" y="2032266"/>
                  </a:lnTo>
                  <a:close/>
                </a:path>
                <a:path w="2729229" h="2751454">
                  <a:moveTo>
                    <a:pt x="2383586" y="1464538"/>
                  </a:moveTo>
                  <a:lnTo>
                    <a:pt x="2350913" y="1494607"/>
                  </a:lnTo>
                  <a:lnTo>
                    <a:pt x="2316999" y="1524039"/>
                  </a:lnTo>
                  <a:lnTo>
                    <a:pt x="2281847" y="1552834"/>
                  </a:lnTo>
                  <a:lnTo>
                    <a:pt x="2245455" y="1580993"/>
                  </a:lnTo>
                  <a:lnTo>
                    <a:pt x="2207824" y="1608514"/>
                  </a:lnTo>
                  <a:lnTo>
                    <a:pt x="2168953" y="1635399"/>
                  </a:lnTo>
                  <a:lnTo>
                    <a:pt x="2128843" y="1661647"/>
                  </a:lnTo>
                  <a:lnTo>
                    <a:pt x="2087494" y="1687258"/>
                  </a:lnTo>
                  <a:lnTo>
                    <a:pt x="2044905" y="1712232"/>
                  </a:lnTo>
                  <a:lnTo>
                    <a:pt x="2001077" y="1736569"/>
                  </a:lnTo>
                  <a:lnTo>
                    <a:pt x="1956010" y="1760269"/>
                  </a:lnTo>
                  <a:lnTo>
                    <a:pt x="1909704" y="1783332"/>
                  </a:lnTo>
                  <a:lnTo>
                    <a:pt x="1862158" y="1805757"/>
                  </a:lnTo>
                  <a:lnTo>
                    <a:pt x="1813374" y="1827546"/>
                  </a:lnTo>
                  <a:lnTo>
                    <a:pt x="1763350" y="1848697"/>
                  </a:lnTo>
                  <a:lnTo>
                    <a:pt x="1712087" y="1869211"/>
                  </a:lnTo>
                  <a:lnTo>
                    <a:pt x="2086222" y="1869211"/>
                  </a:lnTo>
                  <a:lnTo>
                    <a:pt x="2142077" y="1845569"/>
                  </a:lnTo>
                  <a:lnTo>
                    <a:pt x="2186321" y="1825767"/>
                  </a:lnTo>
                  <a:lnTo>
                    <a:pt x="2229859" y="1805363"/>
                  </a:lnTo>
                  <a:lnTo>
                    <a:pt x="2272690" y="1784356"/>
                  </a:lnTo>
                  <a:lnTo>
                    <a:pt x="2314815" y="1762747"/>
                  </a:lnTo>
                  <a:lnTo>
                    <a:pt x="2356234" y="1740536"/>
                  </a:lnTo>
                  <a:lnTo>
                    <a:pt x="2396946" y="1717723"/>
                  </a:lnTo>
                  <a:lnTo>
                    <a:pt x="2436952" y="1694307"/>
                  </a:lnTo>
                  <a:lnTo>
                    <a:pt x="2565887" y="1694307"/>
                  </a:lnTo>
                  <a:lnTo>
                    <a:pt x="2572218" y="1692444"/>
                  </a:lnTo>
                  <a:lnTo>
                    <a:pt x="2586392" y="1680863"/>
                  </a:lnTo>
                  <a:lnTo>
                    <a:pt x="2591117" y="1664652"/>
                  </a:lnTo>
                  <a:lnTo>
                    <a:pt x="2585352" y="1641800"/>
                  </a:lnTo>
                  <a:lnTo>
                    <a:pt x="2568058" y="1614749"/>
                  </a:lnTo>
                  <a:lnTo>
                    <a:pt x="2539234" y="1583497"/>
                  </a:lnTo>
                  <a:lnTo>
                    <a:pt x="2498881" y="1548045"/>
                  </a:lnTo>
                  <a:lnTo>
                    <a:pt x="2446998" y="1508392"/>
                  </a:lnTo>
                  <a:lnTo>
                    <a:pt x="2383586" y="1464538"/>
                  </a:lnTo>
                  <a:close/>
                </a:path>
                <a:path w="2729229" h="2751454">
                  <a:moveTo>
                    <a:pt x="2565887" y="1694307"/>
                  </a:moveTo>
                  <a:lnTo>
                    <a:pt x="2436952" y="1694307"/>
                  </a:lnTo>
                  <a:lnTo>
                    <a:pt x="2460207" y="1697548"/>
                  </a:lnTo>
                  <a:lnTo>
                    <a:pt x="2481052" y="1699861"/>
                  </a:lnTo>
                  <a:lnTo>
                    <a:pt x="2499488" y="1701248"/>
                  </a:lnTo>
                  <a:lnTo>
                    <a:pt x="2515514" y="1701711"/>
                  </a:lnTo>
                  <a:lnTo>
                    <a:pt x="2548592" y="1699394"/>
                  </a:lnTo>
                  <a:lnTo>
                    <a:pt x="2565887" y="1694307"/>
                  </a:lnTo>
                  <a:close/>
                </a:path>
              </a:pathLst>
            </a:custGeom>
            <a:solidFill>
              <a:srgbClr val="7030A0"/>
            </a:solidFill>
          </p:spPr>
          <p:txBody>
            <a:bodyPr wrap="square" lIns="0" tIns="0" rIns="0" bIns="0" rtlCol="0"/>
            <a:lstStyle/>
            <a:p>
              <a:endParaRPr/>
            </a:p>
          </p:txBody>
        </p:sp>
        <p:pic>
          <p:nvPicPr>
            <p:cNvPr id="12" name="object 12"/>
            <p:cNvPicPr/>
            <p:nvPr/>
          </p:nvPicPr>
          <p:blipFill>
            <a:blip r:embed="rId6" cstate="print"/>
            <a:stretch>
              <a:fillRect/>
            </a:stretch>
          </p:blipFill>
          <p:spPr>
            <a:xfrm>
              <a:off x="6914388" y="3090672"/>
              <a:ext cx="2421635" cy="2319527"/>
            </a:xfrm>
            <a:prstGeom prst="rect">
              <a:avLst/>
            </a:prstGeom>
          </p:spPr>
        </p:pic>
      </p:grpSp>
      <p:sp>
        <p:nvSpPr>
          <p:cNvPr id="13" name="object 13"/>
          <p:cNvSpPr txBox="1"/>
          <p:nvPr/>
        </p:nvSpPr>
        <p:spPr>
          <a:xfrm>
            <a:off x="11880829" y="6530847"/>
            <a:ext cx="23304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HG明朝B"/>
                <a:cs typeface="HG明朝B"/>
              </a:rPr>
              <a:t>36</a:t>
            </a:r>
            <a:endParaRPr sz="1600">
              <a:latin typeface="HG明朝B"/>
              <a:cs typeface="HG明朝B"/>
            </a:endParaRPr>
          </a:p>
        </p:txBody>
      </p:sp>
      <p:sp>
        <p:nvSpPr>
          <p:cNvPr id="14" name="object 14"/>
          <p:cNvSpPr txBox="1"/>
          <p:nvPr/>
        </p:nvSpPr>
        <p:spPr>
          <a:xfrm>
            <a:off x="7539356" y="3467896"/>
            <a:ext cx="1042035" cy="1245235"/>
          </a:xfrm>
          <a:prstGeom prst="rect">
            <a:avLst/>
          </a:prstGeom>
        </p:spPr>
        <p:txBody>
          <a:bodyPr vert="horz" wrap="square" lIns="0" tIns="13335" rIns="0" bIns="0" rtlCol="0">
            <a:spAutoFit/>
          </a:bodyPr>
          <a:lstStyle/>
          <a:p>
            <a:pPr marL="12700">
              <a:lnSpc>
                <a:spcPct val="100000"/>
              </a:lnSpc>
              <a:spcBef>
                <a:spcPts val="105"/>
              </a:spcBef>
            </a:pPr>
            <a:r>
              <a:rPr sz="8000" b="0" dirty="0">
                <a:solidFill>
                  <a:srgbClr val="BF9000"/>
                </a:solidFill>
                <a:latin typeface="BIZ UDP明朝 Medium"/>
                <a:cs typeface="BIZ UDP明朝 Medium"/>
              </a:rPr>
              <a:t>虫</a:t>
            </a:r>
            <a:endParaRPr sz="8000">
              <a:latin typeface="BIZ UDP明朝 Medium"/>
              <a:cs typeface="BIZ UDP明朝 Medium"/>
            </a:endParaRPr>
          </a:p>
        </p:txBody>
      </p:sp>
      <p:grpSp>
        <p:nvGrpSpPr>
          <p:cNvPr id="15" name="object 15"/>
          <p:cNvGrpSpPr/>
          <p:nvPr/>
        </p:nvGrpSpPr>
        <p:grpSpPr>
          <a:xfrm>
            <a:off x="0" y="0"/>
            <a:ext cx="12123420" cy="6858000"/>
            <a:chOff x="0" y="0"/>
            <a:chExt cx="12123420" cy="6858000"/>
          </a:xfrm>
        </p:grpSpPr>
        <p:pic>
          <p:nvPicPr>
            <p:cNvPr id="16" name="object 16"/>
            <p:cNvPicPr/>
            <p:nvPr/>
          </p:nvPicPr>
          <p:blipFill>
            <a:blip r:embed="rId7" cstate="print"/>
            <a:stretch>
              <a:fillRect/>
            </a:stretch>
          </p:blipFill>
          <p:spPr>
            <a:xfrm>
              <a:off x="0" y="0"/>
              <a:ext cx="9549384" cy="1042415"/>
            </a:xfrm>
            <a:prstGeom prst="rect">
              <a:avLst/>
            </a:prstGeom>
          </p:spPr>
        </p:pic>
        <p:pic>
          <p:nvPicPr>
            <p:cNvPr id="17" name="object 17"/>
            <p:cNvPicPr/>
            <p:nvPr/>
          </p:nvPicPr>
          <p:blipFill>
            <a:blip r:embed="rId7" cstate="print"/>
            <a:stretch>
              <a:fillRect/>
            </a:stretch>
          </p:blipFill>
          <p:spPr>
            <a:xfrm>
              <a:off x="0" y="1042416"/>
              <a:ext cx="9549384" cy="1042415"/>
            </a:xfrm>
            <a:prstGeom prst="rect">
              <a:avLst/>
            </a:prstGeom>
          </p:spPr>
        </p:pic>
        <p:pic>
          <p:nvPicPr>
            <p:cNvPr id="18" name="object 18"/>
            <p:cNvPicPr/>
            <p:nvPr/>
          </p:nvPicPr>
          <p:blipFill>
            <a:blip r:embed="rId8" cstate="print"/>
            <a:stretch>
              <a:fillRect/>
            </a:stretch>
          </p:blipFill>
          <p:spPr>
            <a:xfrm>
              <a:off x="9549383" y="0"/>
              <a:ext cx="1199388" cy="1042415"/>
            </a:xfrm>
            <a:prstGeom prst="rect">
              <a:avLst/>
            </a:prstGeom>
          </p:spPr>
        </p:pic>
        <p:pic>
          <p:nvPicPr>
            <p:cNvPr id="19" name="object 19"/>
            <p:cNvPicPr/>
            <p:nvPr/>
          </p:nvPicPr>
          <p:blipFill>
            <a:blip r:embed="rId8" cstate="print"/>
            <a:stretch>
              <a:fillRect/>
            </a:stretch>
          </p:blipFill>
          <p:spPr>
            <a:xfrm>
              <a:off x="9549383" y="1042416"/>
              <a:ext cx="1199388" cy="1042415"/>
            </a:xfrm>
            <a:prstGeom prst="rect">
              <a:avLst/>
            </a:prstGeom>
          </p:spPr>
        </p:pic>
        <p:pic>
          <p:nvPicPr>
            <p:cNvPr id="20" name="object 20"/>
            <p:cNvPicPr/>
            <p:nvPr/>
          </p:nvPicPr>
          <p:blipFill>
            <a:blip r:embed="rId9" cstate="print"/>
            <a:stretch>
              <a:fillRect/>
            </a:stretch>
          </p:blipFill>
          <p:spPr>
            <a:xfrm>
              <a:off x="10748771" y="0"/>
              <a:ext cx="598931" cy="2084831"/>
            </a:xfrm>
            <a:prstGeom prst="rect">
              <a:avLst/>
            </a:prstGeom>
          </p:spPr>
        </p:pic>
        <p:pic>
          <p:nvPicPr>
            <p:cNvPr id="21" name="object 21"/>
            <p:cNvPicPr/>
            <p:nvPr/>
          </p:nvPicPr>
          <p:blipFill>
            <a:blip r:embed="rId10" cstate="print"/>
            <a:stretch>
              <a:fillRect/>
            </a:stretch>
          </p:blipFill>
          <p:spPr>
            <a:xfrm>
              <a:off x="0" y="2084832"/>
              <a:ext cx="4794503" cy="1042415"/>
            </a:xfrm>
            <a:prstGeom prst="rect">
              <a:avLst/>
            </a:prstGeom>
          </p:spPr>
        </p:pic>
        <p:pic>
          <p:nvPicPr>
            <p:cNvPr id="22" name="object 22"/>
            <p:cNvPicPr/>
            <p:nvPr/>
          </p:nvPicPr>
          <p:blipFill>
            <a:blip r:embed="rId10" cstate="print"/>
            <a:stretch>
              <a:fillRect/>
            </a:stretch>
          </p:blipFill>
          <p:spPr>
            <a:xfrm>
              <a:off x="0" y="3127248"/>
              <a:ext cx="4794503" cy="1042415"/>
            </a:xfrm>
            <a:prstGeom prst="rect">
              <a:avLst/>
            </a:prstGeom>
          </p:spPr>
        </p:pic>
        <p:pic>
          <p:nvPicPr>
            <p:cNvPr id="23" name="object 23"/>
            <p:cNvPicPr/>
            <p:nvPr/>
          </p:nvPicPr>
          <p:blipFill>
            <a:blip r:embed="rId11" cstate="print"/>
            <a:stretch>
              <a:fillRect/>
            </a:stretch>
          </p:blipFill>
          <p:spPr>
            <a:xfrm>
              <a:off x="0" y="4169664"/>
              <a:ext cx="4194048" cy="1042415"/>
            </a:xfrm>
            <a:prstGeom prst="rect">
              <a:avLst/>
            </a:prstGeom>
          </p:spPr>
        </p:pic>
        <p:pic>
          <p:nvPicPr>
            <p:cNvPr id="24" name="object 24"/>
            <p:cNvPicPr/>
            <p:nvPr/>
          </p:nvPicPr>
          <p:blipFill>
            <a:blip r:embed="rId12" cstate="print"/>
            <a:stretch>
              <a:fillRect/>
            </a:stretch>
          </p:blipFill>
          <p:spPr>
            <a:xfrm>
              <a:off x="4572" y="5157215"/>
              <a:ext cx="6544055" cy="1042415"/>
            </a:xfrm>
            <a:prstGeom prst="rect">
              <a:avLst/>
            </a:prstGeom>
          </p:spPr>
        </p:pic>
        <p:pic>
          <p:nvPicPr>
            <p:cNvPr id="25" name="object 25"/>
            <p:cNvPicPr/>
            <p:nvPr/>
          </p:nvPicPr>
          <p:blipFill>
            <a:blip r:embed="rId13" cstate="print"/>
            <a:stretch>
              <a:fillRect/>
            </a:stretch>
          </p:blipFill>
          <p:spPr>
            <a:xfrm>
              <a:off x="6548628" y="4721352"/>
              <a:ext cx="1796795" cy="1042415"/>
            </a:xfrm>
            <a:prstGeom prst="rect">
              <a:avLst/>
            </a:prstGeom>
          </p:spPr>
        </p:pic>
        <p:pic>
          <p:nvPicPr>
            <p:cNvPr id="26" name="object 26"/>
            <p:cNvPicPr/>
            <p:nvPr/>
          </p:nvPicPr>
          <p:blipFill>
            <a:blip r:embed="rId14" cstate="print"/>
            <a:stretch>
              <a:fillRect/>
            </a:stretch>
          </p:blipFill>
          <p:spPr>
            <a:xfrm>
              <a:off x="8345423" y="4985004"/>
              <a:ext cx="2996183" cy="1042415"/>
            </a:xfrm>
            <a:prstGeom prst="rect">
              <a:avLst/>
            </a:prstGeom>
          </p:spPr>
        </p:pic>
        <p:pic>
          <p:nvPicPr>
            <p:cNvPr id="27" name="object 27"/>
            <p:cNvPicPr/>
            <p:nvPr/>
          </p:nvPicPr>
          <p:blipFill>
            <a:blip r:embed="rId2" cstate="print"/>
            <a:stretch>
              <a:fillRect/>
            </a:stretch>
          </p:blipFill>
          <p:spPr>
            <a:xfrm>
              <a:off x="4145279" y="4169664"/>
              <a:ext cx="588263" cy="1022603"/>
            </a:xfrm>
            <a:prstGeom prst="rect">
              <a:avLst/>
            </a:prstGeom>
          </p:spPr>
        </p:pic>
        <p:pic>
          <p:nvPicPr>
            <p:cNvPr id="28" name="object 28"/>
            <p:cNvPicPr/>
            <p:nvPr/>
          </p:nvPicPr>
          <p:blipFill>
            <a:blip r:embed="rId15" cstate="print"/>
            <a:stretch>
              <a:fillRect/>
            </a:stretch>
          </p:blipFill>
          <p:spPr>
            <a:xfrm>
              <a:off x="7158228" y="1978152"/>
              <a:ext cx="4794503" cy="1042415"/>
            </a:xfrm>
            <a:prstGeom prst="rect">
              <a:avLst/>
            </a:prstGeom>
          </p:spPr>
        </p:pic>
        <p:pic>
          <p:nvPicPr>
            <p:cNvPr id="29" name="object 29"/>
            <p:cNvPicPr/>
            <p:nvPr/>
          </p:nvPicPr>
          <p:blipFill>
            <a:blip r:embed="rId2" cstate="print"/>
            <a:stretch>
              <a:fillRect/>
            </a:stretch>
          </p:blipFill>
          <p:spPr>
            <a:xfrm>
              <a:off x="7158228" y="3020567"/>
              <a:ext cx="598931" cy="1042415"/>
            </a:xfrm>
            <a:prstGeom prst="rect">
              <a:avLst/>
            </a:prstGeom>
          </p:spPr>
        </p:pic>
        <p:pic>
          <p:nvPicPr>
            <p:cNvPr id="30" name="object 30"/>
            <p:cNvPicPr/>
            <p:nvPr/>
          </p:nvPicPr>
          <p:blipFill>
            <a:blip r:embed="rId16" cstate="print"/>
            <a:stretch>
              <a:fillRect/>
            </a:stretch>
          </p:blipFill>
          <p:spPr>
            <a:xfrm>
              <a:off x="9128759" y="3020567"/>
              <a:ext cx="2397252" cy="1042415"/>
            </a:xfrm>
            <a:prstGeom prst="rect">
              <a:avLst/>
            </a:prstGeom>
          </p:spPr>
        </p:pic>
        <p:pic>
          <p:nvPicPr>
            <p:cNvPr id="31" name="object 31"/>
            <p:cNvPicPr/>
            <p:nvPr/>
          </p:nvPicPr>
          <p:blipFill>
            <a:blip r:embed="rId2" cstate="print"/>
            <a:stretch>
              <a:fillRect/>
            </a:stretch>
          </p:blipFill>
          <p:spPr>
            <a:xfrm>
              <a:off x="11480292" y="3020567"/>
              <a:ext cx="598931" cy="1042415"/>
            </a:xfrm>
            <a:prstGeom prst="rect">
              <a:avLst/>
            </a:prstGeom>
          </p:spPr>
        </p:pic>
        <p:pic>
          <p:nvPicPr>
            <p:cNvPr id="32" name="object 32"/>
            <p:cNvPicPr/>
            <p:nvPr/>
          </p:nvPicPr>
          <p:blipFill>
            <a:blip r:embed="rId2" cstate="print"/>
            <a:stretch>
              <a:fillRect/>
            </a:stretch>
          </p:blipFill>
          <p:spPr>
            <a:xfrm>
              <a:off x="7876031" y="2956560"/>
              <a:ext cx="420623" cy="731519"/>
            </a:xfrm>
            <a:prstGeom prst="rect">
              <a:avLst/>
            </a:prstGeom>
          </p:spPr>
        </p:pic>
        <p:pic>
          <p:nvPicPr>
            <p:cNvPr id="33" name="object 33"/>
            <p:cNvPicPr/>
            <p:nvPr/>
          </p:nvPicPr>
          <p:blipFill>
            <a:blip r:embed="rId17" cstate="print"/>
            <a:stretch>
              <a:fillRect/>
            </a:stretch>
          </p:blipFill>
          <p:spPr>
            <a:xfrm>
              <a:off x="9172956" y="4018788"/>
              <a:ext cx="2395728" cy="1042415"/>
            </a:xfrm>
            <a:prstGeom prst="rect">
              <a:avLst/>
            </a:prstGeom>
          </p:spPr>
        </p:pic>
        <p:pic>
          <p:nvPicPr>
            <p:cNvPr id="34" name="object 34"/>
            <p:cNvPicPr/>
            <p:nvPr/>
          </p:nvPicPr>
          <p:blipFill>
            <a:blip r:embed="rId2" cstate="print"/>
            <a:stretch>
              <a:fillRect/>
            </a:stretch>
          </p:blipFill>
          <p:spPr>
            <a:xfrm>
              <a:off x="11524488" y="4018788"/>
              <a:ext cx="598931" cy="1042415"/>
            </a:xfrm>
            <a:prstGeom prst="rect">
              <a:avLst/>
            </a:prstGeom>
          </p:spPr>
        </p:pic>
        <p:pic>
          <p:nvPicPr>
            <p:cNvPr id="35" name="object 35"/>
            <p:cNvPicPr/>
            <p:nvPr/>
          </p:nvPicPr>
          <p:blipFill>
            <a:blip r:embed="rId2" cstate="print"/>
            <a:stretch>
              <a:fillRect/>
            </a:stretch>
          </p:blipFill>
          <p:spPr>
            <a:xfrm>
              <a:off x="11323320" y="4985004"/>
              <a:ext cx="598931" cy="1042415"/>
            </a:xfrm>
            <a:prstGeom prst="rect">
              <a:avLst/>
            </a:prstGeom>
          </p:spPr>
        </p:pic>
        <p:pic>
          <p:nvPicPr>
            <p:cNvPr id="36" name="object 36"/>
            <p:cNvPicPr/>
            <p:nvPr/>
          </p:nvPicPr>
          <p:blipFill>
            <a:blip r:embed="rId13" cstate="print"/>
            <a:stretch>
              <a:fillRect/>
            </a:stretch>
          </p:blipFill>
          <p:spPr>
            <a:xfrm>
              <a:off x="6586728" y="5678423"/>
              <a:ext cx="1796795" cy="1042415"/>
            </a:xfrm>
            <a:prstGeom prst="rect">
              <a:avLst/>
            </a:prstGeom>
          </p:spPr>
        </p:pic>
        <p:pic>
          <p:nvPicPr>
            <p:cNvPr id="37" name="object 37"/>
            <p:cNvPicPr/>
            <p:nvPr/>
          </p:nvPicPr>
          <p:blipFill>
            <a:blip r:embed="rId2" cstate="print"/>
            <a:stretch>
              <a:fillRect/>
            </a:stretch>
          </p:blipFill>
          <p:spPr>
            <a:xfrm>
              <a:off x="8397240" y="5983223"/>
              <a:ext cx="492251" cy="856487"/>
            </a:xfrm>
            <a:prstGeom prst="rect">
              <a:avLst/>
            </a:prstGeom>
          </p:spPr>
        </p:pic>
        <p:pic>
          <p:nvPicPr>
            <p:cNvPr id="38" name="object 38"/>
            <p:cNvPicPr/>
            <p:nvPr/>
          </p:nvPicPr>
          <p:blipFill>
            <a:blip r:embed="rId2" cstate="print"/>
            <a:stretch>
              <a:fillRect/>
            </a:stretch>
          </p:blipFill>
          <p:spPr>
            <a:xfrm>
              <a:off x="8996171" y="5983223"/>
              <a:ext cx="493775" cy="856487"/>
            </a:xfrm>
            <a:prstGeom prst="rect">
              <a:avLst/>
            </a:prstGeom>
          </p:spPr>
        </p:pic>
        <p:pic>
          <p:nvPicPr>
            <p:cNvPr id="39" name="object 39"/>
            <p:cNvPicPr/>
            <p:nvPr/>
          </p:nvPicPr>
          <p:blipFill>
            <a:blip r:embed="rId2" cstate="print"/>
            <a:stretch>
              <a:fillRect/>
            </a:stretch>
          </p:blipFill>
          <p:spPr>
            <a:xfrm>
              <a:off x="9595104" y="5983223"/>
              <a:ext cx="493775" cy="856487"/>
            </a:xfrm>
            <a:prstGeom prst="rect">
              <a:avLst/>
            </a:prstGeom>
          </p:spPr>
        </p:pic>
        <p:pic>
          <p:nvPicPr>
            <p:cNvPr id="40" name="object 40"/>
            <p:cNvPicPr/>
            <p:nvPr/>
          </p:nvPicPr>
          <p:blipFill>
            <a:blip r:embed="rId2" cstate="print"/>
            <a:stretch>
              <a:fillRect/>
            </a:stretch>
          </p:blipFill>
          <p:spPr>
            <a:xfrm>
              <a:off x="10195559" y="5983223"/>
              <a:ext cx="492251" cy="856487"/>
            </a:xfrm>
            <a:prstGeom prst="rect">
              <a:avLst/>
            </a:prstGeom>
          </p:spPr>
        </p:pic>
        <p:pic>
          <p:nvPicPr>
            <p:cNvPr id="41" name="object 41"/>
            <p:cNvPicPr/>
            <p:nvPr/>
          </p:nvPicPr>
          <p:blipFill>
            <a:blip r:embed="rId2" cstate="print"/>
            <a:stretch>
              <a:fillRect/>
            </a:stretch>
          </p:blipFill>
          <p:spPr>
            <a:xfrm>
              <a:off x="10794492" y="5983223"/>
              <a:ext cx="492251" cy="856487"/>
            </a:xfrm>
            <a:prstGeom prst="rect">
              <a:avLst/>
            </a:prstGeom>
          </p:spPr>
        </p:pic>
        <p:pic>
          <p:nvPicPr>
            <p:cNvPr id="42" name="object 42"/>
            <p:cNvPicPr/>
            <p:nvPr/>
          </p:nvPicPr>
          <p:blipFill>
            <a:blip r:embed="rId2" cstate="print"/>
            <a:stretch>
              <a:fillRect/>
            </a:stretch>
          </p:blipFill>
          <p:spPr>
            <a:xfrm>
              <a:off x="11332464" y="5983223"/>
              <a:ext cx="493775" cy="856487"/>
            </a:xfrm>
            <a:prstGeom prst="rect">
              <a:avLst/>
            </a:prstGeom>
          </p:spPr>
        </p:pic>
        <p:pic>
          <p:nvPicPr>
            <p:cNvPr id="43" name="object 43"/>
            <p:cNvPicPr/>
            <p:nvPr/>
          </p:nvPicPr>
          <p:blipFill>
            <a:blip r:embed="rId2" cstate="print"/>
            <a:stretch>
              <a:fillRect/>
            </a:stretch>
          </p:blipFill>
          <p:spPr>
            <a:xfrm>
              <a:off x="3683508" y="6115811"/>
              <a:ext cx="426719" cy="742187"/>
            </a:xfrm>
            <a:prstGeom prst="rect">
              <a:avLst/>
            </a:prstGeom>
          </p:spPr>
        </p:pic>
        <p:pic>
          <p:nvPicPr>
            <p:cNvPr id="44" name="object 44"/>
            <p:cNvPicPr/>
            <p:nvPr/>
          </p:nvPicPr>
          <p:blipFill>
            <a:blip r:embed="rId2" cstate="print"/>
            <a:stretch>
              <a:fillRect/>
            </a:stretch>
          </p:blipFill>
          <p:spPr>
            <a:xfrm>
              <a:off x="4282440" y="6115811"/>
              <a:ext cx="426719" cy="742187"/>
            </a:xfrm>
            <a:prstGeom prst="rect">
              <a:avLst/>
            </a:prstGeom>
          </p:spPr>
        </p:pic>
        <p:pic>
          <p:nvPicPr>
            <p:cNvPr id="45" name="object 45"/>
            <p:cNvPicPr/>
            <p:nvPr/>
          </p:nvPicPr>
          <p:blipFill>
            <a:blip r:embed="rId2" cstate="print"/>
            <a:stretch>
              <a:fillRect/>
            </a:stretch>
          </p:blipFill>
          <p:spPr>
            <a:xfrm>
              <a:off x="4881371" y="6115811"/>
              <a:ext cx="426719" cy="742187"/>
            </a:xfrm>
            <a:prstGeom prst="rect">
              <a:avLst/>
            </a:prstGeom>
          </p:spPr>
        </p:pic>
        <p:pic>
          <p:nvPicPr>
            <p:cNvPr id="46" name="object 46"/>
            <p:cNvPicPr/>
            <p:nvPr/>
          </p:nvPicPr>
          <p:blipFill>
            <a:blip r:embed="rId2" cstate="print"/>
            <a:stretch>
              <a:fillRect/>
            </a:stretch>
          </p:blipFill>
          <p:spPr>
            <a:xfrm>
              <a:off x="5480303" y="6115811"/>
              <a:ext cx="426719" cy="742187"/>
            </a:xfrm>
            <a:prstGeom prst="rect">
              <a:avLst/>
            </a:prstGeom>
          </p:spPr>
        </p:pic>
        <p:pic>
          <p:nvPicPr>
            <p:cNvPr id="47" name="object 47"/>
            <p:cNvPicPr/>
            <p:nvPr/>
          </p:nvPicPr>
          <p:blipFill>
            <a:blip r:embed="rId2" cstate="print"/>
            <a:stretch>
              <a:fillRect/>
            </a:stretch>
          </p:blipFill>
          <p:spPr>
            <a:xfrm>
              <a:off x="6019800" y="6115811"/>
              <a:ext cx="426719" cy="742187"/>
            </a:xfrm>
            <a:prstGeom prst="rect">
              <a:avLst/>
            </a:prstGeom>
          </p:spPr>
        </p:pic>
        <p:pic>
          <p:nvPicPr>
            <p:cNvPr id="48" name="object 48"/>
            <p:cNvPicPr/>
            <p:nvPr/>
          </p:nvPicPr>
          <p:blipFill>
            <a:blip r:embed="rId18" cstate="print"/>
            <a:stretch>
              <a:fillRect/>
            </a:stretch>
          </p:blipFill>
          <p:spPr>
            <a:xfrm>
              <a:off x="2663951" y="6115811"/>
              <a:ext cx="845819" cy="742187"/>
            </a:xfrm>
            <a:prstGeom prst="rect">
              <a:avLst/>
            </a:prstGeom>
          </p:spPr>
        </p:pic>
        <p:pic>
          <p:nvPicPr>
            <p:cNvPr id="49" name="object 49"/>
            <p:cNvPicPr/>
            <p:nvPr/>
          </p:nvPicPr>
          <p:blipFill>
            <a:blip r:embed="rId2" cstate="print"/>
            <a:stretch>
              <a:fillRect/>
            </a:stretch>
          </p:blipFill>
          <p:spPr>
            <a:xfrm>
              <a:off x="469391" y="6115811"/>
              <a:ext cx="425195" cy="742187"/>
            </a:xfrm>
            <a:prstGeom prst="rect">
              <a:avLst/>
            </a:prstGeom>
          </p:spPr>
        </p:pic>
        <p:pic>
          <p:nvPicPr>
            <p:cNvPr id="50" name="object 50"/>
            <p:cNvPicPr/>
            <p:nvPr/>
          </p:nvPicPr>
          <p:blipFill>
            <a:blip r:embed="rId2" cstate="print"/>
            <a:stretch>
              <a:fillRect/>
            </a:stretch>
          </p:blipFill>
          <p:spPr>
            <a:xfrm>
              <a:off x="926591" y="6115811"/>
              <a:ext cx="426719" cy="742187"/>
            </a:xfrm>
            <a:prstGeom prst="rect">
              <a:avLst/>
            </a:prstGeom>
          </p:spPr>
        </p:pic>
        <p:pic>
          <p:nvPicPr>
            <p:cNvPr id="51" name="object 51"/>
            <p:cNvPicPr/>
            <p:nvPr/>
          </p:nvPicPr>
          <p:blipFill>
            <a:blip r:embed="rId2" cstate="print"/>
            <a:stretch>
              <a:fillRect/>
            </a:stretch>
          </p:blipFill>
          <p:spPr>
            <a:xfrm>
              <a:off x="1527047" y="6115811"/>
              <a:ext cx="425195" cy="742187"/>
            </a:xfrm>
            <a:prstGeom prst="rect">
              <a:avLst/>
            </a:prstGeom>
          </p:spPr>
        </p:pic>
        <p:pic>
          <p:nvPicPr>
            <p:cNvPr id="52" name="object 52"/>
            <p:cNvPicPr/>
            <p:nvPr/>
          </p:nvPicPr>
          <p:blipFill>
            <a:blip r:embed="rId2" cstate="print"/>
            <a:stretch>
              <a:fillRect/>
            </a:stretch>
          </p:blipFill>
          <p:spPr>
            <a:xfrm>
              <a:off x="2125979" y="6115811"/>
              <a:ext cx="426719" cy="742187"/>
            </a:xfrm>
            <a:prstGeom prst="rect">
              <a:avLst/>
            </a:prstGeom>
          </p:spPr>
        </p:pic>
        <p:pic>
          <p:nvPicPr>
            <p:cNvPr id="53" name="object 53"/>
            <p:cNvPicPr/>
            <p:nvPr/>
          </p:nvPicPr>
          <p:blipFill>
            <a:blip r:embed="rId19" cstate="print"/>
            <a:stretch>
              <a:fillRect/>
            </a:stretch>
          </p:blipFill>
          <p:spPr>
            <a:xfrm>
              <a:off x="0" y="6451091"/>
              <a:ext cx="371855" cy="406907"/>
            </a:xfrm>
            <a:prstGeom prst="rect">
              <a:avLst/>
            </a:prstGeom>
          </p:spPr>
        </p:pic>
        <p:pic>
          <p:nvPicPr>
            <p:cNvPr id="54" name="object 54"/>
            <p:cNvPicPr/>
            <p:nvPr/>
          </p:nvPicPr>
          <p:blipFill>
            <a:blip r:embed="rId20" cstate="print"/>
            <a:stretch>
              <a:fillRect/>
            </a:stretch>
          </p:blipFill>
          <p:spPr>
            <a:xfrm>
              <a:off x="5425440" y="4616196"/>
              <a:ext cx="333755" cy="579119"/>
            </a:xfrm>
            <a:prstGeom prst="rect">
              <a:avLst/>
            </a:prstGeom>
          </p:spPr>
        </p:pic>
      </p:gr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819529" y="4841617"/>
            <a:ext cx="3651885" cy="957580"/>
            <a:chOff x="1819529" y="4841617"/>
            <a:chExt cx="3651885" cy="957580"/>
          </a:xfrm>
        </p:grpSpPr>
        <p:sp>
          <p:nvSpPr>
            <p:cNvPr id="3" name="object 3"/>
            <p:cNvSpPr/>
            <p:nvPr/>
          </p:nvSpPr>
          <p:spPr>
            <a:xfrm>
              <a:off x="1822709" y="4844796"/>
              <a:ext cx="3645535" cy="951230"/>
            </a:xfrm>
            <a:custGeom>
              <a:avLst/>
              <a:gdLst/>
              <a:ahLst/>
              <a:cxnLst/>
              <a:rect l="l" t="t" r="r" b="b"/>
              <a:pathLst>
                <a:path w="3645535" h="951229">
                  <a:moveTo>
                    <a:pt x="3486785" y="0"/>
                  </a:moveTo>
                  <a:lnTo>
                    <a:pt x="158483" y="0"/>
                  </a:lnTo>
                  <a:lnTo>
                    <a:pt x="108394" y="8077"/>
                  </a:lnTo>
                  <a:lnTo>
                    <a:pt x="64884" y="30568"/>
                  </a:lnTo>
                  <a:lnTo>
                    <a:pt x="30581" y="64871"/>
                  </a:lnTo>
                  <a:lnTo>
                    <a:pt x="8077" y="108369"/>
                  </a:lnTo>
                  <a:lnTo>
                    <a:pt x="0" y="158457"/>
                  </a:lnTo>
                  <a:lnTo>
                    <a:pt x="0" y="792264"/>
                  </a:lnTo>
                  <a:lnTo>
                    <a:pt x="8077" y="842352"/>
                  </a:lnTo>
                  <a:lnTo>
                    <a:pt x="30581" y="885850"/>
                  </a:lnTo>
                  <a:lnTo>
                    <a:pt x="64884" y="920153"/>
                  </a:lnTo>
                  <a:lnTo>
                    <a:pt x="108394" y="942644"/>
                  </a:lnTo>
                  <a:lnTo>
                    <a:pt x="158483" y="950721"/>
                  </a:lnTo>
                  <a:lnTo>
                    <a:pt x="3486785" y="950721"/>
                  </a:lnTo>
                  <a:lnTo>
                    <a:pt x="3536873" y="942644"/>
                  </a:lnTo>
                  <a:lnTo>
                    <a:pt x="3580371" y="920153"/>
                  </a:lnTo>
                  <a:lnTo>
                    <a:pt x="3614686" y="885850"/>
                  </a:lnTo>
                  <a:lnTo>
                    <a:pt x="3637191" y="842352"/>
                  </a:lnTo>
                  <a:lnTo>
                    <a:pt x="3645281" y="792264"/>
                  </a:lnTo>
                  <a:lnTo>
                    <a:pt x="3645281" y="158457"/>
                  </a:lnTo>
                  <a:lnTo>
                    <a:pt x="3637191" y="108369"/>
                  </a:lnTo>
                  <a:lnTo>
                    <a:pt x="3614686" y="64871"/>
                  </a:lnTo>
                  <a:lnTo>
                    <a:pt x="3580371" y="30568"/>
                  </a:lnTo>
                  <a:lnTo>
                    <a:pt x="3536873" y="8077"/>
                  </a:lnTo>
                  <a:lnTo>
                    <a:pt x="3486785" y="0"/>
                  </a:lnTo>
                  <a:close/>
                </a:path>
              </a:pathLst>
            </a:custGeom>
            <a:solidFill>
              <a:srgbClr val="FCEADA"/>
            </a:solidFill>
          </p:spPr>
          <p:txBody>
            <a:bodyPr wrap="square" lIns="0" tIns="0" rIns="0" bIns="0" rtlCol="0"/>
            <a:lstStyle/>
            <a:p>
              <a:endParaRPr/>
            </a:p>
          </p:txBody>
        </p:sp>
        <p:sp>
          <p:nvSpPr>
            <p:cNvPr id="4" name="object 4"/>
            <p:cNvSpPr/>
            <p:nvPr/>
          </p:nvSpPr>
          <p:spPr>
            <a:xfrm>
              <a:off x="1822704" y="4844792"/>
              <a:ext cx="3645535" cy="951230"/>
            </a:xfrm>
            <a:custGeom>
              <a:avLst/>
              <a:gdLst/>
              <a:ahLst/>
              <a:cxnLst/>
              <a:rect l="l" t="t" r="r" b="b"/>
              <a:pathLst>
                <a:path w="3645535" h="951229">
                  <a:moveTo>
                    <a:pt x="0" y="158457"/>
                  </a:moveTo>
                  <a:lnTo>
                    <a:pt x="8077" y="108381"/>
                  </a:lnTo>
                  <a:lnTo>
                    <a:pt x="30581" y="64884"/>
                  </a:lnTo>
                  <a:lnTo>
                    <a:pt x="64897" y="30581"/>
                  </a:lnTo>
                  <a:lnTo>
                    <a:pt x="108394" y="8077"/>
                  </a:lnTo>
                  <a:lnTo>
                    <a:pt x="158496" y="0"/>
                  </a:lnTo>
                  <a:lnTo>
                    <a:pt x="3486785" y="0"/>
                  </a:lnTo>
                  <a:lnTo>
                    <a:pt x="3536873" y="8077"/>
                  </a:lnTo>
                  <a:lnTo>
                    <a:pt x="3580384" y="30581"/>
                  </a:lnTo>
                  <a:lnTo>
                    <a:pt x="3614686" y="64884"/>
                  </a:lnTo>
                  <a:lnTo>
                    <a:pt x="3637191" y="108381"/>
                  </a:lnTo>
                  <a:lnTo>
                    <a:pt x="3645280" y="158457"/>
                  </a:lnTo>
                  <a:lnTo>
                    <a:pt x="3645280" y="792276"/>
                  </a:lnTo>
                  <a:lnTo>
                    <a:pt x="3637191" y="842352"/>
                  </a:lnTo>
                  <a:lnTo>
                    <a:pt x="3614686" y="885850"/>
                  </a:lnTo>
                  <a:lnTo>
                    <a:pt x="3580384" y="920153"/>
                  </a:lnTo>
                  <a:lnTo>
                    <a:pt x="3536873" y="942644"/>
                  </a:lnTo>
                  <a:lnTo>
                    <a:pt x="3486785" y="950722"/>
                  </a:lnTo>
                  <a:lnTo>
                    <a:pt x="158496" y="950722"/>
                  </a:lnTo>
                  <a:lnTo>
                    <a:pt x="108394" y="942644"/>
                  </a:lnTo>
                  <a:lnTo>
                    <a:pt x="64897" y="920153"/>
                  </a:lnTo>
                  <a:lnTo>
                    <a:pt x="30581" y="885850"/>
                  </a:lnTo>
                  <a:lnTo>
                    <a:pt x="8077" y="842352"/>
                  </a:lnTo>
                  <a:lnTo>
                    <a:pt x="0" y="792276"/>
                  </a:lnTo>
                  <a:lnTo>
                    <a:pt x="0" y="158457"/>
                  </a:lnTo>
                  <a:close/>
                </a:path>
              </a:pathLst>
            </a:custGeom>
            <a:ln w="6096">
              <a:solidFill>
                <a:srgbClr val="E36C09"/>
              </a:solidFill>
            </a:ln>
          </p:spPr>
          <p:txBody>
            <a:bodyPr wrap="square" lIns="0" tIns="0" rIns="0" bIns="0" rtlCol="0"/>
            <a:lstStyle/>
            <a:p>
              <a:endParaRPr/>
            </a:p>
          </p:txBody>
        </p:sp>
      </p:grpSp>
      <p:sp>
        <p:nvSpPr>
          <p:cNvPr id="5" name="object 5"/>
          <p:cNvSpPr txBox="1"/>
          <p:nvPr/>
        </p:nvSpPr>
        <p:spPr>
          <a:xfrm>
            <a:off x="92471" y="6016561"/>
            <a:ext cx="5973445" cy="756920"/>
          </a:xfrm>
          <a:prstGeom prst="rect">
            <a:avLst/>
          </a:prstGeom>
        </p:spPr>
        <p:txBody>
          <a:bodyPr vert="horz" wrap="square" lIns="0" tIns="12065" rIns="0" bIns="0" rtlCol="0">
            <a:spAutoFit/>
          </a:bodyPr>
          <a:lstStyle/>
          <a:p>
            <a:pPr marL="12700" marR="5080" algn="just">
              <a:lnSpc>
                <a:spcPct val="100000"/>
              </a:lnSpc>
              <a:spcBef>
                <a:spcPts val="95"/>
              </a:spcBef>
            </a:pPr>
            <a:r>
              <a:rPr sz="1600" b="0" spc="-25" dirty="0">
                <a:solidFill>
                  <a:srgbClr val="FF0000"/>
                </a:solidFill>
                <a:latin typeface="BIZ UDP明朝 Medium"/>
                <a:cs typeface="BIZ UDP明朝 Medium"/>
              </a:rPr>
              <a:t>カイ</a:t>
            </a:r>
            <a:r>
              <a:rPr sz="1600" b="0" spc="-20" dirty="0">
                <a:solidFill>
                  <a:srgbClr val="FF0000"/>
                </a:solidFill>
                <a:latin typeface="BIZ UDP明朝 Medium"/>
                <a:cs typeface="BIZ UDP明朝 Medium"/>
              </a:rPr>
              <a:t>コ</a:t>
            </a:r>
            <a:r>
              <a:rPr sz="1600" b="0" spc="-25" dirty="0">
                <a:solidFill>
                  <a:srgbClr val="FF0000"/>
                </a:solidFill>
                <a:latin typeface="BIZ UDP明朝 Medium"/>
                <a:cs typeface="BIZ UDP明朝 Medium"/>
              </a:rPr>
              <a:t>等の機能</a:t>
            </a:r>
            <a:r>
              <a:rPr sz="1600" b="0" spc="-20" dirty="0">
                <a:solidFill>
                  <a:srgbClr val="FF0000"/>
                </a:solidFill>
                <a:latin typeface="BIZ UDP明朝 Medium"/>
                <a:cs typeface="BIZ UDP明朝 Medium"/>
              </a:rPr>
              <a:t>を</a:t>
            </a:r>
            <a:r>
              <a:rPr sz="1600" b="0" spc="-25" dirty="0">
                <a:solidFill>
                  <a:srgbClr val="FF0000"/>
                </a:solidFill>
                <a:latin typeface="BIZ UDP明朝 Medium"/>
                <a:cs typeface="BIZ UDP明朝 Medium"/>
              </a:rPr>
              <a:t>改良</a:t>
            </a:r>
            <a:r>
              <a:rPr sz="1600" b="0" spc="-20" dirty="0">
                <a:latin typeface="BIZ UDP明朝 Medium"/>
                <a:cs typeface="BIZ UDP明朝 Medium"/>
              </a:rPr>
              <a:t>し</a:t>
            </a:r>
            <a:r>
              <a:rPr sz="1600" b="0" spc="-10" dirty="0">
                <a:latin typeface="BIZ UDP明朝 Medium"/>
                <a:cs typeface="BIZ UDP明朝 Medium"/>
              </a:rPr>
              <a:t>、</a:t>
            </a:r>
            <a:r>
              <a:rPr sz="1600" b="0" spc="-25" dirty="0">
                <a:latin typeface="BIZ UDP明朝 Medium"/>
                <a:cs typeface="BIZ UDP明朝 Medium"/>
              </a:rPr>
              <a:t>化学合</a:t>
            </a:r>
            <a:r>
              <a:rPr sz="1600" b="0" spc="-10" dirty="0">
                <a:latin typeface="BIZ UDP明朝 Medium"/>
                <a:cs typeface="BIZ UDP明朝 Medium"/>
              </a:rPr>
              <a:t>成</a:t>
            </a:r>
            <a:r>
              <a:rPr sz="1600" b="0" spc="-25" dirty="0">
                <a:latin typeface="BIZ UDP明朝 Medium"/>
                <a:cs typeface="BIZ UDP明朝 Medium"/>
              </a:rPr>
              <a:t>では製</a:t>
            </a:r>
            <a:r>
              <a:rPr sz="1600" b="0" spc="-20" dirty="0">
                <a:latin typeface="BIZ UDP明朝 Medium"/>
                <a:cs typeface="BIZ UDP明朝 Medium"/>
              </a:rPr>
              <a:t>造が</a:t>
            </a:r>
            <a:r>
              <a:rPr sz="1600" b="0" spc="-25" dirty="0">
                <a:latin typeface="BIZ UDP明朝 Medium"/>
                <a:cs typeface="BIZ UDP明朝 Medium"/>
              </a:rPr>
              <a:t>難</a:t>
            </a:r>
            <a:r>
              <a:rPr sz="1600" b="0" spc="-20" dirty="0">
                <a:latin typeface="BIZ UDP明朝 Medium"/>
                <a:cs typeface="BIZ UDP明朝 Medium"/>
              </a:rPr>
              <a:t>し</a:t>
            </a:r>
            <a:r>
              <a:rPr sz="1600" b="0" spc="-25" dirty="0">
                <a:latin typeface="BIZ UDP明朝 Medium"/>
                <a:cs typeface="BIZ UDP明朝 Medium"/>
              </a:rPr>
              <a:t>い新たな機能性</a:t>
            </a:r>
            <a:r>
              <a:rPr sz="1600" b="0" spc="-50" dirty="0">
                <a:latin typeface="BIZ UDP明朝 Medium"/>
                <a:cs typeface="BIZ UDP明朝 Medium"/>
              </a:rPr>
              <a:t>バ</a:t>
            </a:r>
            <a:r>
              <a:rPr sz="1600" b="0" spc="-25" dirty="0">
                <a:latin typeface="BIZ UDP明朝 Medium"/>
                <a:cs typeface="BIZ UDP明朝 Medium"/>
              </a:rPr>
              <a:t>イオ素材</a:t>
            </a:r>
            <a:r>
              <a:rPr sz="1600" b="0" spc="-10" dirty="0">
                <a:latin typeface="BIZ UDP明朝 Medium"/>
                <a:cs typeface="BIZ UDP明朝 Medium"/>
              </a:rPr>
              <a:t>・</a:t>
            </a:r>
            <a:r>
              <a:rPr sz="1600" b="0" spc="-25" dirty="0">
                <a:latin typeface="BIZ UDP明朝 Medium"/>
                <a:cs typeface="BIZ UDP明朝 Medium"/>
              </a:rPr>
              <a:t>動</a:t>
            </a:r>
            <a:r>
              <a:rPr sz="1600" b="0" dirty="0">
                <a:latin typeface="BIZ UDP明朝 Medium"/>
                <a:cs typeface="BIZ UDP明朝 Medium"/>
              </a:rPr>
              <a:t>物</a:t>
            </a:r>
            <a:r>
              <a:rPr sz="1600" b="0" spc="-15" dirty="0">
                <a:latin typeface="BIZ UDP明朝 Medium"/>
                <a:cs typeface="BIZ UDP明朝 Medium"/>
              </a:rPr>
              <a:t> 医</a:t>
            </a:r>
            <a:r>
              <a:rPr sz="1600" b="0" spc="-25" dirty="0">
                <a:latin typeface="BIZ UDP明朝 Medium"/>
                <a:cs typeface="BIZ UDP明朝 Medium"/>
              </a:rPr>
              <a:t>薬品等の商用生産</a:t>
            </a:r>
            <a:r>
              <a:rPr sz="1600" b="0" spc="-10" dirty="0">
                <a:latin typeface="BIZ UDP明朝 Medium"/>
                <a:cs typeface="BIZ UDP明朝 Medium"/>
              </a:rPr>
              <a:t>。</a:t>
            </a:r>
            <a:r>
              <a:rPr sz="1600" b="0" spc="-25" dirty="0">
                <a:solidFill>
                  <a:srgbClr val="FF0000"/>
                </a:solidFill>
                <a:latin typeface="BIZ UDP明朝 Medium"/>
                <a:cs typeface="BIZ UDP明朝 Medium"/>
              </a:rPr>
              <a:t>バイオ</a:t>
            </a:r>
            <a:r>
              <a:rPr sz="1600" b="0" spc="-35" dirty="0">
                <a:solidFill>
                  <a:srgbClr val="FF0000"/>
                </a:solidFill>
                <a:latin typeface="BIZ UDP明朝 Medium"/>
                <a:cs typeface="BIZ UDP明朝 Medium"/>
              </a:rPr>
              <a:t>センサーや</a:t>
            </a:r>
            <a:r>
              <a:rPr sz="1600" b="0" spc="-25" dirty="0">
                <a:solidFill>
                  <a:srgbClr val="FF0000"/>
                </a:solidFill>
                <a:latin typeface="BIZ UDP明朝 Medium"/>
                <a:cs typeface="BIZ UDP明朝 Medium"/>
              </a:rPr>
              <a:t>実験動物</a:t>
            </a:r>
            <a:r>
              <a:rPr sz="1600" b="0" spc="-35" dirty="0">
                <a:solidFill>
                  <a:srgbClr val="FF0000"/>
                </a:solidFill>
                <a:latin typeface="BIZ UDP明朝 Medium"/>
                <a:cs typeface="BIZ UDP明朝 Medium"/>
              </a:rPr>
              <a:t>と</a:t>
            </a:r>
            <a:r>
              <a:rPr sz="1600" b="0" spc="-50" dirty="0">
                <a:solidFill>
                  <a:srgbClr val="FF0000"/>
                </a:solidFill>
                <a:latin typeface="BIZ UDP明朝 Medium"/>
                <a:cs typeface="BIZ UDP明朝 Medium"/>
              </a:rPr>
              <a:t>の</a:t>
            </a:r>
            <a:r>
              <a:rPr sz="1600" b="0" spc="-25" dirty="0">
                <a:solidFill>
                  <a:srgbClr val="FF0000"/>
                </a:solidFill>
                <a:latin typeface="BIZ UDP明朝 Medium"/>
                <a:cs typeface="BIZ UDP明朝 Medium"/>
              </a:rPr>
              <a:t>代替</a:t>
            </a:r>
            <a:r>
              <a:rPr sz="1600" b="0" spc="-30" dirty="0">
                <a:latin typeface="BIZ UDP明朝 Medium"/>
                <a:cs typeface="BIZ UDP明朝 Medium"/>
              </a:rPr>
              <a:t>として</a:t>
            </a:r>
            <a:r>
              <a:rPr sz="1600" b="0" spc="-25" dirty="0">
                <a:latin typeface="BIZ UDP明朝 Medium"/>
                <a:cs typeface="BIZ UDP明朝 Medium"/>
              </a:rPr>
              <a:t>も</a:t>
            </a:r>
            <a:r>
              <a:rPr sz="1600" b="0" spc="-30" dirty="0">
                <a:latin typeface="BIZ UDP明朝 Medium"/>
                <a:cs typeface="BIZ UDP明朝 Medium"/>
              </a:rPr>
              <a:t>活</a:t>
            </a:r>
            <a:r>
              <a:rPr sz="1600" b="0" spc="-25" dirty="0">
                <a:latin typeface="BIZ UDP明朝 Medium"/>
                <a:cs typeface="BIZ UDP明朝 Medium"/>
              </a:rPr>
              <a:t>用</a:t>
            </a:r>
            <a:r>
              <a:rPr sz="1600" b="0" spc="-50" dirty="0">
                <a:latin typeface="BIZ UDP明朝 Medium"/>
                <a:cs typeface="BIZ UDP明朝 Medium"/>
              </a:rPr>
              <a:t>。</a:t>
            </a:r>
            <a:endParaRPr sz="1600">
              <a:latin typeface="BIZ UDP明朝 Medium"/>
              <a:cs typeface="BIZ UDP明朝 Medium"/>
            </a:endParaRPr>
          </a:p>
        </p:txBody>
      </p:sp>
      <p:sp>
        <p:nvSpPr>
          <p:cNvPr id="6" name="object 6"/>
          <p:cNvSpPr txBox="1"/>
          <p:nvPr/>
        </p:nvSpPr>
        <p:spPr>
          <a:xfrm>
            <a:off x="2668397" y="1793680"/>
            <a:ext cx="3067050" cy="1093470"/>
          </a:xfrm>
          <a:prstGeom prst="rect">
            <a:avLst/>
          </a:prstGeom>
        </p:spPr>
        <p:txBody>
          <a:bodyPr vert="horz" wrap="square" lIns="0" tIns="13335" rIns="0" bIns="0" rtlCol="0">
            <a:spAutoFit/>
          </a:bodyPr>
          <a:lstStyle/>
          <a:p>
            <a:pPr>
              <a:lnSpc>
                <a:spcPct val="100000"/>
              </a:lnSpc>
              <a:spcBef>
                <a:spcPts val="105"/>
              </a:spcBef>
            </a:pPr>
            <a:r>
              <a:rPr sz="1400" b="0" spc="-114" dirty="0">
                <a:latin typeface="BIZ UDP明朝 Medium"/>
                <a:cs typeface="BIZ UDP明朝 Medium"/>
              </a:rPr>
              <a:t>医療・診断・化学品分野で使用可能な</a:t>
            </a:r>
            <a:endParaRPr sz="1400">
              <a:latin typeface="BIZ UDP明朝 Medium"/>
              <a:cs typeface="BIZ UDP明朝 Medium"/>
            </a:endParaRPr>
          </a:p>
          <a:p>
            <a:pPr marR="15240">
              <a:lnSpc>
                <a:spcPct val="100000"/>
              </a:lnSpc>
            </a:pPr>
            <a:r>
              <a:rPr sz="1400" b="0" spc="-120" dirty="0">
                <a:latin typeface="BIZ UDP明朝 Medium"/>
                <a:cs typeface="BIZ UDP明朝 Medium"/>
              </a:rPr>
              <a:t>タンパク質や高機能素材の製造を昆虫を利</a:t>
            </a:r>
            <a:r>
              <a:rPr sz="1400" b="0" spc="-70" dirty="0">
                <a:latin typeface="BIZ UDP明朝 Medium"/>
                <a:cs typeface="BIZ UDP明朝 Medium"/>
              </a:rPr>
              <a:t>用して行う。</a:t>
            </a:r>
            <a:endParaRPr sz="1400">
              <a:latin typeface="BIZ UDP明朝 Medium"/>
              <a:cs typeface="BIZ UDP明朝 Medium"/>
            </a:endParaRPr>
          </a:p>
          <a:p>
            <a:pPr marR="5080">
              <a:lnSpc>
                <a:spcPct val="100000"/>
              </a:lnSpc>
            </a:pPr>
            <a:r>
              <a:rPr sz="1400" b="0" spc="-15" dirty="0">
                <a:latin typeface="BIZ UDP明朝 Medium"/>
                <a:cs typeface="BIZ UDP明朝 Medium"/>
              </a:rPr>
              <a:t>既に人類は、カイコなどを利用してきた歴史がある。</a:t>
            </a:r>
            <a:endParaRPr sz="1400">
              <a:latin typeface="BIZ UDP明朝 Medium"/>
              <a:cs typeface="BIZ UDP明朝 Medium"/>
            </a:endParaRPr>
          </a:p>
        </p:txBody>
      </p:sp>
      <p:sp>
        <p:nvSpPr>
          <p:cNvPr id="7" name="object 7"/>
          <p:cNvSpPr txBox="1"/>
          <p:nvPr/>
        </p:nvSpPr>
        <p:spPr>
          <a:xfrm>
            <a:off x="3464814" y="5512761"/>
            <a:ext cx="286385" cy="162560"/>
          </a:xfrm>
          <a:prstGeom prst="rect">
            <a:avLst/>
          </a:prstGeom>
        </p:spPr>
        <p:txBody>
          <a:bodyPr vert="horz" wrap="square" lIns="0" tIns="12700" rIns="0" bIns="0" rtlCol="0">
            <a:spAutoFit/>
          </a:bodyPr>
          <a:lstStyle/>
          <a:p>
            <a:pPr>
              <a:lnSpc>
                <a:spcPct val="100000"/>
              </a:lnSpc>
              <a:spcBef>
                <a:spcPts val="100"/>
              </a:spcBef>
            </a:pPr>
            <a:r>
              <a:rPr sz="900" b="0" spc="-225" dirty="0">
                <a:latin typeface="BIZ UDP明朝 Medium"/>
                <a:cs typeface="BIZ UDP明朝 Medium"/>
              </a:rPr>
              <a:t>ワクチン</a:t>
            </a:r>
            <a:endParaRPr sz="900">
              <a:latin typeface="BIZ UDP明朝 Medium"/>
              <a:cs typeface="BIZ UDP明朝 Medium"/>
            </a:endParaRPr>
          </a:p>
        </p:txBody>
      </p:sp>
      <p:grpSp>
        <p:nvGrpSpPr>
          <p:cNvPr id="8" name="object 8"/>
          <p:cNvGrpSpPr/>
          <p:nvPr/>
        </p:nvGrpSpPr>
        <p:grpSpPr>
          <a:xfrm>
            <a:off x="59435" y="1354836"/>
            <a:ext cx="6251575" cy="4668520"/>
            <a:chOff x="59435" y="1354836"/>
            <a:chExt cx="6251575" cy="4668520"/>
          </a:xfrm>
        </p:grpSpPr>
        <p:pic>
          <p:nvPicPr>
            <p:cNvPr id="9" name="object 9"/>
            <p:cNvPicPr/>
            <p:nvPr/>
          </p:nvPicPr>
          <p:blipFill>
            <a:blip r:embed="rId2" cstate="print"/>
            <a:stretch>
              <a:fillRect/>
            </a:stretch>
          </p:blipFill>
          <p:spPr>
            <a:xfrm>
              <a:off x="59435" y="1354836"/>
              <a:ext cx="6251447" cy="4668011"/>
            </a:xfrm>
            <a:prstGeom prst="rect">
              <a:avLst/>
            </a:prstGeom>
          </p:spPr>
        </p:pic>
        <p:sp>
          <p:nvSpPr>
            <p:cNvPr id="10" name="object 10"/>
            <p:cNvSpPr/>
            <p:nvPr/>
          </p:nvSpPr>
          <p:spPr>
            <a:xfrm>
              <a:off x="203453" y="1483614"/>
              <a:ext cx="5963920" cy="4410075"/>
            </a:xfrm>
            <a:custGeom>
              <a:avLst/>
              <a:gdLst/>
              <a:ahLst/>
              <a:cxnLst/>
              <a:rect l="l" t="t" r="r" b="b"/>
              <a:pathLst>
                <a:path w="5963920" h="4410075">
                  <a:moveTo>
                    <a:pt x="0" y="4409922"/>
                  </a:moveTo>
                  <a:lnTo>
                    <a:pt x="5963412" y="4409922"/>
                  </a:lnTo>
                  <a:lnTo>
                    <a:pt x="5963412" y="0"/>
                  </a:lnTo>
                  <a:lnTo>
                    <a:pt x="0" y="0"/>
                  </a:lnTo>
                  <a:lnTo>
                    <a:pt x="0" y="4409922"/>
                  </a:lnTo>
                  <a:close/>
                </a:path>
              </a:pathLst>
            </a:custGeom>
            <a:ln w="38100">
              <a:solidFill>
                <a:srgbClr val="ED7D31"/>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449579" y="1680972"/>
              <a:ext cx="2118359" cy="1377695"/>
            </a:xfrm>
            <a:prstGeom prst="rect">
              <a:avLst/>
            </a:prstGeom>
          </p:spPr>
        </p:pic>
        <p:pic>
          <p:nvPicPr>
            <p:cNvPr id="12" name="object 12"/>
            <p:cNvPicPr/>
            <p:nvPr/>
          </p:nvPicPr>
          <p:blipFill>
            <a:blip r:embed="rId4" cstate="print"/>
            <a:stretch>
              <a:fillRect/>
            </a:stretch>
          </p:blipFill>
          <p:spPr>
            <a:xfrm>
              <a:off x="4539995" y="3887724"/>
              <a:ext cx="1021079" cy="219455"/>
            </a:xfrm>
            <a:prstGeom prst="rect">
              <a:avLst/>
            </a:prstGeom>
          </p:spPr>
        </p:pic>
        <p:pic>
          <p:nvPicPr>
            <p:cNvPr id="13" name="object 13"/>
            <p:cNvPicPr/>
            <p:nvPr/>
          </p:nvPicPr>
          <p:blipFill>
            <a:blip r:embed="rId5" cstate="print"/>
            <a:stretch>
              <a:fillRect/>
            </a:stretch>
          </p:blipFill>
          <p:spPr>
            <a:xfrm>
              <a:off x="2549652" y="2907792"/>
              <a:ext cx="1232915" cy="1150619"/>
            </a:xfrm>
            <a:prstGeom prst="rect">
              <a:avLst/>
            </a:prstGeom>
          </p:spPr>
        </p:pic>
        <p:pic>
          <p:nvPicPr>
            <p:cNvPr id="14" name="object 14"/>
            <p:cNvPicPr/>
            <p:nvPr/>
          </p:nvPicPr>
          <p:blipFill>
            <a:blip r:embed="rId6" cstate="print"/>
            <a:stretch>
              <a:fillRect/>
            </a:stretch>
          </p:blipFill>
          <p:spPr>
            <a:xfrm>
              <a:off x="2252472" y="3290315"/>
              <a:ext cx="807719" cy="752855"/>
            </a:xfrm>
            <a:prstGeom prst="rect">
              <a:avLst/>
            </a:prstGeom>
          </p:spPr>
        </p:pic>
      </p:grpSp>
      <p:sp>
        <p:nvSpPr>
          <p:cNvPr id="15" name="object 15"/>
          <p:cNvSpPr txBox="1"/>
          <p:nvPr/>
        </p:nvSpPr>
        <p:spPr>
          <a:xfrm>
            <a:off x="4879111" y="4212135"/>
            <a:ext cx="969010" cy="520700"/>
          </a:xfrm>
          <a:prstGeom prst="rect">
            <a:avLst/>
          </a:prstGeom>
        </p:spPr>
        <p:txBody>
          <a:bodyPr vert="horz" wrap="square" lIns="0" tIns="12065" rIns="0" bIns="0" rtlCol="0">
            <a:spAutoFit/>
          </a:bodyPr>
          <a:lstStyle/>
          <a:p>
            <a:pPr marR="5080" indent="-16510" algn="ctr">
              <a:lnSpc>
                <a:spcPct val="108500"/>
              </a:lnSpc>
              <a:spcBef>
                <a:spcPts val="95"/>
              </a:spcBef>
            </a:pPr>
            <a:r>
              <a:rPr sz="1000" b="0" spc="-70" dirty="0">
                <a:latin typeface="BIZ UDP明朝 Medium"/>
                <a:cs typeface="BIZ UDP明朝 Medium"/>
              </a:rPr>
              <a:t>孵化</a:t>
            </a:r>
            <a:r>
              <a:rPr sz="1000" b="0" spc="-210" dirty="0">
                <a:latin typeface="BIZ UDP明朝 Medium"/>
                <a:cs typeface="BIZ UDP明朝 Medium"/>
              </a:rPr>
              <a:t>から</a:t>
            </a:r>
            <a:r>
              <a:rPr sz="1000" b="0" spc="-20" dirty="0">
                <a:latin typeface="BIZ UDP明朝 Medium"/>
                <a:cs typeface="BIZ UDP明朝 Medium"/>
              </a:rPr>
              <a:t>3</a:t>
            </a:r>
            <a:r>
              <a:rPr sz="1000" b="0" spc="-70" dirty="0">
                <a:latin typeface="BIZ UDP明朝 Medium"/>
                <a:cs typeface="BIZ UDP明朝 Medium"/>
              </a:rPr>
              <a:t>週間で体重</a:t>
            </a:r>
            <a:r>
              <a:rPr sz="1000" b="0" spc="-75" dirty="0">
                <a:latin typeface="BIZ UDP明朝 Medium"/>
                <a:cs typeface="BIZ UDP明朝 Medium"/>
              </a:rPr>
              <a:t>が</a:t>
            </a:r>
            <a:r>
              <a:rPr sz="1000" b="0" spc="-15" dirty="0">
                <a:latin typeface="BIZ UDP明朝 Medium"/>
                <a:cs typeface="BIZ UDP明朝 Medium"/>
              </a:rPr>
              <a:t>1</a:t>
            </a:r>
            <a:r>
              <a:rPr sz="1000" b="0" spc="-120" dirty="0">
                <a:latin typeface="BIZ UDP明朝 Medium"/>
                <a:cs typeface="BIZ UDP明朝 Medium"/>
              </a:rPr>
              <a:t>万倍</a:t>
            </a:r>
            <a:r>
              <a:rPr sz="1000" b="0" spc="-114" dirty="0">
                <a:latin typeface="BIZ UDP明朝 Medium"/>
                <a:cs typeface="BIZ UDP明朝 Medium"/>
              </a:rPr>
              <a:t>にな</a:t>
            </a:r>
            <a:r>
              <a:rPr sz="1000" b="0" spc="-10" dirty="0">
                <a:latin typeface="BIZ UDP明朝 Medium"/>
                <a:cs typeface="BIZ UDP明朝 Medium"/>
              </a:rPr>
              <a:t>る</a:t>
            </a:r>
            <a:r>
              <a:rPr sz="1000" b="0" spc="-114" dirty="0">
                <a:latin typeface="BIZ UDP明朝 Medium"/>
                <a:cs typeface="BIZ UDP明朝 Medium"/>
              </a:rPr>
              <a:t>タン</a:t>
            </a:r>
            <a:r>
              <a:rPr sz="1000" b="0" spc="-120" dirty="0">
                <a:latin typeface="BIZ UDP明朝 Medium"/>
                <a:cs typeface="BIZ UDP明朝 Medium"/>
              </a:rPr>
              <a:t>パク質</a:t>
            </a:r>
            <a:r>
              <a:rPr sz="1000" b="0" spc="-10" dirty="0">
                <a:latin typeface="BIZ UDP明朝 Medium"/>
                <a:cs typeface="BIZ UDP明朝 Medium"/>
              </a:rPr>
              <a:t>工場</a:t>
            </a:r>
            <a:endParaRPr sz="1000">
              <a:latin typeface="BIZ UDP明朝 Medium"/>
              <a:cs typeface="BIZ UDP明朝 Medium"/>
            </a:endParaRPr>
          </a:p>
        </p:txBody>
      </p:sp>
      <p:grpSp>
        <p:nvGrpSpPr>
          <p:cNvPr id="16" name="object 16"/>
          <p:cNvGrpSpPr/>
          <p:nvPr/>
        </p:nvGrpSpPr>
        <p:grpSpPr>
          <a:xfrm>
            <a:off x="1882140" y="3412235"/>
            <a:ext cx="2489835" cy="956944"/>
            <a:chOff x="1882140" y="3412235"/>
            <a:chExt cx="2489835" cy="956944"/>
          </a:xfrm>
        </p:grpSpPr>
        <p:sp>
          <p:nvSpPr>
            <p:cNvPr id="17" name="object 17"/>
            <p:cNvSpPr/>
            <p:nvPr/>
          </p:nvSpPr>
          <p:spPr>
            <a:xfrm>
              <a:off x="2150351" y="3855732"/>
              <a:ext cx="376555" cy="513715"/>
            </a:xfrm>
            <a:custGeom>
              <a:avLst/>
              <a:gdLst/>
              <a:ahLst/>
              <a:cxnLst/>
              <a:rect l="l" t="t" r="r" b="b"/>
              <a:pathLst>
                <a:path w="376555" h="513714">
                  <a:moveTo>
                    <a:pt x="376402" y="351167"/>
                  </a:moveTo>
                  <a:lnTo>
                    <a:pt x="361543" y="372148"/>
                  </a:lnTo>
                  <a:lnTo>
                    <a:pt x="336067" y="382981"/>
                  </a:lnTo>
                  <a:lnTo>
                    <a:pt x="336067" y="437603"/>
                  </a:lnTo>
                  <a:lnTo>
                    <a:pt x="336067" y="453821"/>
                  </a:lnTo>
                  <a:lnTo>
                    <a:pt x="330695" y="459219"/>
                  </a:lnTo>
                  <a:lnTo>
                    <a:pt x="314566" y="459219"/>
                  </a:lnTo>
                  <a:lnTo>
                    <a:pt x="309194" y="453821"/>
                  </a:lnTo>
                  <a:lnTo>
                    <a:pt x="309194" y="437603"/>
                  </a:lnTo>
                  <a:lnTo>
                    <a:pt x="314566" y="432206"/>
                  </a:lnTo>
                  <a:lnTo>
                    <a:pt x="330695" y="432206"/>
                  </a:lnTo>
                  <a:lnTo>
                    <a:pt x="336067" y="437603"/>
                  </a:lnTo>
                  <a:lnTo>
                    <a:pt x="336067" y="382981"/>
                  </a:lnTo>
                  <a:lnTo>
                    <a:pt x="321119" y="389318"/>
                  </a:lnTo>
                  <a:lnTo>
                    <a:pt x="261277" y="400926"/>
                  </a:lnTo>
                  <a:lnTo>
                    <a:pt x="188201" y="405180"/>
                  </a:lnTo>
                  <a:lnTo>
                    <a:pt x="115125" y="400926"/>
                  </a:lnTo>
                  <a:lnTo>
                    <a:pt x="55295" y="389318"/>
                  </a:lnTo>
                  <a:lnTo>
                    <a:pt x="14859" y="372148"/>
                  </a:lnTo>
                  <a:lnTo>
                    <a:pt x="0" y="351167"/>
                  </a:lnTo>
                  <a:lnTo>
                    <a:pt x="0" y="459219"/>
                  </a:lnTo>
                  <a:lnTo>
                    <a:pt x="14859" y="480199"/>
                  </a:lnTo>
                  <a:lnTo>
                    <a:pt x="55295" y="497382"/>
                  </a:lnTo>
                  <a:lnTo>
                    <a:pt x="115125" y="508990"/>
                  </a:lnTo>
                  <a:lnTo>
                    <a:pt x="188201" y="513245"/>
                  </a:lnTo>
                  <a:lnTo>
                    <a:pt x="261277" y="508990"/>
                  </a:lnTo>
                  <a:lnTo>
                    <a:pt x="321119" y="497382"/>
                  </a:lnTo>
                  <a:lnTo>
                    <a:pt x="361543" y="480199"/>
                  </a:lnTo>
                  <a:lnTo>
                    <a:pt x="376402" y="459219"/>
                  </a:lnTo>
                  <a:lnTo>
                    <a:pt x="376402" y="351167"/>
                  </a:lnTo>
                  <a:close/>
                </a:path>
                <a:path w="376555" h="513714">
                  <a:moveTo>
                    <a:pt x="376415" y="216090"/>
                  </a:moveTo>
                  <a:lnTo>
                    <a:pt x="361556" y="237070"/>
                  </a:lnTo>
                  <a:lnTo>
                    <a:pt x="336080" y="247904"/>
                  </a:lnTo>
                  <a:lnTo>
                    <a:pt x="336080" y="302526"/>
                  </a:lnTo>
                  <a:lnTo>
                    <a:pt x="336080" y="318744"/>
                  </a:lnTo>
                  <a:lnTo>
                    <a:pt x="330708" y="324142"/>
                  </a:lnTo>
                  <a:lnTo>
                    <a:pt x="314579" y="324142"/>
                  </a:lnTo>
                  <a:lnTo>
                    <a:pt x="309206" y="318744"/>
                  </a:lnTo>
                  <a:lnTo>
                    <a:pt x="309206" y="302526"/>
                  </a:lnTo>
                  <a:lnTo>
                    <a:pt x="314579" y="297129"/>
                  </a:lnTo>
                  <a:lnTo>
                    <a:pt x="330708" y="297129"/>
                  </a:lnTo>
                  <a:lnTo>
                    <a:pt x="336080" y="302526"/>
                  </a:lnTo>
                  <a:lnTo>
                    <a:pt x="336080" y="247904"/>
                  </a:lnTo>
                  <a:lnTo>
                    <a:pt x="321119" y="254254"/>
                  </a:lnTo>
                  <a:lnTo>
                    <a:pt x="261289" y="265861"/>
                  </a:lnTo>
                  <a:lnTo>
                    <a:pt x="188214" y="270129"/>
                  </a:lnTo>
                  <a:lnTo>
                    <a:pt x="115138" y="265861"/>
                  </a:lnTo>
                  <a:lnTo>
                    <a:pt x="55308" y="254254"/>
                  </a:lnTo>
                  <a:lnTo>
                    <a:pt x="14871" y="237070"/>
                  </a:lnTo>
                  <a:lnTo>
                    <a:pt x="12" y="216090"/>
                  </a:lnTo>
                  <a:lnTo>
                    <a:pt x="12" y="324142"/>
                  </a:lnTo>
                  <a:lnTo>
                    <a:pt x="14871" y="345122"/>
                  </a:lnTo>
                  <a:lnTo>
                    <a:pt x="55308" y="362305"/>
                  </a:lnTo>
                  <a:lnTo>
                    <a:pt x="115138" y="373913"/>
                  </a:lnTo>
                  <a:lnTo>
                    <a:pt x="188214" y="378167"/>
                  </a:lnTo>
                  <a:lnTo>
                    <a:pt x="261289" y="373913"/>
                  </a:lnTo>
                  <a:lnTo>
                    <a:pt x="321119" y="362305"/>
                  </a:lnTo>
                  <a:lnTo>
                    <a:pt x="361556" y="345122"/>
                  </a:lnTo>
                  <a:lnTo>
                    <a:pt x="376415" y="324142"/>
                  </a:lnTo>
                  <a:lnTo>
                    <a:pt x="376415" y="216090"/>
                  </a:lnTo>
                  <a:close/>
                </a:path>
                <a:path w="376555" h="513714">
                  <a:moveTo>
                    <a:pt x="376415" y="81026"/>
                  </a:moveTo>
                  <a:lnTo>
                    <a:pt x="361556" y="102006"/>
                  </a:lnTo>
                  <a:lnTo>
                    <a:pt x="336080" y="112839"/>
                  </a:lnTo>
                  <a:lnTo>
                    <a:pt x="336080" y="167474"/>
                  </a:lnTo>
                  <a:lnTo>
                    <a:pt x="336080" y="183680"/>
                  </a:lnTo>
                  <a:lnTo>
                    <a:pt x="330708" y="189090"/>
                  </a:lnTo>
                  <a:lnTo>
                    <a:pt x="314579" y="189090"/>
                  </a:lnTo>
                  <a:lnTo>
                    <a:pt x="309206" y="183680"/>
                  </a:lnTo>
                  <a:lnTo>
                    <a:pt x="309206" y="167474"/>
                  </a:lnTo>
                  <a:lnTo>
                    <a:pt x="314579" y="162064"/>
                  </a:lnTo>
                  <a:lnTo>
                    <a:pt x="330708" y="162064"/>
                  </a:lnTo>
                  <a:lnTo>
                    <a:pt x="336080" y="167474"/>
                  </a:lnTo>
                  <a:lnTo>
                    <a:pt x="336080" y="112839"/>
                  </a:lnTo>
                  <a:lnTo>
                    <a:pt x="321132" y="119189"/>
                  </a:lnTo>
                  <a:lnTo>
                    <a:pt x="261289" y="130797"/>
                  </a:lnTo>
                  <a:lnTo>
                    <a:pt x="188214" y="135051"/>
                  </a:lnTo>
                  <a:lnTo>
                    <a:pt x="115138" y="130797"/>
                  </a:lnTo>
                  <a:lnTo>
                    <a:pt x="55308" y="119189"/>
                  </a:lnTo>
                  <a:lnTo>
                    <a:pt x="14871" y="102006"/>
                  </a:lnTo>
                  <a:lnTo>
                    <a:pt x="12" y="81026"/>
                  </a:lnTo>
                  <a:lnTo>
                    <a:pt x="12" y="189090"/>
                  </a:lnTo>
                  <a:lnTo>
                    <a:pt x="14871" y="210070"/>
                  </a:lnTo>
                  <a:lnTo>
                    <a:pt x="55308" y="227241"/>
                  </a:lnTo>
                  <a:lnTo>
                    <a:pt x="115138" y="238848"/>
                  </a:lnTo>
                  <a:lnTo>
                    <a:pt x="188214" y="243103"/>
                  </a:lnTo>
                  <a:lnTo>
                    <a:pt x="261289" y="238848"/>
                  </a:lnTo>
                  <a:lnTo>
                    <a:pt x="321132" y="227241"/>
                  </a:lnTo>
                  <a:lnTo>
                    <a:pt x="361556" y="210070"/>
                  </a:lnTo>
                  <a:lnTo>
                    <a:pt x="376415" y="189090"/>
                  </a:lnTo>
                  <a:lnTo>
                    <a:pt x="376415" y="81026"/>
                  </a:lnTo>
                  <a:close/>
                </a:path>
                <a:path w="376555" h="513714">
                  <a:moveTo>
                    <a:pt x="376415" y="54013"/>
                  </a:moveTo>
                  <a:lnTo>
                    <a:pt x="361619" y="32981"/>
                  </a:lnTo>
                  <a:lnTo>
                    <a:pt x="321297" y="15811"/>
                  </a:lnTo>
                  <a:lnTo>
                    <a:pt x="261467" y="4241"/>
                  </a:lnTo>
                  <a:lnTo>
                    <a:pt x="188214" y="0"/>
                  </a:lnTo>
                  <a:lnTo>
                    <a:pt x="114960" y="4241"/>
                  </a:lnTo>
                  <a:lnTo>
                    <a:pt x="55143" y="15811"/>
                  </a:lnTo>
                  <a:lnTo>
                    <a:pt x="14808" y="32981"/>
                  </a:lnTo>
                  <a:lnTo>
                    <a:pt x="12" y="54013"/>
                  </a:lnTo>
                  <a:lnTo>
                    <a:pt x="14808" y="75044"/>
                  </a:lnTo>
                  <a:lnTo>
                    <a:pt x="55143" y="92214"/>
                  </a:lnTo>
                  <a:lnTo>
                    <a:pt x="114960" y="103797"/>
                  </a:lnTo>
                  <a:lnTo>
                    <a:pt x="188214" y="108051"/>
                  </a:lnTo>
                  <a:lnTo>
                    <a:pt x="261467" y="103797"/>
                  </a:lnTo>
                  <a:lnTo>
                    <a:pt x="321297" y="92214"/>
                  </a:lnTo>
                  <a:lnTo>
                    <a:pt x="361619" y="75044"/>
                  </a:lnTo>
                  <a:lnTo>
                    <a:pt x="376415" y="54013"/>
                  </a:lnTo>
                  <a:close/>
                </a:path>
              </a:pathLst>
            </a:custGeom>
            <a:solidFill>
              <a:srgbClr val="7F7F7F"/>
            </a:solidFill>
          </p:spPr>
          <p:txBody>
            <a:bodyPr wrap="square" lIns="0" tIns="0" rIns="0" bIns="0" rtlCol="0"/>
            <a:lstStyle/>
            <a:p>
              <a:endParaRPr/>
            </a:p>
          </p:txBody>
        </p:sp>
        <p:pic>
          <p:nvPicPr>
            <p:cNvPr id="18" name="object 18"/>
            <p:cNvPicPr/>
            <p:nvPr/>
          </p:nvPicPr>
          <p:blipFill>
            <a:blip r:embed="rId7" cstate="print"/>
            <a:stretch>
              <a:fillRect/>
            </a:stretch>
          </p:blipFill>
          <p:spPr>
            <a:xfrm>
              <a:off x="1882140" y="3412235"/>
              <a:ext cx="461771" cy="525779"/>
            </a:xfrm>
            <a:prstGeom prst="rect">
              <a:avLst/>
            </a:prstGeom>
          </p:spPr>
        </p:pic>
        <p:pic>
          <p:nvPicPr>
            <p:cNvPr id="19" name="object 19"/>
            <p:cNvPicPr/>
            <p:nvPr/>
          </p:nvPicPr>
          <p:blipFill>
            <a:blip r:embed="rId8" cstate="print"/>
            <a:stretch>
              <a:fillRect/>
            </a:stretch>
          </p:blipFill>
          <p:spPr>
            <a:xfrm>
              <a:off x="4125045" y="3949424"/>
              <a:ext cx="246799" cy="270156"/>
            </a:xfrm>
            <a:prstGeom prst="rect">
              <a:avLst/>
            </a:prstGeom>
          </p:spPr>
        </p:pic>
        <p:sp>
          <p:nvSpPr>
            <p:cNvPr id="20" name="object 20"/>
            <p:cNvSpPr/>
            <p:nvPr/>
          </p:nvSpPr>
          <p:spPr>
            <a:xfrm>
              <a:off x="3009900" y="3776484"/>
              <a:ext cx="1293495" cy="353695"/>
            </a:xfrm>
            <a:custGeom>
              <a:avLst/>
              <a:gdLst/>
              <a:ahLst/>
              <a:cxnLst/>
              <a:rect l="l" t="t" r="r" b="b"/>
              <a:pathLst>
                <a:path w="1293495" h="353695">
                  <a:moveTo>
                    <a:pt x="1293025" y="353136"/>
                  </a:moveTo>
                  <a:lnTo>
                    <a:pt x="1287475" y="309600"/>
                  </a:lnTo>
                  <a:lnTo>
                    <a:pt x="1249895" y="272681"/>
                  </a:lnTo>
                  <a:lnTo>
                    <a:pt x="1212545" y="239445"/>
                  </a:lnTo>
                  <a:lnTo>
                    <a:pt x="1173937" y="208483"/>
                  </a:lnTo>
                  <a:lnTo>
                    <a:pt x="1133919" y="179425"/>
                  </a:lnTo>
                  <a:lnTo>
                    <a:pt x="1093012" y="152654"/>
                  </a:lnTo>
                  <a:lnTo>
                    <a:pt x="1050963" y="127774"/>
                  </a:lnTo>
                  <a:lnTo>
                    <a:pt x="1008024" y="105194"/>
                  </a:lnTo>
                  <a:lnTo>
                    <a:pt x="964196" y="84759"/>
                  </a:lnTo>
                  <a:lnTo>
                    <a:pt x="919607" y="66484"/>
                  </a:lnTo>
                  <a:lnTo>
                    <a:pt x="874382" y="50380"/>
                  </a:lnTo>
                  <a:lnTo>
                    <a:pt x="828395" y="36423"/>
                  </a:lnTo>
                  <a:lnTo>
                    <a:pt x="782027" y="24739"/>
                  </a:lnTo>
                  <a:lnTo>
                    <a:pt x="735279" y="15354"/>
                  </a:lnTo>
                  <a:lnTo>
                    <a:pt x="688022" y="8115"/>
                  </a:lnTo>
                  <a:lnTo>
                    <a:pt x="640638" y="3175"/>
                  </a:lnTo>
                  <a:lnTo>
                    <a:pt x="593128" y="381"/>
                  </a:lnTo>
                  <a:lnTo>
                    <a:pt x="545363" y="0"/>
                  </a:lnTo>
                  <a:lnTo>
                    <a:pt x="497725" y="2032"/>
                  </a:lnTo>
                  <a:lnTo>
                    <a:pt x="450596" y="6223"/>
                  </a:lnTo>
                  <a:lnTo>
                    <a:pt x="403085" y="12814"/>
                  </a:lnTo>
                  <a:lnTo>
                    <a:pt x="355955" y="21831"/>
                  </a:lnTo>
                  <a:lnTo>
                    <a:pt x="309333" y="33121"/>
                  </a:lnTo>
                  <a:lnTo>
                    <a:pt x="262966" y="46824"/>
                  </a:lnTo>
                  <a:lnTo>
                    <a:pt x="217106" y="63068"/>
                  </a:lnTo>
                  <a:lnTo>
                    <a:pt x="172008" y="81584"/>
                  </a:lnTo>
                  <a:lnTo>
                    <a:pt x="127546" y="102654"/>
                  </a:lnTo>
                  <a:lnTo>
                    <a:pt x="83972" y="125996"/>
                  </a:lnTo>
                  <a:lnTo>
                    <a:pt x="41160" y="152019"/>
                  </a:lnTo>
                  <a:lnTo>
                    <a:pt x="0" y="179933"/>
                  </a:lnTo>
                  <a:lnTo>
                    <a:pt x="32778" y="226631"/>
                  </a:lnTo>
                  <a:lnTo>
                    <a:pt x="52971" y="212547"/>
                  </a:lnTo>
                  <a:lnTo>
                    <a:pt x="72669" y="199605"/>
                  </a:lnTo>
                  <a:lnTo>
                    <a:pt x="112928" y="175234"/>
                  </a:lnTo>
                  <a:lnTo>
                    <a:pt x="153962" y="153289"/>
                  </a:lnTo>
                  <a:lnTo>
                    <a:pt x="195757" y="133489"/>
                  </a:lnTo>
                  <a:lnTo>
                    <a:pt x="238188" y="116103"/>
                  </a:lnTo>
                  <a:lnTo>
                    <a:pt x="281254" y="100876"/>
                  </a:lnTo>
                  <a:lnTo>
                    <a:pt x="324700" y="88188"/>
                  </a:lnTo>
                  <a:lnTo>
                    <a:pt x="368782" y="77406"/>
                  </a:lnTo>
                  <a:lnTo>
                    <a:pt x="413118" y="69024"/>
                  </a:lnTo>
                  <a:lnTo>
                    <a:pt x="457581" y="62941"/>
                  </a:lnTo>
                  <a:lnTo>
                    <a:pt x="502805" y="58877"/>
                  </a:lnTo>
                  <a:lnTo>
                    <a:pt x="547649" y="57099"/>
                  </a:lnTo>
                  <a:lnTo>
                    <a:pt x="592620" y="57480"/>
                  </a:lnTo>
                  <a:lnTo>
                    <a:pt x="637463" y="60147"/>
                  </a:lnTo>
                  <a:lnTo>
                    <a:pt x="682053" y="64833"/>
                  </a:lnTo>
                  <a:lnTo>
                    <a:pt x="726516" y="71691"/>
                  </a:lnTo>
                  <a:lnTo>
                    <a:pt x="770597" y="80695"/>
                  </a:lnTo>
                  <a:lnTo>
                    <a:pt x="814425" y="91744"/>
                  </a:lnTo>
                  <a:lnTo>
                    <a:pt x="857618" y="104940"/>
                  </a:lnTo>
                  <a:lnTo>
                    <a:pt x="900430" y="120294"/>
                  </a:lnTo>
                  <a:lnTo>
                    <a:pt x="942340" y="137553"/>
                  </a:lnTo>
                  <a:lnTo>
                    <a:pt x="983754" y="156959"/>
                  </a:lnTo>
                  <a:lnTo>
                    <a:pt x="1024407" y="178282"/>
                  </a:lnTo>
                  <a:lnTo>
                    <a:pt x="1063917" y="201752"/>
                  </a:lnTo>
                  <a:lnTo>
                    <a:pt x="1102664" y="227139"/>
                  </a:lnTo>
                  <a:lnTo>
                    <a:pt x="1140269" y="254673"/>
                  </a:lnTo>
                  <a:lnTo>
                    <a:pt x="1176731" y="283984"/>
                  </a:lnTo>
                  <a:lnTo>
                    <a:pt x="1211910" y="315328"/>
                  </a:lnTo>
                  <a:lnTo>
                    <a:pt x="1220000" y="323278"/>
                  </a:lnTo>
                  <a:lnTo>
                    <a:pt x="1293025" y="353136"/>
                  </a:lnTo>
                  <a:close/>
                </a:path>
              </a:pathLst>
            </a:custGeom>
            <a:solidFill>
              <a:srgbClr val="00AF50"/>
            </a:solidFill>
          </p:spPr>
          <p:txBody>
            <a:bodyPr wrap="square" lIns="0" tIns="0" rIns="0" bIns="0" rtlCol="0"/>
            <a:lstStyle/>
            <a:p>
              <a:endParaRPr/>
            </a:p>
          </p:txBody>
        </p:sp>
      </p:grpSp>
      <p:sp>
        <p:nvSpPr>
          <p:cNvPr id="21" name="object 21"/>
          <p:cNvSpPr txBox="1"/>
          <p:nvPr/>
        </p:nvSpPr>
        <p:spPr>
          <a:xfrm>
            <a:off x="1308861" y="4092342"/>
            <a:ext cx="716280" cy="177800"/>
          </a:xfrm>
          <a:prstGeom prst="rect">
            <a:avLst/>
          </a:prstGeom>
        </p:spPr>
        <p:txBody>
          <a:bodyPr vert="horz" wrap="square" lIns="0" tIns="12065" rIns="0" bIns="0" rtlCol="0">
            <a:spAutoFit/>
          </a:bodyPr>
          <a:lstStyle/>
          <a:p>
            <a:pPr>
              <a:lnSpc>
                <a:spcPct val="100000"/>
              </a:lnSpc>
              <a:spcBef>
                <a:spcPts val="95"/>
              </a:spcBef>
            </a:pPr>
            <a:r>
              <a:rPr sz="1000" b="0" spc="-25" dirty="0">
                <a:latin typeface="BIZ UDP明朝 Medium"/>
                <a:cs typeface="BIZ UDP明朝 Medium"/>
              </a:rPr>
              <a:t>生物情報DB</a:t>
            </a:r>
            <a:endParaRPr sz="1000">
              <a:latin typeface="BIZ UDP明朝 Medium"/>
              <a:cs typeface="BIZ UDP明朝 Medium"/>
            </a:endParaRPr>
          </a:p>
        </p:txBody>
      </p:sp>
      <p:sp>
        <p:nvSpPr>
          <p:cNvPr id="22" name="object 22"/>
          <p:cNvSpPr txBox="1"/>
          <p:nvPr/>
        </p:nvSpPr>
        <p:spPr>
          <a:xfrm>
            <a:off x="2668395" y="4115888"/>
            <a:ext cx="1076960" cy="193675"/>
          </a:xfrm>
          <a:prstGeom prst="rect">
            <a:avLst/>
          </a:prstGeom>
        </p:spPr>
        <p:txBody>
          <a:bodyPr vert="horz" wrap="square" lIns="0" tIns="12700" rIns="0" bIns="0" rtlCol="0">
            <a:spAutoFit/>
          </a:bodyPr>
          <a:lstStyle/>
          <a:p>
            <a:pPr>
              <a:lnSpc>
                <a:spcPct val="100000"/>
              </a:lnSpc>
              <a:spcBef>
                <a:spcPts val="100"/>
              </a:spcBef>
            </a:pPr>
            <a:r>
              <a:rPr sz="1100" b="0" spc="-125" dirty="0">
                <a:latin typeface="BIZ UDP明朝 Medium"/>
                <a:cs typeface="BIZ UDP明朝 Medium"/>
              </a:rPr>
              <a:t>生物機能をデザイン</a:t>
            </a:r>
            <a:endParaRPr sz="1100">
              <a:latin typeface="BIZ UDP明朝 Medium"/>
              <a:cs typeface="BIZ UDP明朝 Medium"/>
            </a:endParaRPr>
          </a:p>
        </p:txBody>
      </p:sp>
      <p:grpSp>
        <p:nvGrpSpPr>
          <p:cNvPr id="23" name="object 23"/>
          <p:cNvGrpSpPr/>
          <p:nvPr/>
        </p:nvGrpSpPr>
        <p:grpSpPr>
          <a:xfrm>
            <a:off x="2109216" y="4946903"/>
            <a:ext cx="2484120" cy="506095"/>
            <a:chOff x="2109216" y="4946903"/>
            <a:chExt cx="2484120" cy="506095"/>
          </a:xfrm>
        </p:grpSpPr>
        <p:pic>
          <p:nvPicPr>
            <p:cNvPr id="24" name="object 24"/>
            <p:cNvPicPr/>
            <p:nvPr/>
          </p:nvPicPr>
          <p:blipFill>
            <a:blip r:embed="rId9" cstate="print"/>
            <a:stretch>
              <a:fillRect/>
            </a:stretch>
          </p:blipFill>
          <p:spPr>
            <a:xfrm>
              <a:off x="3497579" y="4981955"/>
              <a:ext cx="457199" cy="457199"/>
            </a:xfrm>
            <a:prstGeom prst="rect">
              <a:avLst/>
            </a:prstGeom>
          </p:spPr>
        </p:pic>
        <p:pic>
          <p:nvPicPr>
            <p:cNvPr id="25" name="object 25"/>
            <p:cNvPicPr/>
            <p:nvPr/>
          </p:nvPicPr>
          <p:blipFill>
            <a:blip r:embed="rId10" cstate="print"/>
            <a:stretch>
              <a:fillRect/>
            </a:stretch>
          </p:blipFill>
          <p:spPr>
            <a:xfrm>
              <a:off x="4136135" y="4995671"/>
              <a:ext cx="457199" cy="457199"/>
            </a:xfrm>
            <a:prstGeom prst="rect">
              <a:avLst/>
            </a:prstGeom>
          </p:spPr>
        </p:pic>
        <p:pic>
          <p:nvPicPr>
            <p:cNvPr id="26" name="object 26"/>
            <p:cNvPicPr/>
            <p:nvPr/>
          </p:nvPicPr>
          <p:blipFill>
            <a:blip r:embed="rId11" cstate="print"/>
            <a:stretch>
              <a:fillRect/>
            </a:stretch>
          </p:blipFill>
          <p:spPr>
            <a:xfrm>
              <a:off x="2947416" y="4946903"/>
              <a:ext cx="192023" cy="181355"/>
            </a:xfrm>
            <a:prstGeom prst="rect">
              <a:avLst/>
            </a:prstGeom>
          </p:spPr>
        </p:pic>
        <p:pic>
          <p:nvPicPr>
            <p:cNvPr id="27" name="object 27"/>
            <p:cNvPicPr/>
            <p:nvPr/>
          </p:nvPicPr>
          <p:blipFill>
            <a:blip r:embed="rId12" cstate="print"/>
            <a:stretch>
              <a:fillRect/>
            </a:stretch>
          </p:blipFill>
          <p:spPr>
            <a:xfrm>
              <a:off x="2109216" y="4983479"/>
              <a:ext cx="458723" cy="425195"/>
            </a:xfrm>
            <a:prstGeom prst="rect">
              <a:avLst/>
            </a:prstGeom>
          </p:spPr>
        </p:pic>
      </p:grpSp>
      <p:sp>
        <p:nvSpPr>
          <p:cNvPr id="28" name="object 28"/>
          <p:cNvSpPr txBox="1"/>
          <p:nvPr/>
        </p:nvSpPr>
        <p:spPr>
          <a:xfrm>
            <a:off x="2904107" y="5019595"/>
            <a:ext cx="244475" cy="391160"/>
          </a:xfrm>
          <a:prstGeom prst="rect">
            <a:avLst/>
          </a:prstGeom>
        </p:spPr>
        <p:txBody>
          <a:bodyPr vert="horz" wrap="square" lIns="0" tIns="12700" rIns="0" bIns="0" rtlCol="0">
            <a:spAutoFit/>
          </a:bodyPr>
          <a:lstStyle/>
          <a:p>
            <a:pPr>
              <a:lnSpc>
                <a:spcPct val="100000"/>
              </a:lnSpc>
              <a:spcBef>
                <a:spcPts val="100"/>
              </a:spcBef>
            </a:pPr>
            <a:r>
              <a:rPr sz="2400" b="0" dirty="0">
                <a:latin typeface="BIZ UDP明朝 Medium"/>
                <a:cs typeface="BIZ UDP明朝 Medium"/>
              </a:rPr>
              <a:t>Y</a:t>
            </a:r>
            <a:endParaRPr sz="2400">
              <a:latin typeface="BIZ UDP明朝 Medium"/>
              <a:cs typeface="BIZ UDP明朝 Medium"/>
            </a:endParaRPr>
          </a:p>
        </p:txBody>
      </p:sp>
      <p:sp>
        <p:nvSpPr>
          <p:cNvPr id="29" name="object 29"/>
          <p:cNvSpPr txBox="1"/>
          <p:nvPr/>
        </p:nvSpPr>
        <p:spPr>
          <a:xfrm>
            <a:off x="2120771" y="5414348"/>
            <a:ext cx="1095375" cy="330200"/>
          </a:xfrm>
          <a:prstGeom prst="rect">
            <a:avLst/>
          </a:prstGeom>
        </p:spPr>
        <p:txBody>
          <a:bodyPr vert="horz" wrap="square" lIns="0" tIns="12700" rIns="0" bIns="0" rtlCol="0">
            <a:spAutoFit/>
          </a:bodyPr>
          <a:lstStyle/>
          <a:p>
            <a:pPr marR="5080">
              <a:lnSpc>
                <a:spcPct val="111100"/>
              </a:lnSpc>
              <a:spcBef>
                <a:spcPts val="100"/>
              </a:spcBef>
              <a:tabLst>
                <a:tab pos="627380" algn="l"/>
              </a:tabLst>
            </a:pPr>
            <a:r>
              <a:rPr sz="900" b="0" dirty="0">
                <a:latin typeface="BIZ UDP明朝 Medium"/>
                <a:cs typeface="BIZ UDP明朝 Medium"/>
              </a:rPr>
              <a:t>抗</a:t>
            </a:r>
            <a:r>
              <a:rPr sz="900" b="0" spc="-50" dirty="0">
                <a:latin typeface="BIZ UDP明朝 Medium"/>
                <a:cs typeface="BIZ UDP明朝 Medium"/>
              </a:rPr>
              <a:t>体</a:t>
            </a:r>
            <a:r>
              <a:rPr sz="900" b="0" dirty="0">
                <a:latin typeface="BIZ UDP明朝 Medium"/>
                <a:cs typeface="BIZ UDP明朝 Medium"/>
              </a:rPr>
              <a:t>	受容</a:t>
            </a:r>
            <a:r>
              <a:rPr sz="900" b="0" spc="-50" dirty="0">
                <a:latin typeface="BIZ UDP明朝 Medium"/>
                <a:cs typeface="BIZ UDP明朝 Medium"/>
              </a:rPr>
              <a:t>体</a:t>
            </a:r>
            <a:r>
              <a:rPr sz="900" b="0" spc="500" dirty="0">
                <a:latin typeface="BIZ UDP明朝 Medium"/>
                <a:cs typeface="BIZ UDP明朝 Medium"/>
              </a:rPr>
              <a:t> </a:t>
            </a:r>
            <a:r>
              <a:rPr sz="900" b="0" dirty="0">
                <a:latin typeface="BIZ UDP明朝 Medium"/>
                <a:cs typeface="BIZ UDP明朝 Medium"/>
              </a:rPr>
              <a:t>タン</a:t>
            </a:r>
            <a:r>
              <a:rPr sz="900" b="0" spc="-10" dirty="0">
                <a:latin typeface="BIZ UDP明朝 Medium"/>
                <a:cs typeface="BIZ UDP明朝 Medium"/>
              </a:rPr>
              <a:t>パ</a:t>
            </a:r>
            <a:r>
              <a:rPr sz="900" b="0" dirty="0">
                <a:latin typeface="BIZ UDP明朝 Medium"/>
                <a:cs typeface="BIZ UDP明朝 Medium"/>
              </a:rPr>
              <a:t>ク質</a:t>
            </a:r>
            <a:r>
              <a:rPr sz="900" b="0" spc="105" dirty="0">
                <a:latin typeface="BIZ UDP明朝 Medium"/>
                <a:cs typeface="BIZ UDP明朝 Medium"/>
              </a:rPr>
              <a:t> </a:t>
            </a:r>
            <a:r>
              <a:rPr sz="900" b="0" dirty="0">
                <a:latin typeface="BIZ UDP明朝 Medium"/>
                <a:cs typeface="BIZ UDP明朝 Medium"/>
              </a:rPr>
              <a:t>タン</a:t>
            </a:r>
            <a:r>
              <a:rPr sz="900" b="0" spc="-10" dirty="0">
                <a:latin typeface="BIZ UDP明朝 Medium"/>
                <a:cs typeface="BIZ UDP明朝 Medium"/>
              </a:rPr>
              <a:t>パ</a:t>
            </a:r>
            <a:r>
              <a:rPr sz="900" b="0" dirty="0">
                <a:latin typeface="BIZ UDP明朝 Medium"/>
                <a:cs typeface="BIZ UDP明朝 Medium"/>
              </a:rPr>
              <a:t>ク</a:t>
            </a:r>
            <a:r>
              <a:rPr sz="900" b="0" spc="-50" dirty="0">
                <a:latin typeface="BIZ UDP明朝 Medium"/>
                <a:cs typeface="BIZ UDP明朝 Medium"/>
              </a:rPr>
              <a:t>質</a:t>
            </a:r>
            <a:endParaRPr sz="900">
              <a:latin typeface="BIZ UDP明朝 Medium"/>
              <a:cs typeface="BIZ UDP明朝 Medium"/>
            </a:endParaRPr>
          </a:p>
        </p:txBody>
      </p:sp>
      <p:grpSp>
        <p:nvGrpSpPr>
          <p:cNvPr id="30" name="object 30"/>
          <p:cNvGrpSpPr/>
          <p:nvPr/>
        </p:nvGrpSpPr>
        <p:grpSpPr>
          <a:xfrm>
            <a:off x="3930396" y="2606039"/>
            <a:ext cx="1350645" cy="2837815"/>
            <a:chOff x="3930396" y="2606039"/>
            <a:chExt cx="1350645" cy="2837815"/>
          </a:xfrm>
        </p:grpSpPr>
        <p:pic>
          <p:nvPicPr>
            <p:cNvPr id="31" name="object 31"/>
            <p:cNvPicPr/>
            <p:nvPr/>
          </p:nvPicPr>
          <p:blipFill>
            <a:blip r:embed="rId13" cstate="print"/>
            <a:stretch>
              <a:fillRect/>
            </a:stretch>
          </p:blipFill>
          <p:spPr>
            <a:xfrm>
              <a:off x="4823459" y="4986527"/>
              <a:ext cx="457199" cy="457199"/>
            </a:xfrm>
            <a:prstGeom prst="rect">
              <a:avLst/>
            </a:prstGeom>
          </p:spPr>
        </p:pic>
        <p:sp>
          <p:nvSpPr>
            <p:cNvPr id="32" name="object 32"/>
            <p:cNvSpPr/>
            <p:nvPr/>
          </p:nvSpPr>
          <p:spPr>
            <a:xfrm>
              <a:off x="4043168" y="4699801"/>
              <a:ext cx="273685" cy="253365"/>
            </a:xfrm>
            <a:custGeom>
              <a:avLst/>
              <a:gdLst/>
              <a:ahLst/>
              <a:cxnLst/>
              <a:rect l="l" t="t" r="r" b="b"/>
              <a:pathLst>
                <a:path w="273685" h="253364">
                  <a:moveTo>
                    <a:pt x="201549" y="0"/>
                  </a:moveTo>
                  <a:lnTo>
                    <a:pt x="190728" y="1701"/>
                  </a:lnTo>
                  <a:lnTo>
                    <a:pt x="181063" y="7607"/>
                  </a:lnTo>
                  <a:lnTo>
                    <a:pt x="0" y="176987"/>
                  </a:lnTo>
                  <a:lnTo>
                    <a:pt x="236207" y="251625"/>
                  </a:lnTo>
                  <a:lnTo>
                    <a:pt x="247472" y="252818"/>
                  </a:lnTo>
                  <a:lnTo>
                    <a:pt x="257975" y="249694"/>
                  </a:lnTo>
                  <a:lnTo>
                    <a:pt x="266560" y="242849"/>
                  </a:lnTo>
                  <a:lnTo>
                    <a:pt x="272034" y="232892"/>
                  </a:lnTo>
                  <a:lnTo>
                    <a:pt x="273227" y="221576"/>
                  </a:lnTo>
                  <a:lnTo>
                    <a:pt x="270129" y="211035"/>
                  </a:lnTo>
                  <a:lnTo>
                    <a:pt x="263309" y="202450"/>
                  </a:lnTo>
                  <a:lnTo>
                    <a:pt x="253352" y="196951"/>
                  </a:lnTo>
                  <a:lnTo>
                    <a:pt x="238607" y="192290"/>
                  </a:lnTo>
                  <a:lnTo>
                    <a:pt x="62001" y="192290"/>
                  </a:lnTo>
                  <a:lnTo>
                    <a:pt x="48666" y="136575"/>
                  </a:lnTo>
                  <a:lnTo>
                    <a:pt x="107492" y="120396"/>
                  </a:lnTo>
                  <a:lnTo>
                    <a:pt x="160350" y="102908"/>
                  </a:lnTo>
                  <a:lnTo>
                    <a:pt x="220065" y="49568"/>
                  </a:lnTo>
                  <a:lnTo>
                    <a:pt x="229158" y="29591"/>
                  </a:lnTo>
                  <a:lnTo>
                    <a:pt x="227431" y="18719"/>
                  </a:lnTo>
                  <a:lnTo>
                    <a:pt x="221462" y="9017"/>
                  </a:lnTo>
                  <a:lnTo>
                    <a:pt x="212217" y="2451"/>
                  </a:lnTo>
                  <a:lnTo>
                    <a:pt x="201549" y="0"/>
                  </a:lnTo>
                  <a:close/>
                </a:path>
              </a:pathLst>
            </a:custGeom>
            <a:solidFill>
              <a:srgbClr val="00AF50"/>
            </a:solidFill>
          </p:spPr>
          <p:txBody>
            <a:bodyPr wrap="square" lIns="0" tIns="0" rIns="0" bIns="0" rtlCol="0"/>
            <a:lstStyle/>
            <a:p>
              <a:endParaRPr/>
            </a:p>
          </p:txBody>
        </p:sp>
        <p:pic>
          <p:nvPicPr>
            <p:cNvPr id="33" name="object 33"/>
            <p:cNvPicPr/>
            <p:nvPr/>
          </p:nvPicPr>
          <p:blipFill>
            <a:blip r:embed="rId14" cstate="print"/>
            <a:stretch>
              <a:fillRect/>
            </a:stretch>
          </p:blipFill>
          <p:spPr>
            <a:xfrm>
              <a:off x="4091828" y="4801041"/>
              <a:ext cx="189937" cy="91046"/>
            </a:xfrm>
            <a:prstGeom prst="rect">
              <a:avLst/>
            </a:prstGeom>
          </p:spPr>
        </p:pic>
        <p:sp>
          <p:nvSpPr>
            <p:cNvPr id="34" name="object 34"/>
            <p:cNvSpPr/>
            <p:nvPr/>
          </p:nvSpPr>
          <p:spPr>
            <a:xfrm>
              <a:off x="4107078" y="4483607"/>
              <a:ext cx="493395" cy="382270"/>
            </a:xfrm>
            <a:custGeom>
              <a:avLst/>
              <a:gdLst/>
              <a:ahLst/>
              <a:cxnLst/>
              <a:rect l="l" t="t" r="r" b="b"/>
              <a:pathLst>
                <a:path w="493395" h="382270">
                  <a:moveTo>
                    <a:pt x="493356" y="31584"/>
                  </a:moveTo>
                  <a:lnTo>
                    <a:pt x="492594" y="14135"/>
                  </a:lnTo>
                  <a:lnTo>
                    <a:pt x="490562" y="0"/>
                  </a:lnTo>
                  <a:lnTo>
                    <a:pt x="434022" y="8407"/>
                  </a:lnTo>
                  <a:lnTo>
                    <a:pt x="436054" y="22542"/>
                  </a:lnTo>
                  <a:lnTo>
                    <a:pt x="436308" y="33629"/>
                  </a:lnTo>
                  <a:lnTo>
                    <a:pt x="425640" y="80378"/>
                  </a:lnTo>
                  <a:lnTo>
                    <a:pt x="404545" y="118084"/>
                  </a:lnTo>
                  <a:lnTo>
                    <a:pt x="372656" y="156679"/>
                  </a:lnTo>
                  <a:lnTo>
                    <a:pt x="329958" y="195148"/>
                  </a:lnTo>
                  <a:lnTo>
                    <a:pt x="295910" y="220243"/>
                  </a:lnTo>
                  <a:lnTo>
                    <a:pt x="257797" y="244449"/>
                  </a:lnTo>
                  <a:lnTo>
                    <a:pt x="216115" y="267525"/>
                  </a:lnTo>
                  <a:lnTo>
                    <a:pt x="170510" y="289394"/>
                  </a:lnTo>
                  <a:lnTo>
                    <a:pt x="121970" y="309575"/>
                  </a:lnTo>
                  <a:lnTo>
                    <a:pt x="100888" y="317436"/>
                  </a:lnTo>
                  <a:lnTo>
                    <a:pt x="62560" y="353288"/>
                  </a:lnTo>
                  <a:lnTo>
                    <a:pt x="0" y="353288"/>
                  </a:lnTo>
                  <a:lnTo>
                    <a:pt x="46761" y="368058"/>
                  </a:lnTo>
                  <a:lnTo>
                    <a:pt x="90335" y="381825"/>
                  </a:lnTo>
                  <a:lnTo>
                    <a:pt x="116382" y="372821"/>
                  </a:lnTo>
                  <a:lnTo>
                    <a:pt x="143052" y="362851"/>
                  </a:lnTo>
                  <a:lnTo>
                    <a:pt x="194640" y="341388"/>
                  </a:lnTo>
                  <a:lnTo>
                    <a:pt x="242798" y="318173"/>
                  </a:lnTo>
                  <a:lnTo>
                    <a:pt x="287782" y="293281"/>
                  </a:lnTo>
                  <a:lnTo>
                    <a:pt x="328942" y="267017"/>
                  </a:lnTo>
                  <a:lnTo>
                    <a:pt x="366433" y="239242"/>
                  </a:lnTo>
                  <a:lnTo>
                    <a:pt x="399846" y="210299"/>
                  </a:lnTo>
                  <a:lnTo>
                    <a:pt x="428561" y="180238"/>
                  </a:lnTo>
                  <a:lnTo>
                    <a:pt x="452831" y="148907"/>
                  </a:lnTo>
                  <a:lnTo>
                    <a:pt x="479259" y="99987"/>
                  </a:lnTo>
                  <a:lnTo>
                    <a:pt x="492467" y="48780"/>
                  </a:lnTo>
                  <a:lnTo>
                    <a:pt x="493356" y="31584"/>
                  </a:lnTo>
                  <a:close/>
                </a:path>
              </a:pathLst>
            </a:custGeom>
            <a:solidFill>
              <a:srgbClr val="00AF50"/>
            </a:solidFill>
          </p:spPr>
          <p:txBody>
            <a:bodyPr wrap="square" lIns="0" tIns="0" rIns="0" bIns="0" rtlCol="0"/>
            <a:lstStyle/>
            <a:p>
              <a:endParaRPr/>
            </a:p>
          </p:txBody>
        </p:sp>
        <p:pic>
          <p:nvPicPr>
            <p:cNvPr id="35" name="object 35"/>
            <p:cNvPicPr/>
            <p:nvPr/>
          </p:nvPicPr>
          <p:blipFill>
            <a:blip r:embed="rId15" cstate="print"/>
            <a:stretch>
              <a:fillRect/>
            </a:stretch>
          </p:blipFill>
          <p:spPr>
            <a:xfrm>
              <a:off x="3930396" y="2606039"/>
              <a:ext cx="1106423" cy="970787"/>
            </a:xfrm>
            <a:prstGeom prst="rect">
              <a:avLst/>
            </a:prstGeom>
          </p:spPr>
        </p:pic>
      </p:grpSp>
      <p:sp>
        <p:nvSpPr>
          <p:cNvPr id="36" name="object 36"/>
          <p:cNvSpPr txBox="1"/>
          <p:nvPr/>
        </p:nvSpPr>
        <p:spPr>
          <a:xfrm>
            <a:off x="4043045" y="5512761"/>
            <a:ext cx="1158875" cy="162560"/>
          </a:xfrm>
          <a:prstGeom prst="rect">
            <a:avLst/>
          </a:prstGeom>
        </p:spPr>
        <p:txBody>
          <a:bodyPr vert="horz" wrap="square" lIns="0" tIns="12700" rIns="0" bIns="0" rtlCol="0">
            <a:spAutoFit/>
          </a:bodyPr>
          <a:lstStyle/>
          <a:p>
            <a:pPr>
              <a:lnSpc>
                <a:spcPct val="100000"/>
              </a:lnSpc>
              <a:spcBef>
                <a:spcPts val="100"/>
              </a:spcBef>
              <a:tabLst>
                <a:tab pos="802640" algn="l"/>
              </a:tabLst>
            </a:pPr>
            <a:r>
              <a:rPr sz="900" b="0" dirty="0">
                <a:latin typeface="BIZ UDP明朝 Medium"/>
                <a:cs typeface="BIZ UDP明朝 Medium"/>
              </a:rPr>
              <a:t>機能性繊</a:t>
            </a:r>
            <a:r>
              <a:rPr sz="900" b="0" spc="-50" dirty="0">
                <a:latin typeface="BIZ UDP明朝 Medium"/>
                <a:cs typeface="BIZ UDP明朝 Medium"/>
              </a:rPr>
              <a:t>維</a:t>
            </a:r>
            <a:r>
              <a:rPr sz="900" b="0" dirty="0">
                <a:latin typeface="BIZ UDP明朝 Medium"/>
                <a:cs typeface="BIZ UDP明朝 Medium"/>
              </a:rPr>
              <a:t>	化学</a:t>
            </a:r>
            <a:r>
              <a:rPr sz="900" b="0" spc="-50" dirty="0">
                <a:latin typeface="BIZ UDP明朝 Medium"/>
                <a:cs typeface="BIZ UDP明朝 Medium"/>
              </a:rPr>
              <a:t>品</a:t>
            </a:r>
            <a:endParaRPr sz="900">
              <a:latin typeface="BIZ UDP明朝 Medium"/>
              <a:cs typeface="BIZ UDP明朝 Medium"/>
            </a:endParaRPr>
          </a:p>
        </p:txBody>
      </p:sp>
      <p:sp>
        <p:nvSpPr>
          <p:cNvPr id="37" name="object 37"/>
          <p:cNvSpPr txBox="1"/>
          <p:nvPr/>
        </p:nvSpPr>
        <p:spPr>
          <a:xfrm>
            <a:off x="4926518" y="3182368"/>
            <a:ext cx="951230" cy="482600"/>
          </a:xfrm>
          <a:prstGeom prst="rect">
            <a:avLst/>
          </a:prstGeom>
        </p:spPr>
        <p:txBody>
          <a:bodyPr vert="horz" wrap="square" lIns="0" tIns="12065" rIns="0" bIns="0" rtlCol="0">
            <a:spAutoFit/>
          </a:bodyPr>
          <a:lstStyle/>
          <a:p>
            <a:pPr marR="5080" indent="245110">
              <a:lnSpc>
                <a:spcPct val="100000"/>
              </a:lnSpc>
              <a:spcBef>
                <a:spcPts val="95"/>
              </a:spcBef>
            </a:pPr>
            <a:r>
              <a:rPr sz="1000" b="0" spc="-70" dirty="0">
                <a:latin typeface="BIZ UDP明朝 Medium"/>
                <a:cs typeface="BIZ UDP明朝 Medium"/>
              </a:rPr>
              <a:t>特定の</a:t>
            </a:r>
            <a:r>
              <a:rPr sz="1000" b="0" spc="-80" dirty="0">
                <a:latin typeface="BIZ UDP明朝 Medium"/>
                <a:cs typeface="BIZ UDP明朝 Medium"/>
              </a:rPr>
              <a:t>匂いを</a:t>
            </a:r>
            <a:r>
              <a:rPr sz="1000" b="0" spc="-70" dirty="0">
                <a:latin typeface="BIZ UDP明朝 Medium"/>
                <a:cs typeface="BIZ UDP明朝 Medium"/>
              </a:rPr>
              <a:t>感知で</a:t>
            </a:r>
            <a:r>
              <a:rPr sz="1000" b="0" spc="-204" dirty="0">
                <a:latin typeface="BIZ UDP明朝 Medium"/>
                <a:cs typeface="BIZ UDP明朝 Medium"/>
              </a:rPr>
              <a:t>きる</a:t>
            </a:r>
            <a:r>
              <a:rPr sz="1000" b="0" spc="-130" dirty="0">
                <a:latin typeface="BIZ UDP明朝 Medium"/>
                <a:cs typeface="BIZ UDP明朝 Medium"/>
              </a:rPr>
              <a:t>触角</a:t>
            </a:r>
            <a:r>
              <a:rPr sz="1000" b="0" spc="-10" dirty="0">
                <a:latin typeface="BIZ UDP明朝 Medium"/>
                <a:cs typeface="BIZ UDP明朝 Medium"/>
              </a:rPr>
              <a:t>を</a:t>
            </a:r>
            <a:r>
              <a:rPr sz="1000" b="0" spc="-200" dirty="0">
                <a:latin typeface="BIZ UDP明朝 Medium"/>
                <a:cs typeface="BIZ UDP明朝 Medium"/>
              </a:rPr>
              <a:t>セ</a:t>
            </a:r>
            <a:r>
              <a:rPr sz="1000" b="0" spc="-235" dirty="0">
                <a:latin typeface="BIZ UDP明朝 Medium"/>
                <a:cs typeface="BIZ UDP明朝 Medium"/>
              </a:rPr>
              <a:t>ンサ</a:t>
            </a:r>
            <a:r>
              <a:rPr sz="1000" b="0" spc="-250" dirty="0">
                <a:latin typeface="BIZ UDP明朝 Medium"/>
                <a:cs typeface="BIZ UDP明朝 Medium"/>
              </a:rPr>
              <a:t>ーと</a:t>
            </a:r>
            <a:r>
              <a:rPr sz="1000" b="0" spc="-305" dirty="0">
                <a:latin typeface="BIZ UDP明朝 Medium"/>
                <a:cs typeface="BIZ UDP明朝 Medium"/>
              </a:rPr>
              <a:t>して</a:t>
            </a:r>
            <a:r>
              <a:rPr sz="1000" b="0" spc="-10" dirty="0">
                <a:latin typeface="BIZ UDP明朝 Medium"/>
                <a:cs typeface="BIZ UDP明朝 Medium"/>
              </a:rPr>
              <a:t>利用</a:t>
            </a:r>
            <a:endParaRPr sz="1000">
              <a:latin typeface="BIZ UDP明朝 Medium"/>
              <a:cs typeface="BIZ UDP明朝 Medium"/>
            </a:endParaRPr>
          </a:p>
        </p:txBody>
      </p:sp>
      <p:sp>
        <p:nvSpPr>
          <p:cNvPr id="38" name="object 38"/>
          <p:cNvSpPr txBox="1"/>
          <p:nvPr/>
        </p:nvSpPr>
        <p:spPr>
          <a:xfrm>
            <a:off x="2107895" y="4583451"/>
            <a:ext cx="1875155" cy="208279"/>
          </a:xfrm>
          <a:prstGeom prst="rect">
            <a:avLst/>
          </a:prstGeom>
        </p:spPr>
        <p:txBody>
          <a:bodyPr vert="horz" wrap="square" lIns="0" tIns="12700" rIns="0" bIns="0" rtlCol="0">
            <a:spAutoFit/>
          </a:bodyPr>
          <a:lstStyle/>
          <a:p>
            <a:pPr>
              <a:lnSpc>
                <a:spcPct val="100000"/>
              </a:lnSpc>
              <a:spcBef>
                <a:spcPts val="100"/>
              </a:spcBef>
            </a:pPr>
            <a:r>
              <a:rPr sz="1200" b="0" spc="-85" dirty="0">
                <a:latin typeface="BIZ UDP明朝 Medium"/>
                <a:cs typeface="BIZ UDP明朝 Medium"/>
              </a:rPr>
              <a:t>各種バイオ素材・動物医薬品等</a:t>
            </a:r>
            <a:endParaRPr sz="1200">
              <a:latin typeface="BIZ UDP明朝 Medium"/>
              <a:cs typeface="BIZ UDP明朝 Medium"/>
            </a:endParaRPr>
          </a:p>
        </p:txBody>
      </p:sp>
      <p:sp>
        <p:nvSpPr>
          <p:cNvPr id="39" name="object 39"/>
          <p:cNvSpPr txBox="1">
            <a:spLocks noGrp="1"/>
          </p:cNvSpPr>
          <p:nvPr>
            <p:ph type="title"/>
          </p:nvPr>
        </p:nvSpPr>
        <p:spPr>
          <a:xfrm>
            <a:off x="673070" y="54524"/>
            <a:ext cx="2311400" cy="574040"/>
          </a:xfrm>
          <a:prstGeom prst="rect">
            <a:avLst/>
          </a:prstGeom>
        </p:spPr>
        <p:txBody>
          <a:bodyPr vert="horz" wrap="square" lIns="0" tIns="12700" rIns="0" bIns="0" rtlCol="0">
            <a:spAutoFit/>
          </a:bodyPr>
          <a:lstStyle/>
          <a:p>
            <a:pPr marL="12700">
              <a:lnSpc>
                <a:spcPct val="100000"/>
              </a:lnSpc>
              <a:spcBef>
                <a:spcPts val="100"/>
              </a:spcBef>
            </a:pPr>
            <a:r>
              <a:rPr sz="3600" b="0" dirty="0">
                <a:latin typeface="HGP創英ﾌﾟﾚｾﾞﾝｽEB"/>
                <a:cs typeface="HGP創英ﾌﾟﾚｾﾞﾝｽEB"/>
              </a:rPr>
              <a:t>昆虫</a:t>
            </a:r>
            <a:r>
              <a:rPr sz="2400" spc="-10" dirty="0"/>
              <a:t>惑星・地球</a:t>
            </a:r>
            <a:endParaRPr sz="2400">
              <a:latin typeface="HGP創英ﾌﾟﾚｾﾞﾝｽEB"/>
              <a:cs typeface="HGP創英ﾌﾟﾚｾﾞﾝｽEB"/>
            </a:endParaRPr>
          </a:p>
        </p:txBody>
      </p:sp>
      <p:grpSp>
        <p:nvGrpSpPr>
          <p:cNvPr id="40" name="object 40"/>
          <p:cNvGrpSpPr/>
          <p:nvPr/>
        </p:nvGrpSpPr>
        <p:grpSpPr>
          <a:xfrm>
            <a:off x="327660" y="3206495"/>
            <a:ext cx="1369060" cy="2543810"/>
            <a:chOff x="327660" y="3206495"/>
            <a:chExt cx="1369060" cy="2543810"/>
          </a:xfrm>
        </p:grpSpPr>
        <p:pic>
          <p:nvPicPr>
            <p:cNvPr id="41" name="object 41"/>
            <p:cNvPicPr/>
            <p:nvPr/>
          </p:nvPicPr>
          <p:blipFill>
            <a:blip r:embed="rId16" cstate="print"/>
            <a:stretch>
              <a:fillRect/>
            </a:stretch>
          </p:blipFill>
          <p:spPr>
            <a:xfrm>
              <a:off x="333756" y="4890516"/>
              <a:ext cx="1362455" cy="859535"/>
            </a:xfrm>
            <a:prstGeom prst="rect">
              <a:avLst/>
            </a:prstGeom>
          </p:spPr>
        </p:pic>
        <p:pic>
          <p:nvPicPr>
            <p:cNvPr id="42" name="object 42"/>
            <p:cNvPicPr/>
            <p:nvPr/>
          </p:nvPicPr>
          <p:blipFill>
            <a:blip r:embed="rId17" cstate="print"/>
            <a:stretch>
              <a:fillRect/>
            </a:stretch>
          </p:blipFill>
          <p:spPr>
            <a:xfrm>
              <a:off x="327660" y="3206495"/>
              <a:ext cx="1298447" cy="812291"/>
            </a:xfrm>
            <a:prstGeom prst="rect">
              <a:avLst/>
            </a:prstGeom>
          </p:spPr>
        </p:pic>
      </p:grpSp>
      <p:grpSp>
        <p:nvGrpSpPr>
          <p:cNvPr id="43" name="object 43"/>
          <p:cNvGrpSpPr/>
          <p:nvPr/>
        </p:nvGrpSpPr>
        <p:grpSpPr>
          <a:xfrm>
            <a:off x="6915911" y="2750818"/>
            <a:ext cx="4480560" cy="1554480"/>
            <a:chOff x="6915911" y="2750818"/>
            <a:chExt cx="4480560" cy="1554480"/>
          </a:xfrm>
        </p:grpSpPr>
        <p:sp>
          <p:nvSpPr>
            <p:cNvPr id="44" name="object 44"/>
            <p:cNvSpPr/>
            <p:nvPr/>
          </p:nvSpPr>
          <p:spPr>
            <a:xfrm>
              <a:off x="6923531" y="2758438"/>
              <a:ext cx="4465320" cy="1539240"/>
            </a:xfrm>
            <a:custGeom>
              <a:avLst/>
              <a:gdLst/>
              <a:ahLst/>
              <a:cxnLst/>
              <a:rect l="l" t="t" r="r" b="b"/>
              <a:pathLst>
                <a:path w="4465320" h="1539239">
                  <a:moveTo>
                    <a:pt x="0" y="125615"/>
                  </a:moveTo>
                  <a:lnTo>
                    <a:pt x="9525" y="76708"/>
                  </a:lnTo>
                  <a:lnTo>
                    <a:pt x="35496" y="36791"/>
                  </a:lnTo>
                  <a:lnTo>
                    <a:pt x="74028" y="9867"/>
                  </a:lnTo>
                  <a:lnTo>
                    <a:pt x="121196" y="0"/>
                  </a:lnTo>
                  <a:lnTo>
                    <a:pt x="4344162" y="0"/>
                  </a:lnTo>
                  <a:lnTo>
                    <a:pt x="4391329" y="9867"/>
                  </a:lnTo>
                  <a:lnTo>
                    <a:pt x="4429836" y="36791"/>
                  </a:lnTo>
                  <a:lnTo>
                    <a:pt x="4455795" y="76708"/>
                  </a:lnTo>
                  <a:lnTo>
                    <a:pt x="4465320" y="125615"/>
                  </a:lnTo>
                  <a:lnTo>
                    <a:pt x="4465320" y="1413319"/>
                  </a:lnTo>
                  <a:lnTo>
                    <a:pt x="4455795" y="1462227"/>
                  </a:lnTo>
                  <a:lnTo>
                    <a:pt x="4429836" y="1502168"/>
                  </a:lnTo>
                  <a:lnTo>
                    <a:pt x="4391329" y="1529105"/>
                  </a:lnTo>
                  <a:lnTo>
                    <a:pt x="4344162" y="1538973"/>
                  </a:lnTo>
                  <a:lnTo>
                    <a:pt x="121196" y="1538973"/>
                  </a:lnTo>
                  <a:lnTo>
                    <a:pt x="74028" y="1529105"/>
                  </a:lnTo>
                  <a:lnTo>
                    <a:pt x="35496" y="1502168"/>
                  </a:lnTo>
                  <a:lnTo>
                    <a:pt x="9525" y="1462227"/>
                  </a:lnTo>
                  <a:lnTo>
                    <a:pt x="0" y="1413319"/>
                  </a:lnTo>
                  <a:lnTo>
                    <a:pt x="0" y="125615"/>
                  </a:lnTo>
                  <a:close/>
                </a:path>
              </a:pathLst>
            </a:custGeom>
            <a:ln w="15239">
              <a:solidFill>
                <a:srgbClr val="F79546"/>
              </a:solidFill>
            </a:ln>
          </p:spPr>
          <p:txBody>
            <a:bodyPr wrap="square" lIns="0" tIns="0" rIns="0" bIns="0" rtlCol="0"/>
            <a:lstStyle/>
            <a:p>
              <a:endParaRPr/>
            </a:p>
          </p:txBody>
        </p:sp>
        <p:pic>
          <p:nvPicPr>
            <p:cNvPr id="45" name="object 45"/>
            <p:cNvPicPr/>
            <p:nvPr/>
          </p:nvPicPr>
          <p:blipFill>
            <a:blip r:embed="rId18" cstate="print"/>
            <a:stretch>
              <a:fillRect/>
            </a:stretch>
          </p:blipFill>
          <p:spPr>
            <a:xfrm>
              <a:off x="8718804" y="3250691"/>
              <a:ext cx="804671" cy="665987"/>
            </a:xfrm>
            <a:prstGeom prst="rect">
              <a:avLst/>
            </a:prstGeom>
          </p:spPr>
        </p:pic>
      </p:grpSp>
      <p:sp>
        <p:nvSpPr>
          <p:cNvPr id="46" name="object 46"/>
          <p:cNvSpPr txBox="1"/>
          <p:nvPr/>
        </p:nvSpPr>
        <p:spPr>
          <a:xfrm>
            <a:off x="8717088" y="3102283"/>
            <a:ext cx="373380" cy="162560"/>
          </a:xfrm>
          <a:prstGeom prst="rect">
            <a:avLst/>
          </a:prstGeom>
        </p:spPr>
        <p:txBody>
          <a:bodyPr vert="horz" wrap="square" lIns="0" tIns="12700" rIns="0" bIns="0" rtlCol="0">
            <a:spAutoFit/>
          </a:bodyPr>
          <a:lstStyle/>
          <a:p>
            <a:pPr marL="12700">
              <a:lnSpc>
                <a:spcPct val="100000"/>
              </a:lnSpc>
              <a:spcBef>
                <a:spcPts val="100"/>
              </a:spcBef>
            </a:pPr>
            <a:r>
              <a:rPr sz="900" b="0" spc="-20" dirty="0">
                <a:latin typeface="BIZ UDP明朝 Medium"/>
                <a:cs typeface="BIZ UDP明朝 Medium"/>
              </a:rPr>
              <a:t>化粧品</a:t>
            </a:r>
            <a:endParaRPr sz="900">
              <a:latin typeface="BIZ UDP明朝 Medium"/>
              <a:cs typeface="BIZ UDP明朝 Medium"/>
            </a:endParaRPr>
          </a:p>
        </p:txBody>
      </p:sp>
      <p:sp>
        <p:nvSpPr>
          <p:cNvPr id="47" name="object 47"/>
          <p:cNvSpPr txBox="1"/>
          <p:nvPr/>
        </p:nvSpPr>
        <p:spPr>
          <a:xfrm>
            <a:off x="9640403" y="3083767"/>
            <a:ext cx="488950" cy="162560"/>
          </a:xfrm>
          <a:prstGeom prst="rect">
            <a:avLst/>
          </a:prstGeom>
        </p:spPr>
        <p:txBody>
          <a:bodyPr vert="horz" wrap="square" lIns="0" tIns="12700" rIns="0" bIns="0" rtlCol="0">
            <a:spAutoFit/>
          </a:bodyPr>
          <a:lstStyle/>
          <a:p>
            <a:pPr marL="12700">
              <a:lnSpc>
                <a:spcPct val="100000"/>
              </a:lnSpc>
              <a:spcBef>
                <a:spcPts val="100"/>
              </a:spcBef>
            </a:pPr>
            <a:r>
              <a:rPr sz="900" b="0" spc="-15" dirty="0">
                <a:latin typeface="BIZ UDP明朝 Medium"/>
                <a:cs typeface="BIZ UDP明朝 Medium"/>
              </a:rPr>
              <a:t>再生医療</a:t>
            </a:r>
            <a:endParaRPr sz="900">
              <a:latin typeface="BIZ UDP明朝 Medium"/>
              <a:cs typeface="BIZ UDP明朝 Medium"/>
            </a:endParaRPr>
          </a:p>
        </p:txBody>
      </p:sp>
      <p:grpSp>
        <p:nvGrpSpPr>
          <p:cNvPr id="48" name="object 48"/>
          <p:cNvGrpSpPr/>
          <p:nvPr/>
        </p:nvGrpSpPr>
        <p:grpSpPr>
          <a:xfrm>
            <a:off x="6891528" y="417578"/>
            <a:ext cx="4480560" cy="3412490"/>
            <a:chOff x="6891528" y="417578"/>
            <a:chExt cx="4480560" cy="3412490"/>
          </a:xfrm>
        </p:grpSpPr>
        <p:pic>
          <p:nvPicPr>
            <p:cNvPr id="49" name="object 49"/>
            <p:cNvPicPr/>
            <p:nvPr/>
          </p:nvPicPr>
          <p:blipFill>
            <a:blip r:embed="rId19" cstate="print"/>
            <a:stretch>
              <a:fillRect/>
            </a:stretch>
          </p:blipFill>
          <p:spPr>
            <a:xfrm>
              <a:off x="9671304" y="3279648"/>
              <a:ext cx="670547" cy="550163"/>
            </a:xfrm>
            <a:prstGeom prst="rect">
              <a:avLst/>
            </a:prstGeom>
          </p:spPr>
        </p:pic>
        <p:sp>
          <p:nvSpPr>
            <p:cNvPr id="50" name="object 50"/>
            <p:cNvSpPr/>
            <p:nvPr/>
          </p:nvSpPr>
          <p:spPr>
            <a:xfrm>
              <a:off x="6899148" y="425195"/>
              <a:ext cx="4465320" cy="1252855"/>
            </a:xfrm>
            <a:custGeom>
              <a:avLst/>
              <a:gdLst/>
              <a:ahLst/>
              <a:cxnLst/>
              <a:rect l="l" t="t" r="r" b="b"/>
              <a:pathLst>
                <a:path w="4465320" h="1252855">
                  <a:moveTo>
                    <a:pt x="4363084" y="0"/>
                  </a:moveTo>
                  <a:lnTo>
                    <a:pt x="102285" y="0"/>
                  </a:lnTo>
                  <a:lnTo>
                    <a:pt x="62471" y="8039"/>
                  </a:lnTo>
                  <a:lnTo>
                    <a:pt x="29959" y="29972"/>
                  </a:lnTo>
                  <a:lnTo>
                    <a:pt x="8039" y="62471"/>
                  </a:lnTo>
                  <a:lnTo>
                    <a:pt x="0" y="102222"/>
                  </a:lnTo>
                  <a:lnTo>
                    <a:pt x="0" y="1150378"/>
                  </a:lnTo>
                  <a:lnTo>
                    <a:pt x="8039" y="1190129"/>
                  </a:lnTo>
                  <a:lnTo>
                    <a:pt x="29959" y="1222629"/>
                  </a:lnTo>
                  <a:lnTo>
                    <a:pt x="62471" y="1244561"/>
                  </a:lnTo>
                  <a:lnTo>
                    <a:pt x="102285" y="1252601"/>
                  </a:lnTo>
                  <a:lnTo>
                    <a:pt x="4363084" y="1252601"/>
                  </a:lnTo>
                  <a:lnTo>
                    <a:pt x="4402848" y="1244561"/>
                  </a:lnTo>
                  <a:lnTo>
                    <a:pt x="4435347" y="1222629"/>
                  </a:lnTo>
                  <a:lnTo>
                    <a:pt x="4457280" y="1190129"/>
                  </a:lnTo>
                  <a:lnTo>
                    <a:pt x="4465320" y="1150378"/>
                  </a:lnTo>
                  <a:lnTo>
                    <a:pt x="4465320" y="102222"/>
                  </a:lnTo>
                  <a:lnTo>
                    <a:pt x="4457280" y="62471"/>
                  </a:lnTo>
                  <a:lnTo>
                    <a:pt x="4435347" y="29972"/>
                  </a:lnTo>
                  <a:lnTo>
                    <a:pt x="4402848" y="8039"/>
                  </a:lnTo>
                  <a:lnTo>
                    <a:pt x="4363084" y="0"/>
                  </a:lnTo>
                  <a:close/>
                </a:path>
              </a:pathLst>
            </a:custGeom>
            <a:solidFill>
              <a:srgbClr val="DBEDF4"/>
            </a:solidFill>
          </p:spPr>
          <p:txBody>
            <a:bodyPr wrap="square" lIns="0" tIns="0" rIns="0" bIns="0" rtlCol="0"/>
            <a:lstStyle/>
            <a:p>
              <a:endParaRPr/>
            </a:p>
          </p:txBody>
        </p:sp>
        <p:sp>
          <p:nvSpPr>
            <p:cNvPr id="51" name="object 51"/>
            <p:cNvSpPr/>
            <p:nvPr/>
          </p:nvSpPr>
          <p:spPr>
            <a:xfrm>
              <a:off x="6899148" y="425198"/>
              <a:ext cx="4465320" cy="1252855"/>
            </a:xfrm>
            <a:custGeom>
              <a:avLst/>
              <a:gdLst/>
              <a:ahLst/>
              <a:cxnLst/>
              <a:rect l="l" t="t" r="r" b="b"/>
              <a:pathLst>
                <a:path w="4465320" h="1252855">
                  <a:moveTo>
                    <a:pt x="0" y="102222"/>
                  </a:moveTo>
                  <a:lnTo>
                    <a:pt x="8039" y="62458"/>
                  </a:lnTo>
                  <a:lnTo>
                    <a:pt x="29959" y="29971"/>
                  </a:lnTo>
                  <a:lnTo>
                    <a:pt x="62471" y="8039"/>
                  </a:lnTo>
                  <a:lnTo>
                    <a:pt x="102285" y="0"/>
                  </a:lnTo>
                  <a:lnTo>
                    <a:pt x="4363085" y="0"/>
                  </a:lnTo>
                  <a:lnTo>
                    <a:pt x="4402848" y="8039"/>
                  </a:lnTo>
                  <a:lnTo>
                    <a:pt x="4435348" y="29971"/>
                  </a:lnTo>
                  <a:lnTo>
                    <a:pt x="4457280" y="62458"/>
                  </a:lnTo>
                  <a:lnTo>
                    <a:pt x="4465320" y="102222"/>
                  </a:lnTo>
                  <a:lnTo>
                    <a:pt x="4465320" y="1150378"/>
                  </a:lnTo>
                  <a:lnTo>
                    <a:pt x="4457280" y="1190129"/>
                  </a:lnTo>
                  <a:lnTo>
                    <a:pt x="4435348" y="1222628"/>
                  </a:lnTo>
                  <a:lnTo>
                    <a:pt x="4402848" y="1244549"/>
                  </a:lnTo>
                  <a:lnTo>
                    <a:pt x="4363085" y="1252600"/>
                  </a:lnTo>
                  <a:lnTo>
                    <a:pt x="102285" y="1252600"/>
                  </a:lnTo>
                  <a:lnTo>
                    <a:pt x="62471" y="1244549"/>
                  </a:lnTo>
                  <a:lnTo>
                    <a:pt x="29959" y="1222628"/>
                  </a:lnTo>
                  <a:lnTo>
                    <a:pt x="8039" y="1190129"/>
                  </a:lnTo>
                  <a:lnTo>
                    <a:pt x="0" y="1150378"/>
                  </a:lnTo>
                  <a:lnTo>
                    <a:pt x="0" y="102222"/>
                  </a:lnTo>
                  <a:close/>
                </a:path>
              </a:pathLst>
            </a:custGeom>
            <a:ln w="15240">
              <a:solidFill>
                <a:srgbClr val="F79546"/>
              </a:solidFill>
            </a:ln>
          </p:spPr>
          <p:txBody>
            <a:bodyPr wrap="square" lIns="0" tIns="0" rIns="0" bIns="0" rtlCol="0"/>
            <a:lstStyle/>
            <a:p>
              <a:endParaRPr/>
            </a:p>
          </p:txBody>
        </p:sp>
        <p:sp>
          <p:nvSpPr>
            <p:cNvPr id="52" name="object 52"/>
            <p:cNvSpPr/>
            <p:nvPr/>
          </p:nvSpPr>
          <p:spPr>
            <a:xfrm>
              <a:off x="7760211" y="766571"/>
              <a:ext cx="332105" cy="554990"/>
            </a:xfrm>
            <a:custGeom>
              <a:avLst/>
              <a:gdLst/>
              <a:ahLst/>
              <a:cxnLst/>
              <a:rect l="l" t="t" r="r" b="b"/>
              <a:pathLst>
                <a:path w="332104" h="554990">
                  <a:moveTo>
                    <a:pt x="257073" y="0"/>
                  </a:moveTo>
                  <a:lnTo>
                    <a:pt x="257073" y="36855"/>
                  </a:lnTo>
                  <a:lnTo>
                    <a:pt x="202818" y="50711"/>
                  </a:lnTo>
                  <a:lnTo>
                    <a:pt x="153415" y="71196"/>
                  </a:lnTo>
                  <a:lnTo>
                    <a:pt x="109600" y="97574"/>
                  </a:lnTo>
                  <a:lnTo>
                    <a:pt x="72097" y="129120"/>
                  </a:lnTo>
                  <a:lnTo>
                    <a:pt x="41655" y="165100"/>
                  </a:lnTo>
                  <a:lnTo>
                    <a:pt x="18999" y="204774"/>
                  </a:lnTo>
                  <a:lnTo>
                    <a:pt x="4864" y="247421"/>
                  </a:lnTo>
                  <a:lnTo>
                    <a:pt x="0" y="292303"/>
                  </a:lnTo>
                  <a:lnTo>
                    <a:pt x="4330" y="334822"/>
                  </a:lnTo>
                  <a:lnTo>
                    <a:pt x="16903" y="375158"/>
                  </a:lnTo>
                  <a:lnTo>
                    <a:pt x="37020" y="412762"/>
                  </a:lnTo>
                  <a:lnTo>
                    <a:pt x="63995" y="447116"/>
                  </a:lnTo>
                  <a:lnTo>
                    <a:pt x="97142" y="477672"/>
                  </a:lnTo>
                  <a:lnTo>
                    <a:pt x="135801" y="503885"/>
                  </a:lnTo>
                  <a:lnTo>
                    <a:pt x="179273" y="525208"/>
                  </a:lnTo>
                  <a:lnTo>
                    <a:pt x="226872" y="541108"/>
                  </a:lnTo>
                  <a:lnTo>
                    <a:pt x="277926" y="551053"/>
                  </a:lnTo>
                  <a:lnTo>
                    <a:pt x="331749" y="554482"/>
                  </a:lnTo>
                  <a:lnTo>
                    <a:pt x="331749" y="479628"/>
                  </a:lnTo>
                  <a:lnTo>
                    <a:pt x="276478" y="475259"/>
                  </a:lnTo>
                  <a:lnTo>
                    <a:pt x="224929" y="462699"/>
                  </a:lnTo>
                  <a:lnTo>
                    <a:pt x="178587" y="442760"/>
                  </a:lnTo>
                  <a:lnTo>
                    <a:pt x="138950" y="416229"/>
                  </a:lnTo>
                  <a:lnTo>
                    <a:pt x="107492" y="383946"/>
                  </a:lnTo>
                  <a:lnTo>
                    <a:pt x="85699" y="346697"/>
                  </a:lnTo>
                  <a:lnTo>
                    <a:pt x="75069" y="304152"/>
                  </a:lnTo>
                  <a:lnTo>
                    <a:pt x="77850" y="262331"/>
                  </a:lnTo>
                  <a:lnTo>
                    <a:pt x="93027" y="222643"/>
                  </a:lnTo>
                  <a:lnTo>
                    <a:pt x="119557" y="186461"/>
                  </a:lnTo>
                  <a:lnTo>
                    <a:pt x="156438" y="155219"/>
                  </a:lnTo>
                  <a:lnTo>
                    <a:pt x="202615" y="130289"/>
                  </a:lnTo>
                  <a:lnTo>
                    <a:pt x="257073" y="113106"/>
                  </a:lnTo>
                  <a:lnTo>
                    <a:pt x="257073" y="149834"/>
                  </a:lnTo>
                  <a:lnTo>
                    <a:pt x="331749" y="67487"/>
                  </a:lnTo>
                  <a:lnTo>
                    <a:pt x="257073" y="0"/>
                  </a:lnTo>
                  <a:close/>
                </a:path>
              </a:pathLst>
            </a:custGeom>
            <a:solidFill>
              <a:srgbClr val="B8CDE4"/>
            </a:solidFill>
          </p:spPr>
          <p:txBody>
            <a:bodyPr wrap="square" lIns="0" tIns="0" rIns="0" bIns="0" rtlCol="0"/>
            <a:lstStyle/>
            <a:p>
              <a:endParaRPr/>
            </a:p>
          </p:txBody>
        </p:sp>
        <p:sp>
          <p:nvSpPr>
            <p:cNvPr id="53" name="object 53"/>
            <p:cNvSpPr/>
            <p:nvPr/>
          </p:nvSpPr>
          <p:spPr>
            <a:xfrm>
              <a:off x="7760208" y="766573"/>
              <a:ext cx="332105" cy="554990"/>
            </a:xfrm>
            <a:custGeom>
              <a:avLst/>
              <a:gdLst/>
              <a:ahLst/>
              <a:cxnLst/>
              <a:rect l="l" t="t" r="r" b="b"/>
              <a:pathLst>
                <a:path w="332104" h="554990">
                  <a:moveTo>
                    <a:pt x="331749" y="554482"/>
                  </a:moveTo>
                  <a:lnTo>
                    <a:pt x="277926" y="551053"/>
                  </a:lnTo>
                  <a:lnTo>
                    <a:pt x="226872" y="541108"/>
                  </a:lnTo>
                  <a:lnTo>
                    <a:pt x="179273" y="525208"/>
                  </a:lnTo>
                  <a:lnTo>
                    <a:pt x="135801" y="503885"/>
                  </a:lnTo>
                  <a:lnTo>
                    <a:pt x="97154" y="477672"/>
                  </a:lnTo>
                  <a:lnTo>
                    <a:pt x="63995" y="447116"/>
                  </a:lnTo>
                  <a:lnTo>
                    <a:pt x="37020" y="412762"/>
                  </a:lnTo>
                  <a:lnTo>
                    <a:pt x="16903" y="375145"/>
                  </a:lnTo>
                  <a:lnTo>
                    <a:pt x="4343" y="334810"/>
                  </a:lnTo>
                  <a:lnTo>
                    <a:pt x="0" y="292303"/>
                  </a:lnTo>
                  <a:lnTo>
                    <a:pt x="4876" y="247421"/>
                  </a:lnTo>
                  <a:lnTo>
                    <a:pt x="18999" y="204774"/>
                  </a:lnTo>
                  <a:lnTo>
                    <a:pt x="41655" y="165100"/>
                  </a:lnTo>
                  <a:lnTo>
                    <a:pt x="72110" y="129120"/>
                  </a:lnTo>
                  <a:lnTo>
                    <a:pt x="109600" y="97574"/>
                  </a:lnTo>
                  <a:lnTo>
                    <a:pt x="153415" y="71196"/>
                  </a:lnTo>
                  <a:lnTo>
                    <a:pt x="202818" y="50711"/>
                  </a:lnTo>
                  <a:lnTo>
                    <a:pt x="257073" y="36855"/>
                  </a:lnTo>
                  <a:lnTo>
                    <a:pt x="257073" y="0"/>
                  </a:lnTo>
                  <a:lnTo>
                    <a:pt x="331749" y="67487"/>
                  </a:lnTo>
                  <a:lnTo>
                    <a:pt x="257073" y="149834"/>
                  </a:lnTo>
                  <a:lnTo>
                    <a:pt x="257073" y="113106"/>
                  </a:lnTo>
                  <a:lnTo>
                    <a:pt x="202615" y="130289"/>
                  </a:lnTo>
                  <a:lnTo>
                    <a:pt x="156438" y="155219"/>
                  </a:lnTo>
                  <a:lnTo>
                    <a:pt x="119570" y="186461"/>
                  </a:lnTo>
                  <a:lnTo>
                    <a:pt x="93027" y="222643"/>
                  </a:lnTo>
                  <a:lnTo>
                    <a:pt x="77850" y="262331"/>
                  </a:lnTo>
                  <a:lnTo>
                    <a:pt x="75069" y="304152"/>
                  </a:lnTo>
                  <a:lnTo>
                    <a:pt x="85712" y="346697"/>
                  </a:lnTo>
                  <a:lnTo>
                    <a:pt x="107492" y="383946"/>
                  </a:lnTo>
                  <a:lnTo>
                    <a:pt x="138950" y="416229"/>
                  </a:lnTo>
                  <a:lnTo>
                    <a:pt x="178587" y="442760"/>
                  </a:lnTo>
                  <a:lnTo>
                    <a:pt x="224929" y="462699"/>
                  </a:lnTo>
                  <a:lnTo>
                    <a:pt x="276478" y="475259"/>
                  </a:lnTo>
                  <a:lnTo>
                    <a:pt x="331749" y="479628"/>
                  </a:lnTo>
                  <a:lnTo>
                    <a:pt x="331749" y="554482"/>
                  </a:lnTo>
                  <a:close/>
                </a:path>
              </a:pathLst>
            </a:custGeom>
            <a:ln w="9144">
              <a:solidFill>
                <a:srgbClr val="548ED4"/>
              </a:solidFill>
            </a:ln>
          </p:spPr>
          <p:txBody>
            <a:bodyPr wrap="square" lIns="0" tIns="0" rIns="0" bIns="0" rtlCol="0"/>
            <a:lstStyle/>
            <a:p>
              <a:endParaRPr/>
            </a:p>
          </p:txBody>
        </p:sp>
        <p:sp>
          <p:nvSpPr>
            <p:cNvPr id="54" name="object 54"/>
            <p:cNvSpPr/>
            <p:nvPr/>
          </p:nvSpPr>
          <p:spPr>
            <a:xfrm>
              <a:off x="8176260" y="797052"/>
              <a:ext cx="373380" cy="556260"/>
            </a:xfrm>
            <a:custGeom>
              <a:avLst/>
              <a:gdLst/>
              <a:ahLst/>
              <a:cxnLst/>
              <a:rect l="l" t="t" r="r" b="b"/>
              <a:pathLst>
                <a:path w="373379" h="556260">
                  <a:moveTo>
                    <a:pt x="0" y="0"/>
                  </a:moveTo>
                  <a:lnTo>
                    <a:pt x="0" y="74803"/>
                  </a:lnTo>
                  <a:lnTo>
                    <a:pt x="56934" y="78232"/>
                  </a:lnTo>
                  <a:lnTo>
                    <a:pt x="110604" y="88125"/>
                  </a:lnTo>
                  <a:lnTo>
                    <a:pt x="159816" y="103924"/>
                  </a:lnTo>
                  <a:lnTo>
                    <a:pt x="203403" y="125044"/>
                  </a:lnTo>
                  <a:lnTo>
                    <a:pt x="240195" y="150914"/>
                  </a:lnTo>
                  <a:lnTo>
                    <a:pt x="269011" y="180975"/>
                  </a:lnTo>
                  <a:lnTo>
                    <a:pt x="288671" y="214629"/>
                  </a:lnTo>
                  <a:lnTo>
                    <a:pt x="298043" y="252069"/>
                  </a:lnTo>
                  <a:lnTo>
                    <a:pt x="295414" y="288810"/>
                  </a:lnTo>
                  <a:lnTo>
                    <a:pt x="257556" y="356539"/>
                  </a:lnTo>
                  <a:lnTo>
                    <a:pt x="224053" y="385673"/>
                  </a:lnTo>
                  <a:lnTo>
                    <a:pt x="181978" y="410425"/>
                  </a:lnTo>
                  <a:lnTo>
                    <a:pt x="132194" y="429869"/>
                  </a:lnTo>
                  <a:lnTo>
                    <a:pt x="75565" y="443103"/>
                  </a:lnTo>
                  <a:lnTo>
                    <a:pt x="75565" y="406019"/>
                  </a:lnTo>
                  <a:lnTo>
                    <a:pt x="0" y="486537"/>
                  </a:lnTo>
                  <a:lnTo>
                    <a:pt x="75565" y="555752"/>
                  </a:lnTo>
                  <a:lnTo>
                    <a:pt x="75565" y="518668"/>
                  </a:lnTo>
                  <a:lnTo>
                    <a:pt x="131432" y="507339"/>
                  </a:lnTo>
                  <a:lnTo>
                    <a:pt x="183045" y="490461"/>
                  </a:lnTo>
                  <a:lnTo>
                    <a:pt x="229793" y="468579"/>
                  </a:lnTo>
                  <a:lnTo>
                    <a:pt x="271043" y="442214"/>
                  </a:lnTo>
                  <a:lnTo>
                    <a:pt x="306184" y="411924"/>
                  </a:lnTo>
                  <a:lnTo>
                    <a:pt x="334594" y="378218"/>
                  </a:lnTo>
                  <a:lnTo>
                    <a:pt x="355663" y="341642"/>
                  </a:lnTo>
                  <a:lnTo>
                    <a:pt x="368757" y="302717"/>
                  </a:lnTo>
                  <a:lnTo>
                    <a:pt x="373253" y="262001"/>
                  </a:lnTo>
                  <a:lnTo>
                    <a:pt x="369201" y="223265"/>
                  </a:lnTo>
                  <a:lnTo>
                    <a:pt x="357454" y="186296"/>
                  </a:lnTo>
                  <a:lnTo>
                    <a:pt x="338556" y="151511"/>
                  </a:lnTo>
                  <a:lnTo>
                    <a:pt x="313118" y="119303"/>
                  </a:lnTo>
                  <a:lnTo>
                    <a:pt x="281698" y="90081"/>
                  </a:lnTo>
                  <a:lnTo>
                    <a:pt x="244868" y="64236"/>
                  </a:lnTo>
                  <a:lnTo>
                    <a:pt x="203225" y="42189"/>
                  </a:lnTo>
                  <a:lnTo>
                    <a:pt x="157340" y="24333"/>
                  </a:lnTo>
                  <a:lnTo>
                    <a:pt x="107797" y="11087"/>
                  </a:lnTo>
                  <a:lnTo>
                    <a:pt x="55156" y="2832"/>
                  </a:lnTo>
                  <a:lnTo>
                    <a:pt x="0" y="0"/>
                  </a:lnTo>
                  <a:close/>
                </a:path>
              </a:pathLst>
            </a:custGeom>
            <a:solidFill>
              <a:srgbClr val="B8CDE4"/>
            </a:solidFill>
          </p:spPr>
          <p:txBody>
            <a:bodyPr wrap="square" lIns="0" tIns="0" rIns="0" bIns="0" rtlCol="0"/>
            <a:lstStyle/>
            <a:p>
              <a:endParaRPr/>
            </a:p>
          </p:txBody>
        </p:sp>
        <p:sp>
          <p:nvSpPr>
            <p:cNvPr id="55" name="object 55"/>
            <p:cNvSpPr/>
            <p:nvPr/>
          </p:nvSpPr>
          <p:spPr>
            <a:xfrm>
              <a:off x="8176260" y="797052"/>
              <a:ext cx="373380" cy="556260"/>
            </a:xfrm>
            <a:custGeom>
              <a:avLst/>
              <a:gdLst/>
              <a:ahLst/>
              <a:cxnLst/>
              <a:rect l="l" t="t" r="r" b="b"/>
              <a:pathLst>
                <a:path w="373379" h="556260">
                  <a:moveTo>
                    <a:pt x="0" y="0"/>
                  </a:moveTo>
                  <a:lnTo>
                    <a:pt x="55156" y="2832"/>
                  </a:lnTo>
                  <a:lnTo>
                    <a:pt x="107797" y="11087"/>
                  </a:lnTo>
                  <a:lnTo>
                    <a:pt x="157340" y="24333"/>
                  </a:lnTo>
                  <a:lnTo>
                    <a:pt x="203225" y="42189"/>
                  </a:lnTo>
                  <a:lnTo>
                    <a:pt x="244868" y="64236"/>
                  </a:lnTo>
                  <a:lnTo>
                    <a:pt x="281698" y="90081"/>
                  </a:lnTo>
                  <a:lnTo>
                    <a:pt x="313118" y="119303"/>
                  </a:lnTo>
                  <a:lnTo>
                    <a:pt x="338556" y="151511"/>
                  </a:lnTo>
                  <a:lnTo>
                    <a:pt x="357454" y="186296"/>
                  </a:lnTo>
                  <a:lnTo>
                    <a:pt x="369201" y="223265"/>
                  </a:lnTo>
                  <a:lnTo>
                    <a:pt x="373253" y="262001"/>
                  </a:lnTo>
                  <a:lnTo>
                    <a:pt x="368757" y="302717"/>
                  </a:lnTo>
                  <a:lnTo>
                    <a:pt x="355663" y="341642"/>
                  </a:lnTo>
                  <a:lnTo>
                    <a:pt x="334594" y="378218"/>
                  </a:lnTo>
                  <a:lnTo>
                    <a:pt x="306184" y="411924"/>
                  </a:lnTo>
                  <a:lnTo>
                    <a:pt x="271043" y="442214"/>
                  </a:lnTo>
                  <a:lnTo>
                    <a:pt x="229793" y="468579"/>
                  </a:lnTo>
                  <a:lnTo>
                    <a:pt x="183045" y="490461"/>
                  </a:lnTo>
                  <a:lnTo>
                    <a:pt x="131432" y="507339"/>
                  </a:lnTo>
                  <a:lnTo>
                    <a:pt x="75565" y="518668"/>
                  </a:lnTo>
                  <a:lnTo>
                    <a:pt x="75565" y="555752"/>
                  </a:lnTo>
                  <a:lnTo>
                    <a:pt x="0" y="486537"/>
                  </a:lnTo>
                  <a:lnTo>
                    <a:pt x="75565" y="406019"/>
                  </a:lnTo>
                  <a:lnTo>
                    <a:pt x="75565" y="443103"/>
                  </a:lnTo>
                  <a:lnTo>
                    <a:pt x="132194" y="429869"/>
                  </a:lnTo>
                  <a:lnTo>
                    <a:pt x="181978" y="410425"/>
                  </a:lnTo>
                  <a:lnTo>
                    <a:pt x="224053" y="385673"/>
                  </a:lnTo>
                  <a:lnTo>
                    <a:pt x="257556" y="356539"/>
                  </a:lnTo>
                  <a:lnTo>
                    <a:pt x="281635" y="323938"/>
                  </a:lnTo>
                  <a:lnTo>
                    <a:pt x="298043" y="252069"/>
                  </a:lnTo>
                  <a:lnTo>
                    <a:pt x="288671" y="214629"/>
                  </a:lnTo>
                  <a:lnTo>
                    <a:pt x="269011" y="180975"/>
                  </a:lnTo>
                  <a:lnTo>
                    <a:pt x="240195" y="150914"/>
                  </a:lnTo>
                  <a:lnTo>
                    <a:pt x="203403" y="125044"/>
                  </a:lnTo>
                  <a:lnTo>
                    <a:pt x="159816" y="103924"/>
                  </a:lnTo>
                  <a:lnTo>
                    <a:pt x="110604" y="88125"/>
                  </a:lnTo>
                  <a:lnTo>
                    <a:pt x="56934" y="78232"/>
                  </a:lnTo>
                  <a:lnTo>
                    <a:pt x="0" y="74803"/>
                  </a:lnTo>
                  <a:lnTo>
                    <a:pt x="0" y="0"/>
                  </a:lnTo>
                  <a:close/>
                </a:path>
              </a:pathLst>
            </a:custGeom>
            <a:ln w="9144">
              <a:solidFill>
                <a:srgbClr val="548ED4"/>
              </a:solidFill>
            </a:ln>
          </p:spPr>
          <p:txBody>
            <a:bodyPr wrap="square" lIns="0" tIns="0" rIns="0" bIns="0" rtlCol="0"/>
            <a:lstStyle/>
            <a:p>
              <a:endParaRPr/>
            </a:p>
          </p:txBody>
        </p:sp>
      </p:grpSp>
      <p:sp>
        <p:nvSpPr>
          <p:cNvPr id="56" name="object 56"/>
          <p:cNvSpPr txBox="1"/>
          <p:nvPr/>
        </p:nvSpPr>
        <p:spPr>
          <a:xfrm>
            <a:off x="7715540" y="1353190"/>
            <a:ext cx="716280" cy="162560"/>
          </a:xfrm>
          <a:prstGeom prst="rect">
            <a:avLst/>
          </a:prstGeom>
        </p:spPr>
        <p:txBody>
          <a:bodyPr vert="horz" wrap="square" lIns="0" tIns="12700" rIns="0" bIns="0" rtlCol="0">
            <a:spAutoFit/>
          </a:bodyPr>
          <a:lstStyle/>
          <a:p>
            <a:pPr marL="12700">
              <a:lnSpc>
                <a:spcPct val="100000"/>
              </a:lnSpc>
              <a:spcBef>
                <a:spcPts val="100"/>
              </a:spcBef>
            </a:pPr>
            <a:r>
              <a:rPr sz="900" b="0" spc="-10" dirty="0">
                <a:latin typeface="BIZ UDP明朝 Medium"/>
                <a:cs typeface="BIZ UDP明朝 Medium"/>
              </a:rPr>
              <a:t>生物情報解析</a:t>
            </a:r>
            <a:endParaRPr sz="900">
              <a:latin typeface="BIZ UDP明朝 Medium"/>
              <a:cs typeface="BIZ UDP明朝 Medium"/>
            </a:endParaRPr>
          </a:p>
        </p:txBody>
      </p:sp>
      <p:sp>
        <p:nvSpPr>
          <p:cNvPr id="57" name="object 57"/>
          <p:cNvSpPr txBox="1"/>
          <p:nvPr/>
        </p:nvSpPr>
        <p:spPr>
          <a:xfrm>
            <a:off x="8361792" y="976228"/>
            <a:ext cx="1051560" cy="162560"/>
          </a:xfrm>
          <a:prstGeom prst="rect">
            <a:avLst/>
          </a:prstGeom>
        </p:spPr>
        <p:txBody>
          <a:bodyPr vert="horz" wrap="square" lIns="0" tIns="12700" rIns="0" bIns="0" rtlCol="0">
            <a:spAutoFit/>
          </a:bodyPr>
          <a:lstStyle/>
          <a:p>
            <a:pPr marL="12700">
              <a:lnSpc>
                <a:spcPct val="100000"/>
              </a:lnSpc>
              <a:spcBef>
                <a:spcPts val="100"/>
              </a:spcBef>
            </a:pPr>
            <a:r>
              <a:rPr sz="900" b="0" spc="-15" dirty="0">
                <a:latin typeface="BIZ UDP明朝 Medium"/>
                <a:cs typeface="BIZ UDP明朝 Medium"/>
              </a:rPr>
              <a:t>新規生物機能の発現</a:t>
            </a:r>
            <a:endParaRPr sz="900">
              <a:latin typeface="BIZ UDP明朝 Medium"/>
              <a:cs typeface="BIZ UDP明朝 Medium"/>
            </a:endParaRPr>
          </a:p>
        </p:txBody>
      </p:sp>
      <p:sp>
        <p:nvSpPr>
          <p:cNvPr id="58" name="object 58"/>
          <p:cNvSpPr txBox="1"/>
          <p:nvPr/>
        </p:nvSpPr>
        <p:spPr>
          <a:xfrm>
            <a:off x="6977963" y="965026"/>
            <a:ext cx="899160" cy="356235"/>
          </a:xfrm>
          <a:prstGeom prst="rect">
            <a:avLst/>
          </a:prstGeom>
        </p:spPr>
        <p:txBody>
          <a:bodyPr vert="horz" wrap="square" lIns="0" tIns="23495" rIns="0" bIns="0" rtlCol="0">
            <a:spAutoFit/>
          </a:bodyPr>
          <a:lstStyle/>
          <a:p>
            <a:pPr marL="12700">
              <a:lnSpc>
                <a:spcPct val="100000"/>
              </a:lnSpc>
              <a:spcBef>
                <a:spcPts val="185"/>
              </a:spcBef>
            </a:pPr>
            <a:r>
              <a:rPr sz="900" b="0" spc="-20" dirty="0">
                <a:latin typeface="BIZ UDP明朝 Medium"/>
                <a:cs typeface="BIZ UDP明朝 Medium"/>
              </a:rPr>
              <a:t>ゲノム情報等蓄積</a:t>
            </a:r>
            <a:endParaRPr sz="900">
              <a:latin typeface="BIZ UDP明朝 Medium"/>
              <a:cs typeface="BIZ UDP明朝 Medium"/>
            </a:endParaRPr>
          </a:p>
          <a:p>
            <a:pPr marL="239395">
              <a:lnSpc>
                <a:spcPct val="100000"/>
              </a:lnSpc>
              <a:spcBef>
                <a:spcPts val="114"/>
              </a:spcBef>
            </a:pPr>
            <a:r>
              <a:rPr sz="1100" b="0" spc="-25" dirty="0">
                <a:solidFill>
                  <a:srgbClr val="FFFFFF"/>
                </a:solidFill>
                <a:latin typeface="BIZ UDP明朝 Medium"/>
                <a:cs typeface="BIZ UDP明朝 Medium"/>
              </a:rPr>
              <a:t>桑園</a:t>
            </a:r>
            <a:endParaRPr sz="1100">
              <a:latin typeface="BIZ UDP明朝 Medium"/>
              <a:cs typeface="BIZ UDP明朝 Medium"/>
            </a:endParaRPr>
          </a:p>
        </p:txBody>
      </p:sp>
      <p:grpSp>
        <p:nvGrpSpPr>
          <p:cNvPr id="59" name="object 59"/>
          <p:cNvGrpSpPr/>
          <p:nvPr/>
        </p:nvGrpSpPr>
        <p:grpSpPr>
          <a:xfrm>
            <a:off x="7177785" y="947928"/>
            <a:ext cx="2690495" cy="524510"/>
            <a:chOff x="7177785" y="947928"/>
            <a:chExt cx="2690495" cy="524510"/>
          </a:xfrm>
        </p:grpSpPr>
        <p:pic>
          <p:nvPicPr>
            <p:cNvPr id="60" name="object 60"/>
            <p:cNvPicPr/>
            <p:nvPr/>
          </p:nvPicPr>
          <p:blipFill>
            <a:blip r:embed="rId20" cstate="print"/>
            <a:stretch>
              <a:fillRect/>
            </a:stretch>
          </p:blipFill>
          <p:spPr>
            <a:xfrm>
              <a:off x="9614915" y="947928"/>
              <a:ext cx="252983" cy="224027"/>
            </a:xfrm>
            <a:prstGeom prst="rect">
              <a:avLst/>
            </a:prstGeom>
          </p:spPr>
        </p:pic>
        <p:pic>
          <p:nvPicPr>
            <p:cNvPr id="61" name="object 61"/>
            <p:cNvPicPr/>
            <p:nvPr/>
          </p:nvPicPr>
          <p:blipFill>
            <a:blip r:embed="rId21" cstate="print"/>
            <a:stretch>
              <a:fillRect/>
            </a:stretch>
          </p:blipFill>
          <p:spPr>
            <a:xfrm>
              <a:off x="7184135" y="1356360"/>
              <a:ext cx="228599" cy="109727"/>
            </a:xfrm>
            <a:prstGeom prst="rect">
              <a:avLst/>
            </a:prstGeom>
          </p:spPr>
        </p:pic>
        <p:sp>
          <p:nvSpPr>
            <p:cNvPr id="62" name="object 62"/>
            <p:cNvSpPr/>
            <p:nvPr/>
          </p:nvSpPr>
          <p:spPr>
            <a:xfrm>
              <a:off x="7184135" y="1356353"/>
              <a:ext cx="228600" cy="109855"/>
            </a:xfrm>
            <a:custGeom>
              <a:avLst/>
              <a:gdLst/>
              <a:ahLst/>
              <a:cxnLst/>
              <a:rect l="l" t="t" r="r" b="b"/>
              <a:pathLst>
                <a:path w="228600" h="109855">
                  <a:moveTo>
                    <a:pt x="228600" y="27406"/>
                  </a:moveTo>
                  <a:lnTo>
                    <a:pt x="219621" y="38061"/>
                  </a:lnTo>
                  <a:lnTo>
                    <a:pt x="195122" y="46761"/>
                  </a:lnTo>
                  <a:lnTo>
                    <a:pt x="158788" y="52654"/>
                  </a:lnTo>
                  <a:lnTo>
                    <a:pt x="114300" y="54813"/>
                  </a:lnTo>
                  <a:lnTo>
                    <a:pt x="69811" y="52654"/>
                  </a:lnTo>
                  <a:lnTo>
                    <a:pt x="33477" y="46761"/>
                  </a:lnTo>
                  <a:lnTo>
                    <a:pt x="8978" y="38061"/>
                  </a:lnTo>
                  <a:lnTo>
                    <a:pt x="0" y="27406"/>
                  </a:lnTo>
                  <a:lnTo>
                    <a:pt x="8978" y="16751"/>
                  </a:lnTo>
                  <a:lnTo>
                    <a:pt x="33477" y="8039"/>
                  </a:lnTo>
                  <a:lnTo>
                    <a:pt x="69811" y="2159"/>
                  </a:lnTo>
                  <a:lnTo>
                    <a:pt x="114300" y="0"/>
                  </a:lnTo>
                  <a:lnTo>
                    <a:pt x="158788" y="2159"/>
                  </a:lnTo>
                  <a:lnTo>
                    <a:pt x="195122" y="8039"/>
                  </a:lnTo>
                  <a:lnTo>
                    <a:pt x="219621" y="16751"/>
                  </a:lnTo>
                  <a:lnTo>
                    <a:pt x="228600" y="27406"/>
                  </a:lnTo>
                  <a:close/>
                </a:path>
                <a:path w="228600" h="109855">
                  <a:moveTo>
                    <a:pt x="228600" y="27406"/>
                  </a:moveTo>
                  <a:lnTo>
                    <a:pt x="228600" y="82207"/>
                  </a:lnTo>
                  <a:lnTo>
                    <a:pt x="219621" y="92862"/>
                  </a:lnTo>
                  <a:lnTo>
                    <a:pt x="195122" y="101574"/>
                  </a:lnTo>
                  <a:lnTo>
                    <a:pt x="158788" y="107454"/>
                  </a:lnTo>
                  <a:lnTo>
                    <a:pt x="114300" y="109613"/>
                  </a:lnTo>
                  <a:lnTo>
                    <a:pt x="69811" y="107454"/>
                  </a:lnTo>
                  <a:lnTo>
                    <a:pt x="33477" y="101574"/>
                  </a:lnTo>
                  <a:lnTo>
                    <a:pt x="8978" y="92862"/>
                  </a:lnTo>
                  <a:lnTo>
                    <a:pt x="0" y="82207"/>
                  </a:lnTo>
                  <a:lnTo>
                    <a:pt x="0" y="27406"/>
                  </a:lnTo>
                </a:path>
              </a:pathLst>
            </a:custGeom>
            <a:ln w="12192">
              <a:solidFill>
                <a:srgbClr val="7F7F7F"/>
              </a:solidFill>
            </a:ln>
          </p:spPr>
          <p:txBody>
            <a:bodyPr wrap="square" lIns="0" tIns="0" rIns="0" bIns="0" rtlCol="0"/>
            <a:lstStyle/>
            <a:p>
              <a:endParaRPr/>
            </a:p>
          </p:txBody>
        </p:sp>
        <p:pic>
          <p:nvPicPr>
            <p:cNvPr id="63" name="object 63"/>
            <p:cNvPicPr/>
            <p:nvPr/>
          </p:nvPicPr>
          <p:blipFill>
            <a:blip r:embed="rId21" cstate="print"/>
            <a:stretch>
              <a:fillRect/>
            </a:stretch>
          </p:blipFill>
          <p:spPr>
            <a:xfrm>
              <a:off x="7184135" y="1275588"/>
              <a:ext cx="228599" cy="109727"/>
            </a:xfrm>
            <a:prstGeom prst="rect">
              <a:avLst/>
            </a:prstGeom>
          </p:spPr>
        </p:pic>
        <p:sp>
          <p:nvSpPr>
            <p:cNvPr id="64" name="object 64"/>
            <p:cNvSpPr/>
            <p:nvPr/>
          </p:nvSpPr>
          <p:spPr>
            <a:xfrm>
              <a:off x="7184135" y="1275581"/>
              <a:ext cx="228600" cy="109855"/>
            </a:xfrm>
            <a:custGeom>
              <a:avLst/>
              <a:gdLst/>
              <a:ahLst/>
              <a:cxnLst/>
              <a:rect l="l" t="t" r="r" b="b"/>
              <a:pathLst>
                <a:path w="228600" h="109855">
                  <a:moveTo>
                    <a:pt x="228600" y="27406"/>
                  </a:moveTo>
                  <a:lnTo>
                    <a:pt x="219621" y="38061"/>
                  </a:lnTo>
                  <a:lnTo>
                    <a:pt x="195122" y="46761"/>
                  </a:lnTo>
                  <a:lnTo>
                    <a:pt x="158788" y="52654"/>
                  </a:lnTo>
                  <a:lnTo>
                    <a:pt x="114300" y="54813"/>
                  </a:lnTo>
                  <a:lnTo>
                    <a:pt x="69811" y="52654"/>
                  </a:lnTo>
                  <a:lnTo>
                    <a:pt x="33477" y="46761"/>
                  </a:lnTo>
                  <a:lnTo>
                    <a:pt x="8978" y="38061"/>
                  </a:lnTo>
                  <a:lnTo>
                    <a:pt x="0" y="27406"/>
                  </a:lnTo>
                  <a:lnTo>
                    <a:pt x="8978" y="16751"/>
                  </a:lnTo>
                  <a:lnTo>
                    <a:pt x="33477" y="8039"/>
                  </a:lnTo>
                  <a:lnTo>
                    <a:pt x="69811" y="2159"/>
                  </a:lnTo>
                  <a:lnTo>
                    <a:pt x="114300" y="0"/>
                  </a:lnTo>
                  <a:lnTo>
                    <a:pt x="158788" y="2159"/>
                  </a:lnTo>
                  <a:lnTo>
                    <a:pt x="195122" y="8039"/>
                  </a:lnTo>
                  <a:lnTo>
                    <a:pt x="219621" y="16751"/>
                  </a:lnTo>
                  <a:lnTo>
                    <a:pt x="228600" y="27406"/>
                  </a:lnTo>
                  <a:close/>
                </a:path>
                <a:path w="228600" h="109855">
                  <a:moveTo>
                    <a:pt x="228600" y="27406"/>
                  </a:moveTo>
                  <a:lnTo>
                    <a:pt x="228600" y="82207"/>
                  </a:lnTo>
                  <a:lnTo>
                    <a:pt x="219621" y="92862"/>
                  </a:lnTo>
                  <a:lnTo>
                    <a:pt x="195122" y="101574"/>
                  </a:lnTo>
                  <a:lnTo>
                    <a:pt x="158788" y="107454"/>
                  </a:lnTo>
                  <a:lnTo>
                    <a:pt x="114300" y="109613"/>
                  </a:lnTo>
                  <a:lnTo>
                    <a:pt x="69811" y="107454"/>
                  </a:lnTo>
                  <a:lnTo>
                    <a:pt x="33477" y="101574"/>
                  </a:lnTo>
                  <a:lnTo>
                    <a:pt x="8978" y="92862"/>
                  </a:lnTo>
                  <a:lnTo>
                    <a:pt x="0" y="82207"/>
                  </a:lnTo>
                  <a:lnTo>
                    <a:pt x="0" y="27406"/>
                  </a:lnTo>
                </a:path>
              </a:pathLst>
            </a:custGeom>
            <a:ln w="12192">
              <a:solidFill>
                <a:srgbClr val="7F7F7F"/>
              </a:solidFill>
            </a:ln>
          </p:spPr>
          <p:txBody>
            <a:bodyPr wrap="square" lIns="0" tIns="0" rIns="0" bIns="0" rtlCol="0"/>
            <a:lstStyle/>
            <a:p>
              <a:endParaRPr/>
            </a:p>
          </p:txBody>
        </p:sp>
        <p:pic>
          <p:nvPicPr>
            <p:cNvPr id="65" name="object 65"/>
            <p:cNvPicPr/>
            <p:nvPr/>
          </p:nvPicPr>
          <p:blipFill>
            <a:blip r:embed="rId22" cstate="print"/>
            <a:stretch>
              <a:fillRect/>
            </a:stretch>
          </p:blipFill>
          <p:spPr>
            <a:xfrm>
              <a:off x="7184135" y="1196340"/>
              <a:ext cx="228599" cy="109727"/>
            </a:xfrm>
            <a:prstGeom prst="rect">
              <a:avLst/>
            </a:prstGeom>
          </p:spPr>
        </p:pic>
        <p:sp>
          <p:nvSpPr>
            <p:cNvPr id="66" name="object 66"/>
            <p:cNvSpPr/>
            <p:nvPr/>
          </p:nvSpPr>
          <p:spPr>
            <a:xfrm>
              <a:off x="7184135" y="1196346"/>
              <a:ext cx="228600" cy="109855"/>
            </a:xfrm>
            <a:custGeom>
              <a:avLst/>
              <a:gdLst/>
              <a:ahLst/>
              <a:cxnLst/>
              <a:rect l="l" t="t" r="r" b="b"/>
              <a:pathLst>
                <a:path w="228600" h="109855">
                  <a:moveTo>
                    <a:pt x="228600" y="27393"/>
                  </a:moveTo>
                  <a:lnTo>
                    <a:pt x="219621" y="38049"/>
                  </a:lnTo>
                  <a:lnTo>
                    <a:pt x="195122" y="46761"/>
                  </a:lnTo>
                  <a:lnTo>
                    <a:pt x="158788" y="52641"/>
                  </a:lnTo>
                  <a:lnTo>
                    <a:pt x="114300" y="54800"/>
                  </a:lnTo>
                  <a:lnTo>
                    <a:pt x="69811" y="52641"/>
                  </a:lnTo>
                  <a:lnTo>
                    <a:pt x="33477" y="46761"/>
                  </a:lnTo>
                  <a:lnTo>
                    <a:pt x="8978" y="38049"/>
                  </a:lnTo>
                  <a:lnTo>
                    <a:pt x="0" y="27393"/>
                  </a:lnTo>
                  <a:lnTo>
                    <a:pt x="8978" y="16738"/>
                  </a:lnTo>
                  <a:lnTo>
                    <a:pt x="33477" y="8039"/>
                  </a:lnTo>
                  <a:lnTo>
                    <a:pt x="69811" y="2146"/>
                  </a:lnTo>
                  <a:lnTo>
                    <a:pt x="114300" y="0"/>
                  </a:lnTo>
                  <a:lnTo>
                    <a:pt x="158788" y="2146"/>
                  </a:lnTo>
                  <a:lnTo>
                    <a:pt x="195122" y="8039"/>
                  </a:lnTo>
                  <a:lnTo>
                    <a:pt x="219621" y="16738"/>
                  </a:lnTo>
                  <a:lnTo>
                    <a:pt x="228600" y="27393"/>
                  </a:lnTo>
                  <a:close/>
                </a:path>
                <a:path w="228600" h="109855">
                  <a:moveTo>
                    <a:pt x="228600" y="27393"/>
                  </a:moveTo>
                  <a:lnTo>
                    <a:pt x="228600" y="82194"/>
                  </a:lnTo>
                  <a:lnTo>
                    <a:pt x="219621" y="92849"/>
                  </a:lnTo>
                  <a:lnTo>
                    <a:pt x="195122" y="101561"/>
                  </a:lnTo>
                  <a:lnTo>
                    <a:pt x="158788" y="107441"/>
                  </a:lnTo>
                  <a:lnTo>
                    <a:pt x="114300" y="109600"/>
                  </a:lnTo>
                  <a:lnTo>
                    <a:pt x="69811" y="107441"/>
                  </a:lnTo>
                  <a:lnTo>
                    <a:pt x="33477" y="101561"/>
                  </a:lnTo>
                  <a:lnTo>
                    <a:pt x="8978" y="92849"/>
                  </a:lnTo>
                  <a:lnTo>
                    <a:pt x="0" y="82194"/>
                  </a:lnTo>
                  <a:lnTo>
                    <a:pt x="0" y="27393"/>
                  </a:lnTo>
                </a:path>
              </a:pathLst>
            </a:custGeom>
            <a:ln w="12192">
              <a:solidFill>
                <a:srgbClr val="7F7F7F"/>
              </a:solidFill>
            </a:ln>
          </p:spPr>
          <p:txBody>
            <a:bodyPr wrap="square" lIns="0" tIns="0" rIns="0" bIns="0" rtlCol="0"/>
            <a:lstStyle/>
            <a:p>
              <a:endParaRPr/>
            </a:p>
          </p:txBody>
        </p:sp>
      </p:grpSp>
      <p:sp>
        <p:nvSpPr>
          <p:cNvPr id="67" name="object 67"/>
          <p:cNvSpPr txBox="1"/>
          <p:nvPr/>
        </p:nvSpPr>
        <p:spPr>
          <a:xfrm>
            <a:off x="9930827" y="936883"/>
            <a:ext cx="1254760" cy="361950"/>
          </a:xfrm>
          <a:prstGeom prst="rect">
            <a:avLst/>
          </a:prstGeom>
        </p:spPr>
        <p:txBody>
          <a:bodyPr vert="horz" wrap="square" lIns="0" tIns="13335" rIns="0" bIns="0" rtlCol="0">
            <a:spAutoFit/>
          </a:bodyPr>
          <a:lstStyle/>
          <a:p>
            <a:pPr marL="12700" marR="5080">
              <a:lnSpc>
                <a:spcPct val="100000"/>
              </a:lnSpc>
              <a:spcBef>
                <a:spcPts val="105"/>
              </a:spcBef>
            </a:pPr>
            <a:r>
              <a:rPr sz="1100" b="0" spc="-15" dirty="0">
                <a:latin typeface="BIZ UDP明朝 Medium"/>
                <a:cs typeface="BIZ UDP明朝 Medium"/>
              </a:rPr>
              <a:t>機能の発現が制御さ</a:t>
            </a:r>
            <a:r>
              <a:rPr sz="1100" b="0" spc="-20" dirty="0">
                <a:latin typeface="BIZ UDP明朝 Medium"/>
                <a:cs typeface="BIZ UDP明朝 Medium"/>
              </a:rPr>
              <a:t>れた生物細胞</a:t>
            </a:r>
            <a:endParaRPr sz="1100">
              <a:latin typeface="BIZ UDP明朝 Medium"/>
              <a:cs typeface="BIZ UDP明朝 Medium"/>
            </a:endParaRPr>
          </a:p>
        </p:txBody>
      </p:sp>
      <p:sp>
        <p:nvSpPr>
          <p:cNvPr id="68" name="object 68"/>
          <p:cNvSpPr txBox="1"/>
          <p:nvPr/>
        </p:nvSpPr>
        <p:spPr>
          <a:xfrm>
            <a:off x="7023340" y="1495557"/>
            <a:ext cx="584200" cy="132080"/>
          </a:xfrm>
          <a:prstGeom prst="rect">
            <a:avLst/>
          </a:prstGeom>
        </p:spPr>
        <p:txBody>
          <a:bodyPr vert="horz" wrap="square" lIns="0" tIns="12065" rIns="0" bIns="0" rtlCol="0">
            <a:spAutoFit/>
          </a:bodyPr>
          <a:lstStyle/>
          <a:p>
            <a:pPr marL="12700">
              <a:lnSpc>
                <a:spcPct val="100000"/>
              </a:lnSpc>
              <a:spcBef>
                <a:spcPts val="95"/>
              </a:spcBef>
            </a:pPr>
            <a:r>
              <a:rPr sz="700" b="0" spc="105" dirty="0">
                <a:latin typeface="BIZ UDP明朝 Medium"/>
                <a:cs typeface="BIZ UDP明朝 Medium"/>
              </a:rPr>
              <a:t>・ 生</a:t>
            </a:r>
            <a:r>
              <a:rPr sz="700" b="0" spc="-10" dirty="0">
                <a:latin typeface="BIZ UDP明朝 Medium"/>
                <a:cs typeface="BIZ UDP明朝 Medium"/>
              </a:rPr>
              <a:t>物情報</a:t>
            </a:r>
            <a:r>
              <a:rPr sz="700" b="0" spc="-320" dirty="0">
                <a:latin typeface="BIZ UDP明朝 Medium"/>
                <a:cs typeface="BIZ UDP明朝 Medium"/>
              </a:rPr>
              <a:t>DB</a:t>
            </a:r>
            <a:endParaRPr sz="700">
              <a:latin typeface="BIZ UDP明朝 Medium"/>
              <a:cs typeface="BIZ UDP明朝 Medium"/>
            </a:endParaRPr>
          </a:p>
        </p:txBody>
      </p:sp>
      <p:sp>
        <p:nvSpPr>
          <p:cNvPr id="69" name="object 69"/>
          <p:cNvSpPr txBox="1"/>
          <p:nvPr/>
        </p:nvSpPr>
        <p:spPr>
          <a:xfrm>
            <a:off x="8677020" y="1267632"/>
            <a:ext cx="751205" cy="330200"/>
          </a:xfrm>
          <a:prstGeom prst="rect">
            <a:avLst/>
          </a:prstGeom>
        </p:spPr>
        <p:txBody>
          <a:bodyPr vert="horz" wrap="square" lIns="0" tIns="12065" rIns="0" bIns="0" rtlCol="0">
            <a:spAutoFit/>
          </a:bodyPr>
          <a:lstStyle/>
          <a:p>
            <a:pPr marL="12700">
              <a:lnSpc>
                <a:spcPct val="100000"/>
              </a:lnSpc>
              <a:spcBef>
                <a:spcPts val="95"/>
              </a:spcBef>
            </a:pPr>
            <a:r>
              <a:rPr sz="1000" b="0" spc="80" dirty="0">
                <a:latin typeface="BIZ UDP明朝 Medium"/>
                <a:cs typeface="BIZ UDP明朝 Medium"/>
              </a:rPr>
              <a:t>・ ゲ</a:t>
            </a:r>
            <a:r>
              <a:rPr sz="1000" b="0" spc="-10" dirty="0">
                <a:latin typeface="BIZ UDP明朝 Medium"/>
                <a:cs typeface="BIZ UDP明朝 Medium"/>
              </a:rPr>
              <a:t>ノ</a:t>
            </a:r>
            <a:r>
              <a:rPr sz="1000" b="0" spc="-25" dirty="0">
                <a:latin typeface="BIZ UDP明朝 Medium"/>
                <a:cs typeface="BIZ UDP明朝 Medium"/>
              </a:rPr>
              <a:t>ム</a:t>
            </a:r>
            <a:r>
              <a:rPr sz="1000" b="0" spc="-10" dirty="0">
                <a:latin typeface="BIZ UDP明朝 Medium"/>
                <a:cs typeface="BIZ UDP明朝 Medium"/>
              </a:rPr>
              <a:t>編</a:t>
            </a:r>
            <a:r>
              <a:rPr sz="1000" b="0" spc="-50" dirty="0">
                <a:latin typeface="BIZ UDP明朝 Medium"/>
                <a:cs typeface="BIZ UDP明朝 Medium"/>
              </a:rPr>
              <a:t>集</a:t>
            </a:r>
            <a:endParaRPr sz="1000">
              <a:latin typeface="BIZ UDP明朝 Medium"/>
              <a:cs typeface="BIZ UDP明朝 Medium"/>
            </a:endParaRPr>
          </a:p>
          <a:p>
            <a:pPr marL="12700">
              <a:lnSpc>
                <a:spcPct val="100000"/>
              </a:lnSpc>
            </a:pPr>
            <a:r>
              <a:rPr sz="1000" b="0" spc="75" dirty="0">
                <a:latin typeface="BIZ UDP明朝 Medium"/>
                <a:cs typeface="BIZ UDP明朝 Medium"/>
              </a:rPr>
              <a:t>・ 長</a:t>
            </a:r>
            <a:r>
              <a:rPr sz="1000" b="0" spc="-10" dirty="0">
                <a:latin typeface="BIZ UDP明朝 Medium"/>
                <a:cs typeface="BIZ UDP明朝 Medium"/>
              </a:rPr>
              <a:t>鎖</a:t>
            </a:r>
            <a:r>
              <a:rPr sz="1000" b="0" spc="-25" dirty="0">
                <a:latin typeface="BIZ UDP明朝 Medium"/>
                <a:cs typeface="BIZ UDP明朝 Medium"/>
              </a:rPr>
              <a:t>DNA</a:t>
            </a:r>
            <a:endParaRPr sz="1000">
              <a:latin typeface="BIZ UDP明朝 Medium"/>
              <a:cs typeface="BIZ UDP明朝 Medium"/>
            </a:endParaRPr>
          </a:p>
        </p:txBody>
      </p:sp>
      <p:sp>
        <p:nvSpPr>
          <p:cNvPr id="70" name="object 70"/>
          <p:cNvSpPr txBox="1"/>
          <p:nvPr/>
        </p:nvSpPr>
        <p:spPr>
          <a:xfrm>
            <a:off x="7029640" y="485865"/>
            <a:ext cx="330200" cy="208279"/>
          </a:xfrm>
          <a:prstGeom prst="rect">
            <a:avLst/>
          </a:prstGeom>
        </p:spPr>
        <p:txBody>
          <a:bodyPr vert="horz" wrap="square" lIns="0" tIns="12700" rIns="0" bIns="0" rtlCol="0">
            <a:spAutoFit/>
          </a:bodyPr>
          <a:lstStyle/>
          <a:p>
            <a:pPr marL="12700">
              <a:lnSpc>
                <a:spcPct val="100000"/>
              </a:lnSpc>
              <a:spcBef>
                <a:spcPts val="100"/>
              </a:spcBef>
            </a:pPr>
            <a:r>
              <a:rPr sz="1200" b="0" spc="-25" dirty="0">
                <a:latin typeface="BIZ UDP明朝 Medium"/>
                <a:cs typeface="BIZ UDP明朝 Medium"/>
              </a:rPr>
              <a:t>開発</a:t>
            </a:r>
            <a:endParaRPr sz="1200">
              <a:latin typeface="BIZ UDP明朝 Medium"/>
              <a:cs typeface="BIZ UDP明朝 Medium"/>
            </a:endParaRPr>
          </a:p>
        </p:txBody>
      </p:sp>
      <p:grpSp>
        <p:nvGrpSpPr>
          <p:cNvPr id="71" name="object 71"/>
          <p:cNvGrpSpPr/>
          <p:nvPr/>
        </p:nvGrpSpPr>
        <p:grpSpPr>
          <a:xfrm>
            <a:off x="6923531" y="1845557"/>
            <a:ext cx="4479290" cy="671830"/>
            <a:chOff x="6923531" y="1845557"/>
            <a:chExt cx="4479290" cy="671830"/>
          </a:xfrm>
        </p:grpSpPr>
        <p:sp>
          <p:nvSpPr>
            <p:cNvPr id="72" name="object 72"/>
            <p:cNvSpPr/>
            <p:nvPr/>
          </p:nvSpPr>
          <p:spPr>
            <a:xfrm>
              <a:off x="6931154" y="1853184"/>
              <a:ext cx="4464050" cy="656590"/>
            </a:xfrm>
            <a:custGeom>
              <a:avLst/>
              <a:gdLst/>
              <a:ahLst/>
              <a:cxnLst/>
              <a:rect l="l" t="t" r="r" b="b"/>
              <a:pathLst>
                <a:path w="4464050" h="656589">
                  <a:moveTo>
                    <a:pt x="4409948" y="0"/>
                  </a:moveTo>
                  <a:lnTo>
                    <a:pt x="53632" y="0"/>
                  </a:lnTo>
                  <a:lnTo>
                    <a:pt x="32753" y="4203"/>
                  </a:lnTo>
                  <a:lnTo>
                    <a:pt x="15709" y="15697"/>
                  </a:lnTo>
                  <a:lnTo>
                    <a:pt x="4216" y="32715"/>
                  </a:lnTo>
                  <a:lnTo>
                    <a:pt x="0" y="53568"/>
                  </a:lnTo>
                  <a:lnTo>
                    <a:pt x="0" y="602894"/>
                  </a:lnTo>
                  <a:lnTo>
                    <a:pt x="4216" y="623747"/>
                  </a:lnTo>
                  <a:lnTo>
                    <a:pt x="15709" y="640765"/>
                  </a:lnTo>
                  <a:lnTo>
                    <a:pt x="32753" y="652246"/>
                  </a:lnTo>
                  <a:lnTo>
                    <a:pt x="53632" y="656463"/>
                  </a:lnTo>
                  <a:lnTo>
                    <a:pt x="4409948" y="656463"/>
                  </a:lnTo>
                  <a:lnTo>
                    <a:pt x="4430801" y="652246"/>
                  </a:lnTo>
                  <a:lnTo>
                    <a:pt x="4447844" y="640765"/>
                  </a:lnTo>
                  <a:lnTo>
                    <a:pt x="4459325" y="623747"/>
                  </a:lnTo>
                  <a:lnTo>
                    <a:pt x="4463542" y="602894"/>
                  </a:lnTo>
                  <a:lnTo>
                    <a:pt x="4463542" y="53568"/>
                  </a:lnTo>
                  <a:lnTo>
                    <a:pt x="4459325" y="32715"/>
                  </a:lnTo>
                  <a:lnTo>
                    <a:pt x="4447844" y="15697"/>
                  </a:lnTo>
                  <a:lnTo>
                    <a:pt x="4430801" y="4203"/>
                  </a:lnTo>
                  <a:lnTo>
                    <a:pt x="4409948" y="0"/>
                  </a:lnTo>
                  <a:close/>
                </a:path>
              </a:pathLst>
            </a:custGeom>
            <a:solidFill>
              <a:srgbClr val="DBEDF4"/>
            </a:solidFill>
          </p:spPr>
          <p:txBody>
            <a:bodyPr wrap="square" lIns="0" tIns="0" rIns="0" bIns="0" rtlCol="0"/>
            <a:lstStyle/>
            <a:p>
              <a:endParaRPr/>
            </a:p>
          </p:txBody>
        </p:sp>
        <p:sp>
          <p:nvSpPr>
            <p:cNvPr id="73" name="object 73"/>
            <p:cNvSpPr/>
            <p:nvPr/>
          </p:nvSpPr>
          <p:spPr>
            <a:xfrm>
              <a:off x="6931151" y="1853177"/>
              <a:ext cx="4464050" cy="656590"/>
            </a:xfrm>
            <a:custGeom>
              <a:avLst/>
              <a:gdLst/>
              <a:ahLst/>
              <a:cxnLst/>
              <a:rect l="l" t="t" r="r" b="b"/>
              <a:pathLst>
                <a:path w="4464050" h="656589">
                  <a:moveTo>
                    <a:pt x="0" y="53568"/>
                  </a:moveTo>
                  <a:lnTo>
                    <a:pt x="4216" y="32727"/>
                  </a:lnTo>
                  <a:lnTo>
                    <a:pt x="15709" y="15697"/>
                  </a:lnTo>
                  <a:lnTo>
                    <a:pt x="32753" y="4216"/>
                  </a:lnTo>
                  <a:lnTo>
                    <a:pt x="53632" y="0"/>
                  </a:lnTo>
                  <a:lnTo>
                    <a:pt x="4409948" y="0"/>
                  </a:lnTo>
                  <a:lnTo>
                    <a:pt x="4430801" y="4216"/>
                  </a:lnTo>
                  <a:lnTo>
                    <a:pt x="4447844" y="15697"/>
                  </a:lnTo>
                  <a:lnTo>
                    <a:pt x="4459325" y="32727"/>
                  </a:lnTo>
                  <a:lnTo>
                    <a:pt x="4463542" y="53568"/>
                  </a:lnTo>
                  <a:lnTo>
                    <a:pt x="4463542" y="602907"/>
                  </a:lnTo>
                  <a:lnTo>
                    <a:pt x="4459325" y="623747"/>
                  </a:lnTo>
                  <a:lnTo>
                    <a:pt x="4447844" y="640778"/>
                  </a:lnTo>
                  <a:lnTo>
                    <a:pt x="4430801" y="652259"/>
                  </a:lnTo>
                  <a:lnTo>
                    <a:pt x="4409948" y="656463"/>
                  </a:lnTo>
                  <a:lnTo>
                    <a:pt x="53632" y="656463"/>
                  </a:lnTo>
                  <a:lnTo>
                    <a:pt x="32753" y="652259"/>
                  </a:lnTo>
                  <a:lnTo>
                    <a:pt x="15709" y="640778"/>
                  </a:lnTo>
                  <a:lnTo>
                    <a:pt x="4216" y="623747"/>
                  </a:lnTo>
                  <a:lnTo>
                    <a:pt x="0" y="602907"/>
                  </a:lnTo>
                  <a:lnTo>
                    <a:pt x="0" y="53568"/>
                  </a:lnTo>
                  <a:close/>
                </a:path>
              </a:pathLst>
            </a:custGeom>
            <a:ln w="15240">
              <a:solidFill>
                <a:srgbClr val="F79546"/>
              </a:solidFill>
            </a:ln>
          </p:spPr>
          <p:txBody>
            <a:bodyPr wrap="square" lIns="0" tIns="0" rIns="0" bIns="0" rtlCol="0"/>
            <a:lstStyle/>
            <a:p>
              <a:endParaRPr/>
            </a:p>
          </p:txBody>
        </p:sp>
      </p:grpSp>
      <p:sp>
        <p:nvSpPr>
          <p:cNvPr id="74" name="object 74"/>
          <p:cNvSpPr txBox="1"/>
          <p:nvPr/>
        </p:nvSpPr>
        <p:spPr>
          <a:xfrm>
            <a:off x="7062385" y="1906885"/>
            <a:ext cx="317500" cy="208279"/>
          </a:xfrm>
          <a:prstGeom prst="rect">
            <a:avLst/>
          </a:prstGeom>
        </p:spPr>
        <p:txBody>
          <a:bodyPr vert="horz" wrap="square" lIns="0" tIns="12700" rIns="0" bIns="0" rtlCol="0">
            <a:spAutoFit/>
          </a:bodyPr>
          <a:lstStyle/>
          <a:p>
            <a:pPr>
              <a:lnSpc>
                <a:spcPct val="100000"/>
              </a:lnSpc>
              <a:spcBef>
                <a:spcPts val="100"/>
              </a:spcBef>
            </a:pPr>
            <a:r>
              <a:rPr sz="1200" b="0" spc="-25" dirty="0">
                <a:latin typeface="BIZ UDP明朝 Medium"/>
                <a:cs typeface="BIZ UDP明朝 Medium"/>
              </a:rPr>
              <a:t>生産</a:t>
            </a:r>
            <a:endParaRPr sz="1200">
              <a:latin typeface="BIZ UDP明朝 Medium"/>
              <a:cs typeface="BIZ UDP明朝 Medium"/>
            </a:endParaRPr>
          </a:p>
        </p:txBody>
      </p:sp>
      <p:grpSp>
        <p:nvGrpSpPr>
          <p:cNvPr id="75" name="object 75"/>
          <p:cNvGrpSpPr/>
          <p:nvPr/>
        </p:nvGrpSpPr>
        <p:grpSpPr>
          <a:xfrm>
            <a:off x="7156704" y="1690052"/>
            <a:ext cx="2329180" cy="2155190"/>
            <a:chOff x="7156704" y="1690052"/>
            <a:chExt cx="2329180" cy="2155190"/>
          </a:xfrm>
        </p:grpSpPr>
        <p:pic>
          <p:nvPicPr>
            <p:cNvPr id="76" name="object 76"/>
            <p:cNvPicPr/>
            <p:nvPr/>
          </p:nvPicPr>
          <p:blipFill>
            <a:blip r:embed="rId23" cstate="print"/>
            <a:stretch>
              <a:fillRect/>
            </a:stretch>
          </p:blipFill>
          <p:spPr>
            <a:xfrm>
              <a:off x="7156704" y="3247644"/>
              <a:ext cx="1452166" cy="597407"/>
            </a:xfrm>
            <a:prstGeom prst="rect">
              <a:avLst/>
            </a:prstGeom>
          </p:spPr>
        </p:pic>
        <p:sp>
          <p:nvSpPr>
            <p:cNvPr id="77" name="object 77"/>
            <p:cNvSpPr/>
            <p:nvPr/>
          </p:nvSpPr>
          <p:spPr>
            <a:xfrm>
              <a:off x="7223755" y="3572255"/>
              <a:ext cx="675005" cy="123189"/>
            </a:xfrm>
            <a:custGeom>
              <a:avLst/>
              <a:gdLst/>
              <a:ahLst/>
              <a:cxnLst/>
              <a:rect l="l" t="t" r="r" b="b"/>
              <a:pathLst>
                <a:path w="675004" h="123189">
                  <a:moveTo>
                    <a:pt x="672655" y="0"/>
                  </a:moveTo>
                  <a:lnTo>
                    <a:pt x="0" y="113144"/>
                  </a:lnTo>
                  <a:lnTo>
                    <a:pt x="2755" y="123037"/>
                  </a:lnTo>
                  <a:lnTo>
                    <a:pt x="674916" y="9906"/>
                  </a:lnTo>
                  <a:lnTo>
                    <a:pt x="672655" y="0"/>
                  </a:lnTo>
                  <a:close/>
                </a:path>
              </a:pathLst>
            </a:custGeom>
            <a:solidFill>
              <a:srgbClr val="FF0000"/>
            </a:solidFill>
          </p:spPr>
          <p:txBody>
            <a:bodyPr wrap="square" lIns="0" tIns="0" rIns="0" bIns="0" rtlCol="0"/>
            <a:lstStyle/>
            <a:p>
              <a:endParaRPr/>
            </a:p>
          </p:txBody>
        </p:sp>
        <p:pic>
          <p:nvPicPr>
            <p:cNvPr id="78" name="object 78"/>
            <p:cNvPicPr/>
            <p:nvPr/>
          </p:nvPicPr>
          <p:blipFill>
            <a:blip r:embed="rId24" cstate="print"/>
            <a:stretch>
              <a:fillRect/>
            </a:stretch>
          </p:blipFill>
          <p:spPr>
            <a:xfrm>
              <a:off x="7615428" y="1906524"/>
              <a:ext cx="847343" cy="566927"/>
            </a:xfrm>
            <a:prstGeom prst="rect">
              <a:avLst/>
            </a:prstGeom>
          </p:spPr>
        </p:pic>
        <p:pic>
          <p:nvPicPr>
            <p:cNvPr id="79" name="object 79"/>
            <p:cNvPicPr/>
            <p:nvPr/>
          </p:nvPicPr>
          <p:blipFill>
            <a:blip r:embed="rId25" cstate="print"/>
            <a:stretch>
              <a:fillRect/>
            </a:stretch>
          </p:blipFill>
          <p:spPr>
            <a:xfrm>
              <a:off x="8557260" y="1935479"/>
              <a:ext cx="928103" cy="519683"/>
            </a:xfrm>
            <a:prstGeom prst="rect">
              <a:avLst/>
            </a:prstGeom>
          </p:spPr>
        </p:pic>
        <p:sp>
          <p:nvSpPr>
            <p:cNvPr id="80" name="object 80"/>
            <p:cNvSpPr/>
            <p:nvPr/>
          </p:nvSpPr>
          <p:spPr>
            <a:xfrm>
              <a:off x="9030461" y="2541269"/>
              <a:ext cx="437515" cy="118745"/>
            </a:xfrm>
            <a:custGeom>
              <a:avLst/>
              <a:gdLst/>
              <a:ahLst/>
              <a:cxnLst/>
              <a:rect l="l" t="t" r="r" b="b"/>
              <a:pathLst>
                <a:path w="437515" h="118744">
                  <a:moveTo>
                    <a:pt x="437006" y="0"/>
                  </a:moveTo>
                  <a:lnTo>
                    <a:pt x="218503" y="118364"/>
                  </a:lnTo>
                  <a:lnTo>
                    <a:pt x="0" y="0"/>
                  </a:lnTo>
                  <a:lnTo>
                    <a:pt x="437006" y="0"/>
                  </a:lnTo>
                  <a:close/>
                </a:path>
              </a:pathLst>
            </a:custGeom>
            <a:ln w="25908">
              <a:solidFill>
                <a:srgbClr val="FFC000"/>
              </a:solidFill>
            </a:ln>
          </p:spPr>
          <p:txBody>
            <a:bodyPr wrap="square" lIns="0" tIns="0" rIns="0" bIns="0" rtlCol="0"/>
            <a:lstStyle/>
            <a:p>
              <a:endParaRPr/>
            </a:p>
          </p:txBody>
        </p:sp>
        <p:sp>
          <p:nvSpPr>
            <p:cNvPr id="81" name="object 81"/>
            <p:cNvSpPr/>
            <p:nvPr/>
          </p:nvSpPr>
          <p:spPr>
            <a:xfrm>
              <a:off x="9005316" y="1702307"/>
              <a:ext cx="438784" cy="120650"/>
            </a:xfrm>
            <a:custGeom>
              <a:avLst/>
              <a:gdLst/>
              <a:ahLst/>
              <a:cxnLst/>
              <a:rect l="l" t="t" r="r" b="b"/>
              <a:pathLst>
                <a:path w="438784" h="120650">
                  <a:moveTo>
                    <a:pt x="438784" y="0"/>
                  </a:moveTo>
                  <a:lnTo>
                    <a:pt x="0" y="0"/>
                  </a:lnTo>
                  <a:lnTo>
                    <a:pt x="219392" y="120142"/>
                  </a:lnTo>
                  <a:lnTo>
                    <a:pt x="438784" y="0"/>
                  </a:lnTo>
                  <a:close/>
                </a:path>
              </a:pathLst>
            </a:custGeom>
            <a:solidFill>
              <a:srgbClr val="FFC000"/>
            </a:solidFill>
          </p:spPr>
          <p:txBody>
            <a:bodyPr wrap="square" lIns="0" tIns="0" rIns="0" bIns="0" rtlCol="0"/>
            <a:lstStyle/>
            <a:p>
              <a:endParaRPr/>
            </a:p>
          </p:txBody>
        </p:sp>
        <p:sp>
          <p:nvSpPr>
            <p:cNvPr id="82" name="object 82"/>
            <p:cNvSpPr/>
            <p:nvPr/>
          </p:nvSpPr>
          <p:spPr>
            <a:xfrm>
              <a:off x="9006079" y="1703069"/>
              <a:ext cx="438784" cy="120650"/>
            </a:xfrm>
            <a:custGeom>
              <a:avLst/>
              <a:gdLst/>
              <a:ahLst/>
              <a:cxnLst/>
              <a:rect l="l" t="t" r="r" b="b"/>
              <a:pathLst>
                <a:path w="438784" h="120650">
                  <a:moveTo>
                    <a:pt x="438784" y="0"/>
                  </a:moveTo>
                  <a:lnTo>
                    <a:pt x="219392" y="120142"/>
                  </a:lnTo>
                  <a:lnTo>
                    <a:pt x="0" y="0"/>
                  </a:lnTo>
                  <a:lnTo>
                    <a:pt x="438784" y="0"/>
                  </a:lnTo>
                  <a:close/>
                </a:path>
              </a:pathLst>
            </a:custGeom>
            <a:ln w="25908">
              <a:solidFill>
                <a:srgbClr val="FFC000"/>
              </a:solidFill>
            </a:ln>
          </p:spPr>
          <p:txBody>
            <a:bodyPr wrap="square" lIns="0" tIns="0" rIns="0" bIns="0" rtlCol="0"/>
            <a:lstStyle/>
            <a:p>
              <a:endParaRPr/>
            </a:p>
          </p:txBody>
        </p:sp>
        <p:sp>
          <p:nvSpPr>
            <p:cNvPr id="83" name="object 83"/>
            <p:cNvSpPr/>
            <p:nvPr/>
          </p:nvSpPr>
          <p:spPr>
            <a:xfrm>
              <a:off x="9029699" y="2540507"/>
              <a:ext cx="437515" cy="118745"/>
            </a:xfrm>
            <a:custGeom>
              <a:avLst/>
              <a:gdLst/>
              <a:ahLst/>
              <a:cxnLst/>
              <a:rect l="l" t="t" r="r" b="b"/>
              <a:pathLst>
                <a:path w="437515" h="118744">
                  <a:moveTo>
                    <a:pt x="437006" y="0"/>
                  </a:moveTo>
                  <a:lnTo>
                    <a:pt x="0" y="0"/>
                  </a:lnTo>
                  <a:lnTo>
                    <a:pt x="218503" y="118364"/>
                  </a:lnTo>
                  <a:lnTo>
                    <a:pt x="437006" y="0"/>
                  </a:lnTo>
                  <a:close/>
                </a:path>
              </a:pathLst>
            </a:custGeom>
            <a:solidFill>
              <a:srgbClr val="FFC000"/>
            </a:solidFill>
          </p:spPr>
          <p:txBody>
            <a:bodyPr wrap="square" lIns="0" tIns="0" rIns="0" bIns="0" rtlCol="0"/>
            <a:lstStyle/>
            <a:p>
              <a:endParaRPr/>
            </a:p>
          </p:txBody>
        </p:sp>
      </p:grpSp>
      <p:sp>
        <p:nvSpPr>
          <p:cNvPr id="84" name="object 84"/>
          <p:cNvSpPr txBox="1"/>
          <p:nvPr/>
        </p:nvSpPr>
        <p:spPr>
          <a:xfrm>
            <a:off x="9576496" y="1965024"/>
            <a:ext cx="1648460" cy="425450"/>
          </a:xfrm>
          <a:prstGeom prst="rect">
            <a:avLst/>
          </a:prstGeom>
        </p:spPr>
        <p:txBody>
          <a:bodyPr vert="horz" wrap="square" lIns="0" tIns="12700" rIns="0" bIns="0" rtlCol="0">
            <a:spAutoFit/>
          </a:bodyPr>
          <a:lstStyle/>
          <a:p>
            <a:pPr marR="5080" indent="-635">
              <a:lnSpc>
                <a:spcPct val="109300"/>
              </a:lnSpc>
              <a:spcBef>
                <a:spcPts val="100"/>
              </a:spcBef>
            </a:pPr>
            <a:r>
              <a:rPr sz="1200" b="0" spc="15" dirty="0">
                <a:latin typeface="BIZ UDP明朝 Medium"/>
                <a:cs typeface="BIZ UDP明朝 Medium"/>
              </a:rPr>
              <a:t>ＩＣＴ・ＡＩ・ロボットを活用</a:t>
            </a:r>
            <a:r>
              <a:rPr sz="1200" b="0" spc="-15" dirty="0">
                <a:latin typeface="BIZ UDP明朝 Medium"/>
                <a:cs typeface="BIZ UDP明朝 Medium"/>
              </a:rPr>
              <a:t>したスマート生産</a:t>
            </a:r>
            <a:endParaRPr sz="1200">
              <a:latin typeface="BIZ UDP明朝 Medium"/>
              <a:cs typeface="BIZ UDP明朝 Medium"/>
            </a:endParaRPr>
          </a:p>
        </p:txBody>
      </p:sp>
      <p:sp>
        <p:nvSpPr>
          <p:cNvPr id="85" name="object 85"/>
          <p:cNvSpPr txBox="1"/>
          <p:nvPr/>
        </p:nvSpPr>
        <p:spPr>
          <a:xfrm>
            <a:off x="7049451" y="2809878"/>
            <a:ext cx="1092200" cy="448309"/>
          </a:xfrm>
          <a:prstGeom prst="rect">
            <a:avLst/>
          </a:prstGeom>
        </p:spPr>
        <p:txBody>
          <a:bodyPr vert="horz" wrap="square" lIns="0" tIns="12700" rIns="0" bIns="0" rtlCol="0">
            <a:spAutoFit/>
          </a:bodyPr>
          <a:lstStyle/>
          <a:p>
            <a:pPr marL="12700">
              <a:lnSpc>
                <a:spcPct val="100000"/>
              </a:lnSpc>
              <a:spcBef>
                <a:spcPts val="100"/>
              </a:spcBef>
            </a:pPr>
            <a:r>
              <a:rPr sz="1200" b="0" spc="-10" dirty="0">
                <a:latin typeface="BIZ UDP明朝 Medium"/>
                <a:cs typeface="BIZ UDP明朝 Medium"/>
              </a:rPr>
              <a:t>生物多様性素材</a:t>
            </a:r>
            <a:endParaRPr sz="1200">
              <a:latin typeface="BIZ UDP明朝 Medium"/>
              <a:cs typeface="BIZ UDP明朝 Medium"/>
            </a:endParaRPr>
          </a:p>
          <a:p>
            <a:pPr marL="159385">
              <a:lnSpc>
                <a:spcPct val="100000"/>
              </a:lnSpc>
              <a:spcBef>
                <a:spcPts val="805"/>
              </a:spcBef>
            </a:pPr>
            <a:r>
              <a:rPr sz="900" b="0" spc="-10" dirty="0">
                <a:latin typeface="BIZ UDP明朝 Medium"/>
                <a:cs typeface="BIZ UDP明朝 Medium"/>
              </a:rPr>
              <a:t>臨床診断薬</a:t>
            </a:r>
            <a:endParaRPr sz="900">
              <a:latin typeface="BIZ UDP明朝 Medium"/>
              <a:cs typeface="BIZ UDP明朝 Medium"/>
            </a:endParaRPr>
          </a:p>
        </p:txBody>
      </p:sp>
      <p:sp>
        <p:nvSpPr>
          <p:cNvPr id="86" name="object 86"/>
          <p:cNvSpPr txBox="1"/>
          <p:nvPr/>
        </p:nvSpPr>
        <p:spPr>
          <a:xfrm>
            <a:off x="10599609" y="3086738"/>
            <a:ext cx="528955" cy="162560"/>
          </a:xfrm>
          <a:prstGeom prst="rect">
            <a:avLst/>
          </a:prstGeom>
        </p:spPr>
        <p:txBody>
          <a:bodyPr vert="horz" wrap="square" lIns="0" tIns="12700" rIns="0" bIns="0" rtlCol="0">
            <a:spAutoFit/>
          </a:bodyPr>
          <a:lstStyle/>
          <a:p>
            <a:pPr marL="12700">
              <a:lnSpc>
                <a:spcPct val="100000"/>
              </a:lnSpc>
              <a:spcBef>
                <a:spcPts val="100"/>
              </a:spcBef>
            </a:pPr>
            <a:r>
              <a:rPr sz="900" b="0" spc="-10" dirty="0">
                <a:latin typeface="BIZ UDP明朝 Medium"/>
                <a:cs typeface="BIZ UDP明朝 Medium"/>
              </a:rPr>
              <a:t>ミノムシ糸</a:t>
            </a:r>
            <a:endParaRPr sz="900">
              <a:latin typeface="BIZ UDP明朝 Medium"/>
              <a:cs typeface="BIZ UDP明朝 Medium"/>
            </a:endParaRPr>
          </a:p>
        </p:txBody>
      </p:sp>
      <p:grpSp>
        <p:nvGrpSpPr>
          <p:cNvPr id="87" name="object 87"/>
          <p:cNvGrpSpPr/>
          <p:nvPr/>
        </p:nvGrpSpPr>
        <p:grpSpPr>
          <a:xfrm>
            <a:off x="7415783" y="3261359"/>
            <a:ext cx="3869690" cy="1850389"/>
            <a:chOff x="7415783" y="3261359"/>
            <a:chExt cx="3869690" cy="1850389"/>
          </a:xfrm>
        </p:grpSpPr>
        <p:pic>
          <p:nvPicPr>
            <p:cNvPr id="88" name="object 88"/>
            <p:cNvPicPr/>
            <p:nvPr/>
          </p:nvPicPr>
          <p:blipFill>
            <a:blip r:embed="rId26" cstate="print"/>
            <a:stretch>
              <a:fillRect/>
            </a:stretch>
          </p:blipFill>
          <p:spPr>
            <a:xfrm>
              <a:off x="10546079" y="3261359"/>
              <a:ext cx="739139" cy="665987"/>
            </a:xfrm>
            <a:prstGeom prst="rect">
              <a:avLst/>
            </a:prstGeom>
          </p:spPr>
        </p:pic>
        <p:pic>
          <p:nvPicPr>
            <p:cNvPr id="89" name="object 89"/>
            <p:cNvPicPr/>
            <p:nvPr/>
          </p:nvPicPr>
          <p:blipFill>
            <a:blip r:embed="rId27" cstate="print"/>
            <a:stretch>
              <a:fillRect/>
            </a:stretch>
          </p:blipFill>
          <p:spPr>
            <a:xfrm>
              <a:off x="8275319" y="4555235"/>
              <a:ext cx="717803" cy="556259"/>
            </a:xfrm>
            <a:prstGeom prst="rect">
              <a:avLst/>
            </a:prstGeom>
          </p:spPr>
        </p:pic>
        <p:pic>
          <p:nvPicPr>
            <p:cNvPr id="90" name="object 90"/>
            <p:cNvPicPr/>
            <p:nvPr/>
          </p:nvPicPr>
          <p:blipFill>
            <a:blip r:embed="rId28" cstate="print"/>
            <a:stretch>
              <a:fillRect/>
            </a:stretch>
          </p:blipFill>
          <p:spPr>
            <a:xfrm>
              <a:off x="9922763" y="4561331"/>
              <a:ext cx="917447" cy="548639"/>
            </a:xfrm>
            <a:prstGeom prst="rect">
              <a:avLst/>
            </a:prstGeom>
          </p:spPr>
        </p:pic>
        <p:pic>
          <p:nvPicPr>
            <p:cNvPr id="91" name="object 91"/>
            <p:cNvPicPr/>
            <p:nvPr/>
          </p:nvPicPr>
          <p:blipFill>
            <a:blip r:embed="rId29" cstate="print"/>
            <a:stretch>
              <a:fillRect/>
            </a:stretch>
          </p:blipFill>
          <p:spPr>
            <a:xfrm>
              <a:off x="9148572" y="4558283"/>
              <a:ext cx="658367" cy="551687"/>
            </a:xfrm>
            <a:prstGeom prst="rect">
              <a:avLst/>
            </a:prstGeom>
          </p:spPr>
        </p:pic>
        <p:pic>
          <p:nvPicPr>
            <p:cNvPr id="92" name="object 92"/>
            <p:cNvPicPr/>
            <p:nvPr/>
          </p:nvPicPr>
          <p:blipFill>
            <a:blip r:embed="rId30" cstate="print"/>
            <a:stretch>
              <a:fillRect/>
            </a:stretch>
          </p:blipFill>
          <p:spPr>
            <a:xfrm>
              <a:off x="7415783" y="4556759"/>
              <a:ext cx="729994" cy="553211"/>
            </a:xfrm>
            <a:prstGeom prst="rect">
              <a:avLst/>
            </a:prstGeom>
          </p:spPr>
        </p:pic>
      </p:grpSp>
      <p:sp>
        <p:nvSpPr>
          <p:cNvPr id="93" name="object 93"/>
          <p:cNvSpPr txBox="1"/>
          <p:nvPr/>
        </p:nvSpPr>
        <p:spPr>
          <a:xfrm>
            <a:off x="8432965" y="456926"/>
            <a:ext cx="2927985" cy="361950"/>
          </a:xfrm>
          <a:prstGeom prst="rect">
            <a:avLst/>
          </a:prstGeom>
        </p:spPr>
        <p:txBody>
          <a:bodyPr vert="horz" wrap="square" lIns="0" tIns="13335" rIns="0" bIns="0" rtlCol="0">
            <a:spAutoFit/>
          </a:bodyPr>
          <a:lstStyle/>
          <a:p>
            <a:pPr marL="12700" marR="5080">
              <a:lnSpc>
                <a:spcPct val="100000"/>
              </a:lnSpc>
              <a:spcBef>
                <a:spcPts val="105"/>
              </a:spcBef>
            </a:pPr>
            <a:r>
              <a:rPr sz="1100" b="0" spc="-10" dirty="0">
                <a:latin typeface="BIZ UDP明朝 Medium"/>
                <a:cs typeface="BIZ UDP明朝 Medium"/>
              </a:rPr>
              <a:t>生物機能をデザインし</a:t>
            </a:r>
            <a:r>
              <a:rPr sz="1100" b="0" dirty="0">
                <a:latin typeface="BIZ UDP明朝 Medium"/>
                <a:cs typeface="BIZ UDP明朝 Medium"/>
              </a:rPr>
              <a:t>（</a:t>
            </a:r>
            <a:r>
              <a:rPr sz="1100" b="0" spc="-15" dirty="0">
                <a:latin typeface="BIZ UDP明朝 Medium"/>
                <a:cs typeface="BIZ UDP明朝 Medium"/>
              </a:rPr>
              <a:t>合成生物学、ゲノム編集</a:t>
            </a:r>
            <a:r>
              <a:rPr sz="1100" b="0" spc="-50" dirty="0">
                <a:latin typeface="BIZ UDP明朝 Medium"/>
                <a:cs typeface="BIZ UDP明朝 Medium"/>
              </a:rPr>
              <a:t>）</a:t>
            </a:r>
            <a:r>
              <a:rPr sz="1100" b="0" spc="-15" dirty="0">
                <a:latin typeface="BIZ UDP明朝 Medium"/>
                <a:cs typeface="BIZ UDP明朝 Medium"/>
              </a:rPr>
              <a:t>合成細胞による生物素材を産みだすスマートセル</a:t>
            </a:r>
            <a:endParaRPr sz="1100">
              <a:latin typeface="BIZ UDP明朝 Medium"/>
              <a:cs typeface="BIZ UDP明朝 Medium"/>
            </a:endParaRPr>
          </a:p>
        </p:txBody>
      </p:sp>
      <p:sp>
        <p:nvSpPr>
          <p:cNvPr id="94" name="object 94"/>
          <p:cNvSpPr txBox="1"/>
          <p:nvPr/>
        </p:nvSpPr>
        <p:spPr>
          <a:xfrm>
            <a:off x="7209527" y="4035924"/>
            <a:ext cx="3975100" cy="508634"/>
          </a:xfrm>
          <a:prstGeom prst="rect">
            <a:avLst/>
          </a:prstGeom>
        </p:spPr>
        <p:txBody>
          <a:bodyPr vert="horz" wrap="square" lIns="0" tIns="12700" rIns="0" bIns="0" rtlCol="0">
            <a:spAutoFit/>
          </a:bodyPr>
          <a:lstStyle/>
          <a:p>
            <a:pPr marL="12700">
              <a:lnSpc>
                <a:spcPct val="100000"/>
              </a:lnSpc>
              <a:spcBef>
                <a:spcPts val="100"/>
              </a:spcBef>
            </a:pPr>
            <a:r>
              <a:rPr sz="1400" b="0" spc="-20" dirty="0">
                <a:solidFill>
                  <a:srgbClr val="C00000"/>
                </a:solidFill>
                <a:latin typeface="BIZ UDP明朝 Medium"/>
                <a:cs typeface="BIZ UDP明朝 Medium"/>
              </a:rPr>
              <a:t>生物多様性医薬品、生物多様性素材等を製造・活用</a:t>
            </a:r>
            <a:endParaRPr sz="1400">
              <a:latin typeface="BIZ UDP明朝 Medium"/>
              <a:cs typeface="BIZ UDP明朝 Medium"/>
            </a:endParaRPr>
          </a:p>
          <a:p>
            <a:pPr marL="335915">
              <a:lnSpc>
                <a:spcPct val="100000"/>
              </a:lnSpc>
              <a:spcBef>
                <a:spcPts val="925"/>
              </a:spcBef>
              <a:tabLst>
                <a:tab pos="1295400" algn="l"/>
                <a:tab pos="1943735" algn="l"/>
                <a:tab pos="2786380" algn="l"/>
              </a:tabLst>
            </a:pPr>
            <a:r>
              <a:rPr sz="1000" b="0" dirty="0">
                <a:latin typeface="BIZ UDP明朝 Medium"/>
                <a:cs typeface="BIZ UDP明朝 Medium"/>
              </a:rPr>
              <a:t>リグニ</a:t>
            </a:r>
            <a:r>
              <a:rPr sz="1000" b="0" spc="-50" dirty="0">
                <a:latin typeface="BIZ UDP明朝 Medium"/>
                <a:cs typeface="BIZ UDP明朝 Medium"/>
              </a:rPr>
              <a:t>ン</a:t>
            </a:r>
            <a:r>
              <a:rPr sz="1000" b="0" dirty="0">
                <a:latin typeface="BIZ UDP明朝 Medium"/>
                <a:cs typeface="BIZ UDP明朝 Medium"/>
              </a:rPr>
              <a:t>	</a:t>
            </a:r>
            <a:r>
              <a:rPr sz="1000" b="0" spc="-25" dirty="0">
                <a:latin typeface="BIZ UDP明朝 Medium"/>
                <a:cs typeface="BIZ UDP明朝 Medium"/>
              </a:rPr>
              <a:t>CNF</a:t>
            </a:r>
            <a:r>
              <a:rPr sz="1000" b="0" dirty="0">
                <a:latin typeface="BIZ UDP明朝 Medium"/>
                <a:cs typeface="BIZ UDP明朝 Medium"/>
              </a:rPr>
              <a:t>	機能性素</a:t>
            </a:r>
            <a:r>
              <a:rPr sz="1000" b="0" spc="-50" dirty="0">
                <a:latin typeface="BIZ UDP明朝 Medium"/>
                <a:cs typeface="BIZ UDP明朝 Medium"/>
              </a:rPr>
              <a:t>材</a:t>
            </a:r>
            <a:r>
              <a:rPr sz="1000" b="0" dirty="0">
                <a:latin typeface="BIZ UDP明朝 Medium"/>
                <a:cs typeface="BIZ UDP明朝 Medium"/>
              </a:rPr>
              <a:t>	エネ</a:t>
            </a:r>
            <a:r>
              <a:rPr sz="1000" b="0" spc="-20" dirty="0">
                <a:latin typeface="BIZ UDP明朝 Medium"/>
                <a:cs typeface="BIZ UDP明朝 Medium"/>
              </a:rPr>
              <a:t>ル</a:t>
            </a:r>
            <a:r>
              <a:rPr sz="1000" b="0" spc="-10" dirty="0">
                <a:latin typeface="BIZ UDP明朝 Medium"/>
                <a:cs typeface="BIZ UDP明朝 Medium"/>
              </a:rPr>
              <a:t>ギー</a:t>
            </a:r>
            <a:r>
              <a:rPr sz="1000" b="0" spc="-50" dirty="0">
                <a:latin typeface="BIZ UDP明朝 Medium"/>
                <a:cs typeface="BIZ UDP明朝 Medium"/>
              </a:rPr>
              <a:t>源</a:t>
            </a:r>
            <a:endParaRPr sz="1000">
              <a:latin typeface="BIZ UDP明朝 Medium"/>
              <a:cs typeface="BIZ UDP明朝 Medium"/>
            </a:endParaRPr>
          </a:p>
        </p:txBody>
      </p:sp>
      <p:grpSp>
        <p:nvGrpSpPr>
          <p:cNvPr id="95" name="object 95"/>
          <p:cNvGrpSpPr/>
          <p:nvPr/>
        </p:nvGrpSpPr>
        <p:grpSpPr>
          <a:xfrm>
            <a:off x="6448044" y="2593848"/>
            <a:ext cx="5594985" cy="4137660"/>
            <a:chOff x="6448044" y="2593848"/>
            <a:chExt cx="5594985" cy="4137660"/>
          </a:xfrm>
        </p:grpSpPr>
        <p:sp>
          <p:nvSpPr>
            <p:cNvPr id="96" name="object 96"/>
            <p:cNvSpPr/>
            <p:nvPr/>
          </p:nvSpPr>
          <p:spPr>
            <a:xfrm>
              <a:off x="6941819" y="3970018"/>
              <a:ext cx="4465320" cy="1325880"/>
            </a:xfrm>
            <a:custGeom>
              <a:avLst/>
              <a:gdLst/>
              <a:ahLst/>
              <a:cxnLst/>
              <a:rect l="l" t="t" r="r" b="b"/>
              <a:pathLst>
                <a:path w="4465320" h="1325879">
                  <a:moveTo>
                    <a:pt x="0" y="108204"/>
                  </a:moveTo>
                  <a:lnTo>
                    <a:pt x="9525" y="66078"/>
                  </a:lnTo>
                  <a:lnTo>
                    <a:pt x="35496" y="31686"/>
                  </a:lnTo>
                  <a:lnTo>
                    <a:pt x="74028" y="8496"/>
                  </a:lnTo>
                  <a:lnTo>
                    <a:pt x="121196" y="0"/>
                  </a:lnTo>
                  <a:lnTo>
                    <a:pt x="4344162" y="0"/>
                  </a:lnTo>
                  <a:lnTo>
                    <a:pt x="4391329" y="8496"/>
                  </a:lnTo>
                  <a:lnTo>
                    <a:pt x="4429836" y="31686"/>
                  </a:lnTo>
                  <a:lnTo>
                    <a:pt x="4455795" y="66078"/>
                  </a:lnTo>
                  <a:lnTo>
                    <a:pt x="4465320" y="108204"/>
                  </a:lnTo>
                  <a:lnTo>
                    <a:pt x="4465320" y="1217422"/>
                  </a:lnTo>
                  <a:lnTo>
                    <a:pt x="4455795" y="1259547"/>
                  </a:lnTo>
                  <a:lnTo>
                    <a:pt x="4429836" y="1293952"/>
                  </a:lnTo>
                  <a:lnTo>
                    <a:pt x="4391329" y="1317155"/>
                  </a:lnTo>
                  <a:lnTo>
                    <a:pt x="4344162" y="1325651"/>
                  </a:lnTo>
                  <a:lnTo>
                    <a:pt x="121196" y="1325651"/>
                  </a:lnTo>
                  <a:lnTo>
                    <a:pt x="74028" y="1317155"/>
                  </a:lnTo>
                  <a:lnTo>
                    <a:pt x="35496" y="1293952"/>
                  </a:lnTo>
                  <a:lnTo>
                    <a:pt x="9525" y="1259547"/>
                  </a:lnTo>
                  <a:lnTo>
                    <a:pt x="0" y="1217422"/>
                  </a:lnTo>
                  <a:lnTo>
                    <a:pt x="0" y="108204"/>
                  </a:lnTo>
                  <a:close/>
                </a:path>
              </a:pathLst>
            </a:custGeom>
            <a:ln w="12192">
              <a:solidFill>
                <a:srgbClr val="548235"/>
              </a:solidFill>
            </a:ln>
          </p:spPr>
          <p:txBody>
            <a:bodyPr wrap="square" lIns="0" tIns="0" rIns="0" bIns="0" rtlCol="0"/>
            <a:lstStyle/>
            <a:p>
              <a:endParaRPr/>
            </a:p>
          </p:txBody>
        </p:sp>
        <p:pic>
          <p:nvPicPr>
            <p:cNvPr id="97" name="object 97"/>
            <p:cNvPicPr/>
            <p:nvPr/>
          </p:nvPicPr>
          <p:blipFill>
            <a:blip r:embed="rId31" cstate="print"/>
            <a:stretch>
              <a:fillRect/>
            </a:stretch>
          </p:blipFill>
          <p:spPr>
            <a:xfrm>
              <a:off x="6710172" y="2593848"/>
              <a:ext cx="4919471" cy="2923031"/>
            </a:xfrm>
            <a:prstGeom prst="rect">
              <a:avLst/>
            </a:prstGeom>
          </p:spPr>
        </p:pic>
        <p:sp>
          <p:nvSpPr>
            <p:cNvPr id="98" name="object 98"/>
            <p:cNvSpPr/>
            <p:nvPr/>
          </p:nvSpPr>
          <p:spPr>
            <a:xfrm>
              <a:off x="6837425" y="2701290"/>
              <a:ext cx="4665345" cy="2708275"/>
            </a:xfrm>
            <a:custGeom>
              <a:avLst/>
              <a:gdLst/>
              <a:ahLst/>
              <a:cxnLst/>
              <a:rect l="l" t="t" r="r" b="b"/>
              <a:pathLst>
                <a:path w="4665345" h="2708275">
                  <a:moveTo>
                    <a:pt x="0" y="156692"/>
                  </a:moveTo>
                  <a:lnTo>
                    <a:pt x="7988" y="107166"/>
                  </a:lnTo>
                  <a:lnTo>
                    <a:pt x="30232" y="64152"/>
                  </a:lnTo>
                  <a:lnTo>
                    <a:pt x="64152" y="30232"/>
                  </a:lnTo>
                  <a:lnTo>
                    <a:pt x="107166" y="7988"/>
                  </a:lnTo>
                  <a:lnTo>
                    <a:pt x="156692" y="0"/>
                  </a:lnTo>
                  <a:lnTo>
                    <a:pt x="4508271" y="0"/>
                  </a:lnTo>
                  <a:lnTo>
                    <a:pt x="4557797" y="7988"/>
                  </a:lnTo>
                  <a:lnTo>
                    <a:pt x="4600811" y="30232"/>
                  </a:lnTo>
                  <a:lnTo>
                    <a:pt x="4634731" y="64152"/>
                  </a:lnTo>
                  <a:lnTo>
                    <a:pt x="4656975" y="107166"/>
                  </a:lnTo>
                  <a:lnTo>
                    <a:pt x="4664964" y="156692"/>
                  </a:lnTo>
                  <a:lnTo>
                    <a:pt x="4664964" y="2551455"/>
                  </a:lnTo>
                  <a:lnTo>
                    <a:pt x="4656975" y="2600981"/>
                  </a:lnTo>
                  <a:lnTo>
                    <a:pt x="4634731" y="2643995"/>
                  </a:lnTo>
                  <a:lnTo>
                    <a:pt x="4600811" y="2677915"/>
                  </a:lnTo>
                  <a:lnTo>
                    <a:pt x="4557797" y="2700159"/>
                  </a:lnTo>
                  <a:lnTo>
                    <a:pt x="4508271" y="2708148"/>
                  </a:lnTo>
                  <a:lnTo>
                    <a:pt x="156692" y="2708148"/>
                  </a:lnTo>
                  <a:lnTo>
                    <a:pt x="107166" y="2700159"/>
                  </a:lnTo>
                  <a:lnTo>
                    <a:pt x="64152" y="2677915"/>
                  </a:lnTo>
                  <a:lnTo>
                    <a:pt x="30232" y="2643995"/>
                  </a:lnTo>
                  <a:lnTo>
                    <a:pt x="7988" y="2600981"/>
                  </a:lnTo>
                  <a:lnTo>
                    <a:pt x="0" y="2551455"/>
                  </a:lnTo>
                  <a:lnTo>
                    <a:pt x="0" y="156692"/>
                  </a:lnTo>
                  <a:close/>
                </a:path>
              </a:pathLst>
            </a:custGeom>
            <a:ln w="28956">
              <a:solidFill>
                <a:srgbClr val="7030A0"/>
              </a:solidFill>
            </a:ln>
          </p:spPr>
          <p:txBody>
            <a:bodyPr wrap="square" lIns="0" tIns="0" rIns="0" bIns="0" rtlCol="0"/>
            <a:lstStyle/>
            <a:p>
              <a:endParaRPr/>
            </a:p>
          </p:txBody>
        </p:sp>
        <p:pic>
          <p:nvPicPr>
            <p:cNvPr id="99" name="object 99"/>
            <p:cNvPicPr/>
            <p:nvPr/>
          </p:nvPicPr>
          <p:blipFill>
            <a:blip r:embed="rId32" cstate="print"/>
            <a:stretch>
              <a:fillRect/>
            </a:stretch>
          </p:blipFill>
          <p:spPr>
            <a:xfrm>
              <a:off x="6448044" y="5532120"/>
              <a:ext cx="5594603" cy="1199387"/>
            </a:xfrm>
            <a:prstGeom prst="rect">
              <a:avLst/>
            </a:prstGeom>
          </p:spPr>
        </p:pic>
      </p:grpSp>
      <p:pic>
        <p:nvPicPr>
          <p:cNvPr id="100" name="object 100"/>
          <p:cNvPicPr/>
          <p:nvPr/>
        </p:nvPicPr>
        <p:blipFill>
          <a:blip r:embed="rId33" cstate="print"/>
          <a:stretch>
            <a:fillRect/>
          </a:stretch>
        </p:blipFill>
        <p:spPr>
          <a:xfrm>
            <a:off x="27432" y="27432"/>
            <a:ext cx="600455" cy="1042415"/>
          </a:xfrm>
          <a:prstGeom prst="rect">
            <a:avLst/>
          </a:prstGeom>
        </p:spPr>
      </p:pic>
      <p:sp>
        <p:nvSpPr>
          <p:cNvPr id="101" name="object 101"/>
          <p:cNvSpPr txBox="1"/>
          <p:nvPr/>
        </p:nvSpPr>
        <p:spPr>
          <a:xfrm>
            <a:off x="1646475" y="733004"/>
            <a:ext cx="4142104" cy="574040"/>
          </a:xfrm>
          <a:prstGeom prst="rect">
            <a:avLst/>
          </a:prstGeom>
        </p:spPr>
        <p:txBody>
          <a:bodyPr vert="horz" wrap="square" lIns="0" tIns="12700" rIns="0" bIns="0" rtlCol="0">
            <a:spAutoFit/>
          </a:bodyPr>
          <a:lstStyle/>
          <a:p>
            <a:pPr algn="ctr">
              <a:lnSpc>
                <a:spcPct val="100000"/>
              </a:lnSpc>
              <a:spcBef>
                <a:spcPts val="100"/>
              </a:spcBef>
            </a:pPr>
            <a:r>
              <a:rPr sz="1800" b="0" spc="-5" dirty="0">
                <a:latin typeface="BIZ UDP明朝 Medium"/>
                <a:cs typeface="BIZ UDP明朝 Medium"/>
              </a:rPr>
              <a:t>「昆虫」は地球上の成功者といわれている。</a:t>
            </a:r>
            <a:endParaRPr sz="1800">
              <a:latin typeface="BIZ UDP明朝 Medium"/>
              <a:cs typeface="BIZ UDP明朝 Medium"/>
            </a:endParaRPr>
          </a:p>
          <a:p>
            <a:pPr algn="ctr">
              <a:lnSpc>
                <a:spcPct val="100000"/>
              </a:lnSpc>
            </a:pPr>
            <a:r>
              <a:rPr sz="1800" b="0" dirty="0">
                <a:latin typeface="BIZ UDP明朝 Medium"/>
                <a:cs typeface="BIZ UDP明朝 Medium"/>
              </a:rPr>
              <a:t>｢</a:t>
            </a:r>
            <a:r>
              <a:rPr sz="1800" b="0" spc="-5" dirty="0">
                <a:latin typeface="BIZ UDP明朝 Medium"/>
                <a:cs typeface="BIZ UDP明朝 Medium"/>
              </a:rPr>
              <a:t>地球は虫の惑星」である。</a:t>
            </a:r>
            <a:endParaRPr sz="1800">
              <a:latin typeface="BIZ UDP明朝 Medium"/>
              <a:cs typeface="BIZ UDP明朝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47532" y="409955"/>
            <a:ext cx="3744467" cy="2874263"/>
          </a:xfrm>
          <a:prstGeom prst="rect">
            <a:avLst/>
          </a:prstGeom>
        </p:spPr>
      </p:pic>
      <p:sp>
        <p:nvSpPr>
          <p:cNvPr id="3" name="object 3"/>
          <p:cNvSpPr txBox="1"/>
          <p:nvPr/>
        </p:nvSpPr>
        <p:spPr>
          <a:xfrm>
            <a:off x="692598" y="6592385"/>
            <a:ext cx="4409440" cy="239395"/>
          </a:xfrm>
          <a:prstGeom prst="rect">
            <a:avLst/>
          </a:prstGeom>
        </p:spPr>
        <p:txBody>
          <a:bodyPr vert="horz" wrap="square" lIns="0" tIns="12700" rIns="0" bIns="0" rtlCol="0">
            <a:spAutoFit/>
          </a:bodyPr>
          <a:lstStyle/>
          <a:p>
            <a:pPr marL="12700">
              <a:lnSpc>
                <a:spcPct val="100000"/>
              </a:lnSpc>
              <a:spcBef>
                <a:spcPts val="100"/>
              </a:spcBef>
            </a:pPr>
            <a:r>
              <a:rPr sz="1400" b="0" spc="-20" dirty="0">
                <a:solidFill>
                  <a:srgbClr val="1C1C1C"/>
                </a:solidFill>
                <a:latin typeface="BIZ UDP明朝 Medium"/>
                <a:cs typeface="BIZ UDP明朝 Medium"/>
              </a:rPr>
              <a:t>東京農業大学・バイオロボティクス研究室＆うつせみテクノ</a:t>
            </a:r>
            <a:endParaRPr sz="1400">
              <a:latin typeface="BIZ UDP明朝 Medium"/>
              <a:cs typeface="BIZ UDP明朝 Medium"/>
            </a:endParaRPr>
          </a:p>
        </p:txBody>
      </p:sp>
      <p:pic>
        <p:nvPicPr>
          <p:cNvPr id="4" name="object 4"/>
          <p:cNvPicPr/>
          <p:nvPr/>
        </p:nvPicPr>
        <p:blipFill>
          <a:blip r:embed="rId3" cstate="print"/>
          <a:stretch>
            <a:fillRect/>
          </a:stretch>
        </p:blipFill>
        <p:spPr>
          <a:xfrm>
            <a:off x="6463284" y="3767424"/>
            <a:ext cx="5466587" cy="2861900"/>
          </a:xfrm>
          <a:prstGeom prst="rect">
            <a:avLst/>
          </a:prstGeom>
        </p:spPr>
      </p:pic>
      <p:grpSp>
        <p:nvGrpSpPr>
          <p:cNvPr id="5" name="object 5"/>
          <p:cNvGrpSpPr/>
          <p:nvPr/>
        </p:nvGrpSpPr>
        <p:grpSpPr>
          <a:xfrm>
            <a:off x="21336" y="3453384"/>
            <a:ext cx="5746115" cy="3355340"/>
            <a:chOff x="21336" y="3453384"/>
            <a:chExt cx="5746115" cy="3355340"/>
          </a:xfrm>
        </p:grpSpPr>
        <p:pic>
          <p:nvPicPr>
            <p:cNvPr id="6" name="object 6"/>
            <p:cNvPicPr/>
            <p:nvPr/>
          </p:nvPicPr>
          <p:blipFill>
            <a:blip r:embed="rId4" cstate="print"/>
            <a:stretch>
              <a:fillRect/>
            </a:stretch>
          </p:blipFill>
          <p:spPr>
            <a:xfrm>
              <a:off x="658367" y="3453384"/>
              <a:ext cx="4768595" cy="3137915"/>
            </a:xfrm>
            <a:prstGeom prst="rect">
              <a:avLst/>
            </a:prstGeom>
          </p:spPr>
        </p:pic>
        <p:pic>
          <p:nvPicPr>
            <p:cNvPr id="7" name="object 7"/>
            <p:cNvPicPr/>
            <p:nvPr/>
          </p:nvPicPr>
          <p:blipFill>
            <a:blip r:embed="rId5" cstate="print"/>
            <a:stretch>
              <a:fillRect/>
            </a:stretch>
          </p:blipFill>
          <p:spPr>
            <a:xfrm>
              <a:off x="59436" y="5647944"/>
              <a:ext cx="598931" cy="1042415"/>
            </a:xfrm>
            <a:prstGeom prst="rect">
              <a:avLst/>
            </a:prstGeom>
          </p:spPr>
        </p:pic>
        <p:pic>
          <p:nvPicPr>
            <p:cNvPr id="8" name="object 8"/>
            <p:cNvPicPr/>
            <p:nvPr/>
          </p:nvPicPr>
          <p:blipFill>
            <a:blip r:embed="rId5" cstate="print"/>
            <a:stretch>
              <a:fillRect/>
            </a:stretch>
          </p:blipFill>
          <p:spPr>
            <a:xfrm>
              <a:off x="21336" y="3691128"/>
              <a:ext cx="598931" cy="1042415"/>
            </a:xfrm>
            <a:prstGeom prst="rect">
              <a:avLst/>
            </a:prstGeom>
          </p:spPr>
        </p:pic>
        <p:pic>
          <p:nvPicPr>
            <p:cNvPr id="9" name="object 9"/>
            <p:cNvPicPr/>
            <p:nvPr/>
          </p:nvPicPr>
          <p:blipFill>
            <a:blip r:embed="rId5" cstate="print"/>
            <a:stretch>
              <a:fillRect/>
            </a:stretch>
          </p:blipFill>
          <p:spPr>
            <a:xfrm>
              <a:off x="38100" y="4600956"/>
              <a:ext cx="598931" cy="1042415"/>
            </a:xfrm>
            <a:prstGeom prst="rect">
              <a:avLst/>
            </a:prstGeom>
          </p:spPr>
        </p:pic>
        <p:pic>
          <p:nvPicPr>
            <p:cNvPr id="10" name="object 10"/>
            <p:cNvPicPr/>
            <p:nvPr/>
          </p:nvPicPr>
          <p:blipFill>
            <a:blip r:embed="rId6" cstate="print"/>
            <a:stretch>
              <a:fillRect/>
            </a:stretch>
          </p:blipFill>
          <p:spPr>
            <a:xfrm>
              <a:off x="5202517" y="6292265"/>
              <a:ext cx="564375" cy="515912"/>
            </a:xfrm>
            <a:prstGeom prst="rect">
              <a:avLst/>
            </a:prstGeom>
          </p:spPr>
        </p:pic>
      </p:grpSp>
      <p:sp>
        <p:nvSpPr>
          <p:cNvPr id="11" name="object 11"/>
          <p:cNvSpPr txBox="1"/>
          <p:nvPr/>
        </p:nvSpPr>
        <p:spPr>
          <a:xfrm>
            <a:off x="7448331" y="3430174"/>
            <a:ext cx="29972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游ゴシック"/>
                <a:cs typeface="游ゴシック"/>
              </a:rPr>
              <a:t>有名な「イエバエ」のムスカ</a:t>
            </a:r>
            <a:endParaRPr sz="1800">
              <a:latin typeface="游ゴシック"/>
              <a:cs typeface="游ゴシック"/>
            </a:endParaRPr>
          </a:p>
        </p:txBody>
      </p:sp>
      <p:grpSp>
        <p:nvGrpSpPr>
          <p:cNvPr id="12" name="object 12"/>
          <p:cNvGrpSpPr/>
          <p:nvPr/>
        </p:nvGrpSpPr>
        <p:grpSpPr>
          <a:xfrm>
            <a:off x="166116" y="970788"/>
            <a:ext cx="8204200" cy="2399030"/>
            <a:chOff x="166116" y="970788"/>
            <a:chExt cx="8204200" cy="2399030"/>
          </a:xfrm>
        </p:grpSpPr>
        <p:pic>
          <p:nvPicPr>
            <p:cNvPr id="13" name="object 13"/>
            <p:cNvPicPr/>
            <p:nvPr/>
          </p:nvPicPr>
          <p:blipFill>
            <a:blip r:embed="rId7" cstate="print"/>
            <a:stretch>
              <a:fillRect/>
            </a:stretch>
          </p:blipFill>
          <p:spPr>
            <a:xfrm>
              <a:off x="4753356" y="970788"/>
              <a:ext cx="3616451" cy="2398775"/>
            </a:xfrm>
            <a:prstGeom prst="rect">
              <a:avLst/>
            </a:prstGeom>
          </p:spPr>
        </p:pic>
        <p:pic>
          <p:nvPicPr>
            <p:cNvPr id="14" name="object 14"/>
            <p:cNvPicPr/>
            <p:nvPr/>
          </p:nvPicPr>
          <p:blipFill>
            <a:blip r:embed="rId8" cstate="print"/>
            <a:stretch>
              <a:fillRect/>
            </a:stretch>
          </p:blipFill>
          <p:spPr>
            <a:xfrm>
              <a:off x="166116" y="970788"/>
              <a:ext cx="4130039" cy="2374391"/>
            </a:xfrm>
            <a:prstGeom prst="rect">
              <a:avLst/>
            </a:prstGeom>
          </p:spPr>
        </p:pic>
        <p:sp>
          <p:nvSpPr>
            <p:cNvPr id="15" name="object 15"/>
            <p:cNvSpPr/>
            <p:nvPr/>
          </p:nvSpPr>
          <p:spPr>
            <a:xfrm>
              <a:off x="4335780" y="1395984"/>
              <a:ext cx="379730" cy="1550035"/>
            </a:xfrm>
            <a:custGeom>
              <a:avLst/>
              <a:gdLst/>
              <a:ahLst/>
              <a:cxnLst/>
              <a:rect l="l" t="t" r="r" b="b"/>
              <a:pathLst>
                <a:path w="379729" h="1550035">
                  <a:moveTo>
                    <a:pt x="189738" y="0"/>
                  </a:moveTo>
                  <a:lnTo>
                    <a:pt x="0" y="774953"/>
                  </a:lnTo>
                  <a:lnTo>
                    <a:pt x="189738" y="1549908"/>
                  </a:lnTo>
                  <a:lnTo>
                    <a:pt x="189738" y="1162430"/>
                  </a:lnTo>
                  <a:lnTo>
                    <a:pt x="379476" y="1162430"/>
                  </a:lnTo>
                  <a:lnTo>
                    <a:pt x="379476" y="387476"/>
                  </a:lnTo>
                  <a:lnTo>
                    <a:pt x="189738" y="387476"/>
                  </a:lnTo>
                  <a:lnTo>
                    <a:pt x="189738" y="0"/>
                  </a:lnTo>
                  <a:close/>
                </a:path>
              </a:pathLst>
            </a:custGeom>
            <a:solidFill>
              <a:srgbClr val="548235"/>
            </a:solidFill>
          </p:spPr>
          <p:txBody>
            <a:bodyPr wrap="square" lIns="0" tIns="0" rIns="0" bIns="0" rtlCol="0"/>
            <a:lstStyle/>
            <a:p>
              <a:endParaRPr/>
            </a:p>
          </p:txBody>
        </p:sp>
        <p:sp>
          <p:nvSpPr>
            <p:cNvPr id="16" name="object 16"/>
            <p:cNvSpPr/>
            <p:nvPr/>
          </p:nvSpPr>
          <p:spPr>
            <a:xfrm>
              <a:off x="4335780" y="1395984"/>
              <a:ext cx="379730" cy="1550035"/>
            </a:xfrm>
            <a:custGeom>
              <a:avLst/>
              <a:gdLst/>
              <a:ahLst/>
              <a:cxnLst/>
              <a:rect l="l" t="t" r="r" b="b"/>
              <a:pathLst>
                <a:path w="379729" h="1550035">
                  <a:moveTo>
                    <a:pt x="0" y="774953"/>
                  </a:moveTo>
                  <a:lnTo>
                    <a:pt x="189738" y="0"/>
                  </a:lnTo>
                  <a:lnTo>
                    <a:pt x="189738" y="387476"/>
                  </a:lnTo>
                  <a:lnTo>
                    <a:pt x="379476" y="387476"/>
                  </a:lnTo>
                  <a:lnTo>
                    <a:pt x="379476" y="1162430"/>
                  </a:lnTo>
                  <a:lnTo>
                    <a:pt x="189738" y="1162430"/>
                  </a:lnTo>
                  <a:lnTo>
                    <a:pt x="189738" y="1549908"/>
                  </a:lnTo>
                  <a:lnTo>
                    <a:pt x="0" y="774953"/>
                  </a:lnTo>
                  <a:close/>
                </a:path>
              </a:pathLst>
            </a:custGeom>
            <a:ln w="12192">
              <a:solidFill>
                <a:srgbClr val="548235"/>
              </a:solidFill>
            </a:ln>
          </p:spPr>
          <p:txBody>
            <a:bodyPr wrap="square" lIns="0" tIns="0" rIns="0" bIns="0" rtlCol="0"/>
            <a:lstStyle/>
            <a:p>
              <a:endParaRPr/>
            </a:p>
          </p:txBody>
        </p:sp>
      </p:grpSp>
      <p:sp>
        <p:nvSpPr>
          <p:cNvPr id="17" name="object 17"/>
          <p:cNvSpPr txBox="1"/>
          <p:nvPr/>
        </p:nvSpPr>
        <p:spPr>
          <a:xfrm>
            <a:off x="4931019" y="135949"/>
            <a:ext cx="3676015" cy="841375"/>
          </a:xfrm>
          <a:prstGeom prst="rect">
            <a:avLst/>
          </a:prstGeom>
        </p:spPr>
        <p:txBody>
          <a:bodyPr vert="horz" wrap="square" lIns="0" tIns="12065" rIns="0" bIns="0" rtlCol="0">
            <a:spAutoFit/>
          </a:bodyPr>
          <a:lstStyle/>
          <a:p>
            <a:pPr marL="12700">
              <a:lnSpc>
                <a:spcPct val="100000"/>
              </a:lnSpc>
              <a:spcBef>
                <a:spcPts val="95"/>
              </a:spcBef>
            </a:pPr>
            <a:r>
              <a:rPr sz="2800" b="0" spc="-35" dirty="0">
                <a:latin typeface="BIZ UDP明朝 Medium"/>
                <a:cs typeface="BIZ UDP明朝 Medium"/>
              </a:rPr>
              <a:t>昆虫プラン</a:t>
            </a:r>
            <a:r>
              <a:rPr sz="2800" b="0" spc="-30" dirty="0">
                <a:latin typeface="BIZ UDP明朝 Medium"/>
                <a:cs typeface="BIZ UDP明朝 Medium"/>
              </a:rPr>
              <a:t>ト</a:t>
            </a:r>
            <a:r>
              <a:rPr sz="2800" b="0" spc="-40" dirty="0">
                <a:latin typeface="BIZ UDP明朝 Medium"/>
                <a:cs typeface="BIZ UDP明朝 Medium"/>
              </a:rPr>
              <a:t>＋植物工</a:t>
            </a:r>
            <a:r>
              <a:rPr sz="2800" b="0" spc="-50" dirty="0">
                <a:latin typeface="BIZ UDP明朝 Medium"/>
                <a:cs typeface="BIZ UDP明朝 Medium"/>
              </a:rPr>
              <a:t>場</a:t>
            </a:r>
            <a:endParaRPr sz="2800">
              <a:latin typeface="BIZ UDP明朝 Medium"/>
              <a:cs typeface="BIZ UDP明朝 Medium"/>
            </a:endParaRPr>
          </a:p>
          <a:p>
            <a:pPr marL="229870">
              <a:lnSpc>
                <a:spcPct val="100000"/>
              </a:lnSpc>
              <a:spcBef>
                <a:spcPts val="1385"/>
              </a:spcBef>
            </a:pPr>
            <a:r>
              <a:rPr sz="1400" b="0" spc="-15" dirty="0">
                <a:latin typeface="BIZ UDP明朝 Medium"/>
                <a:cs typeface="BIZ UDP明朝 Medium"/>
              </a:rPr>
              <a:t>植物工場でレタス作ってもしょうがない</a:t>
            </a:r>
            <a:endParaRPr sz="1400">
              <a:latin typeface="BIZ UDP明朝 Medium"/>
              <a:cs typeface="BIZ UDP明朝 Medium"/>
            </a:endParaRPr>
          </a:p>
        </p:txBody>
      </p:sp>
      <p:grpSp>
        <p:nvGrpSpPr>
          <p:cNvPr id="18" name="object 18"/>
          <p:cNvGrpSpPr/>
          <p:nvPr/>
        </p:nvGrpSpPr>
        <p:grpSpPr>
          <a:xfrm>
            <a:off x="5856732" y="3566162"/>
            <a:ext cx="86995" cy="3182620"/>
            <a:chOff x="5856732" y="3566162"/>
            <a:chExt cx="86995" cy="3182620"/>
          </a:xfrm>
        </p:grpSpPr>
        <p:sp>
          <p:nvSpPr>
            <p:cNvPr id="19" name="object 19"/>
            <p:cNvSpPr/>
            <p:nvPr/>
          </p:nvSpPr>
          <p:spPr>
            <a:xfrm>
              <a:off x="5900166" y="3609594"/>
              <a:ext cx="0" cy="3096260"/>
            </a:xfrm>
            <a:custGeom>
              <a:avLst/>
              <a:gdLst/>
              <a:ahLst/>
              <a:cxnLst/>
              <a:rect l="l" t="t" r="r" b="b"/>
              <a:pathLst>
                <a:path h="3096259">
                  <a:moveTo>
                    <a:pt x="0" y="0"/>
                  </a:moveTo>
                  <a:lnTo>
                    <a:pt x="0" y="43433"/>
                  </a:lnTo>
                  <a:lnTo>
                    <a:pt x="0" y="3052292"/>
                  </a:lnTo>
                  <a:lnTo>
                    <a:pt x="0" y="3095726"/>
                  </a:lnTo>
                </a:path>
              </a:pathLst>
            </a:custGeom>
            <a:ln w="28956">
              <a:solidFill>
                <a:srgbClr val="C00000"/>
              </a:solidFill>
            </a:ln>
          </p:spPr>
          <p:txBody>
            <a:bodyPr wrap="square" lIns="0" tIns="0" rIns="0" bIns="0" rtlCol="0"/>
            <a:lstStyle/>
            <a:p>
              <a:endParaRPr/>
            </a:p>
          </p:txBody>
        </p:sp>
        <p:sp>
          <p:nvSpPr>
            <p:cNvPr id="20" name="object 20"/>
            <p:cNvSpPr/>
            <p:nvPr/>
          </p:nvSpPr>
          <p:spPr>
            <a:xfrm>
              <a:off x="5856732" y="3566172"/>
              <a:ext cx="86995" cy="3182620"/>
            </a:xfrm>
            <a:custGeom>
              <a:avLst/>
              <a:gdLst/>
              <a:ahLst/>
              <a:cxnLst/>
              <a:rect l="l" t="t" r="r" b="b"/>
              <a:pathLst>
                <a:path w="86995" h="3182620">
                  <a:moveTo>
                    <a:pt x="86868" y="3139148"/>
                  </a:moveTo>
                  <a:lnTo>
                    <a:pt x="43434" y="3095714"/>
                  </a:lnTo>
                  <a:lnTo>
                    <a:pt x="0" y="3139148"/>
                  </a:lnTo>
                  <a:lnTo>
                    <a:pt x="43434" y="3182582"/>
                  </a:lnTo>
                  <a:lnTo>
                    <a:pt x="86868" y="3139148"/>
                  </a:lnTo>
                  <a:close/>
                </a:path>
                <a:path w="86995" h="3182620">
                  <a:moveTo>
                    <a:pt x="86868" y="43434"/>
                  </a:moveTo>
                  <a:lnTo>
                    <a:pt x="43434" y="0"/>
                  </a:lnTo>
                  <a:lnTo>
                    <a:pt x="0" y="43434"/>
                  </a:lnTo>
                  <a:lnTo>
                    <a:pt x="43434" y="86868"/>
                  </a:lnTo>
                  <a:lnTo>
                    <a:pt x="86868" y="43434"/>
                  </a:lnTo>
                  <a:close/>
                </a:path>
              </a:pathLst>
            </a:custGeom>
            <a:solidFill>
              <a:srgbClr val="C00000"/>
            </a:solidFill>
          </p:spPr>
          <p:txBody>
            <a:bodyPr wrap="square" lIns="0" tIns="0" rIns="0" bIns="0" rtlCol="0"/>
            <a:lstStyle/>
            <a:p>
              <a:endParaRPr/>
            </a:p>
          </p:txBody>
        </p:sp>
      </p:grpSp>
      <p:sp>
        <p:nvSpPr>
          <p:cNvPr id="21" name="object 21"/>
          <p:cNvSpPr txBox="1"/>
          <p:nvPr/>
        </p:nvSpPr>
        <p:spPr>
          <a:xfrm>
            <a:off x="5532227" y="4064582"/>
            <a:ext cx="254000" cy="2150110"/>
          </a:xfrm>
          <a:prstGeom prst="rect">
            <a:avLst/>
          </a:prstGeom>
        </p:spPr>
        <p:txBody>
          <a:bodyPr vert="eaVert" wrap="square" lIns="0" tIns="0" rIns="0" bIns="0" rtlCol="0">
            <a:spAutoFit/>
          </a:bodyPr>
          <a:lstStyle/>
          <a:p>
            <a:pPr marL="12700">
              <a:lnSpc>
                <a:spcPct val="65000"/>
              </a:lnSpc>
            </a:pPr>
            <a:r>
              <a:rPr sz="1800" b="1" spc="-280" dirty="0">
                <a:solidFill>
                  <a:srgbClr val="BF9000"/>
                </a:solidFill>
                <a:latin typeface="UD デジタル 教科書体 NK-B"/>
                <a:cs typeface="UD デジタル 教科書体 NK-B"/>
              </a:rPr>
              <a:t>コ</a:t>
            </a:r>
            <a:r>
              <a:rPr sz="1800" b="1" spc="-135" dirty="0">
                <a:solidFill>
                  <a:srgbClr val="BF9000"/>
                </a:solidFill>
                <a:latin typeface="UD デジタル 教科書体 NK-B"/>
                <a:cs typeface="UD デジタル 教科書体 NK-B"/>
              </a:rPr>
              <a:t>オ</a:t>
            </a:r>
            <a:r>
              <a:rPr sz="1800" b="1" spc="-350" dirty="0">
                <a:solidFill>
                  <a:srgbClr val="BF9000"/>
                </a:solidFill>
                <a:latin typeface="UD デジタル 教科書体 NK-B"/>
                <a:cs typeface="UD デジタル 教科書体 NK-B"/>
              </a:rPr>
              <a:t>ロ</a:t>
            </a:r>
            <a:r>
              <a:rPr sz="1800" b="1" spc="-60" dirty="0">
                <a:solidFill>
                  <a:srgbClr val="BF9000"/>
                </a:solidFill>
                <a:latin typeface="UD デジタル 教科書体 NK-B"/>
                <a:cs typeface="UD デジタル 教科書体 NK-B"/>
              </a:rPr>
              <a:t>ギ</a:t>
            </a:r>
            <a:r>
              <a:rPr sz="1800" b="1" dirty="0">
                <a:solidFill>
                  <a:srgbClr val="BF9000"/>
                </a:solidFill>
                <a:latin typeface="UD デジタル 教科書体 NK-B"/>
                <a:cs typeface="UD デジタル 教科書体 NK-B"/>
              </a:rPr>
              <a:t>養殖</a:t>
            </a:r>
            <a:r>
              <a:rPr sz="1800" b="1" spc="-195" dirty="0">
                <a:solidFill>
                  <a:srgbClr val="BF9000"/>
                </a:solidFill>
                <a:latin typeface="UD デジタル 教科書体 NK-B"/>
                <a:cs typeface="UD デジタル 教科書体 NK-B"/>
              </a:rPr>
              <a:t>シ</a:t>
            </a:r>
            <a:r>
              <a:rPr sz="1800" b="1" spc="-170" dirty="0">
                <a:solidFill>
                  <a:srgbClr val="BF9000"/>
                </a:solidFill>
                <a:latin typeface="UD デジタル 教科書体 NK-B"/>
                <a:cs typeface="UD デジタル 教科書体 NK-B"/>
              </a:rPr>
              <a:t>ス</a:t>
            </a:r>
            <a:r>
              <a:rPr sz="1800" b="1" spc="-100" dirty="0">
                <a:solidFill>
                  <a:srgbClr val="BF9000"/>
                </a:solidFill>
                <a:latin typeface="UD デジタル 教科書体 NK-B"/>
                <a:cs typeface="UD デジタル 教科書体 NK-B"/>
              </a:rPr>
              <a:t>テ</a:t>
            </a:r>
            <a:r>
              <a:rPr sz="1800" b="1" dirty="0">
                <a:solidFill>
                  <a:srgbClr val="BF9000"/>
                </a:solidFill>
                <a:latin typeface="UD デジタル 教科書体 NK-B"/>
                <a:cs typeface="UD デジタル 教科書体 NK-B"/>
              </a:rPr>
              <a:t>ム</a:t>
            </a:r>
            <a:endParaRPr sz="1800">
              <a:latin typeface="UD デジタル 教科書体 NK-B"/>
              <a:cs typeface="UD デジタル 教科書体 NK-B"/>
            </a:endParaRPr>
          </a:p>
        </p:txBody>
      </p:sp>
      <p:sp>
        <p:nvSpPr>
          <p:cNvPr id="22" name="object 22"/>
          <p:cNvSpPr txBox="1"/>
          <p:nvPr/>
        </p:nvSpPr>
        <p:spPr>
          <a:xfrm>
            <a:off x="289756" y="368197"/>
            <a:ext cx="4076700" cy="574040"/>
          </a:xfrm>
          <a:prstGeom prst="rect">
            <a:avLst/>
          </a:prstGeom>
        </p:spPr>
        <p:txBody>
          <a:bodyPr vert="horz" wrap="square" lIns="0" tIns="12700" rIns="0" bIns="0" rtlCol="0">
            <a:spAutoFit/>
          </a:bodyPr>
          <a:lstStyle/>
          <a:p>
            <a:pPr marL="1019810" marR="5080" indent="-1007744">
              <a:lnSpc>
                <a:spcPct val="100000"/>
              </a:lnSpc>
              <a:spcBef>
                <a:spcPts val="100"/>
              </a:spcBef>
            </a:pPr>
            <a:r>
              <a:rPr sz="1800" b="0" spc="-5" dirty="0">
                <a:latin typeface="BIZ UDP明朝 Medium"/>
                <a:cs typeface="BIZ UDP明朝 Medium"/>
              </a:rPr>
              <a:t>植物工場で「医療大麻」＆「漢方薬草」など</a:t>
            </a:r>
            <a:r>
              <a:rPr sz="1800" b="0" spc="-10" dirty="0">
                <a:latin typeface="BIZ UDP明朝 Medium"/>
                <a:cs typeface="BIZ UDP明朝 Medium"/>
              </a:rPr>
              <a:t>付加価値植物を生産</a:t>
            </a:r>
            <a:endParaRPr sz="1800">
              <a:latin typeface="BIZ UDP明朝 Medium"/>
              <a:cs typeface="BIZ UDP明朝 Medium"/>
            </a:endParaRPr>
          </a:p>
        </p:txBody>
      </p:sp>
      <p:sp>
        <p:nvSpPr>
          <p:cNvPr id="23" name="object 23"/>
          <p:cNvSpPr txBox="1">
            <a:spLocks noGrp="1"/>
          </p:cNvSpPr>
          <p:nvPr>
            <p:ph type="title"/>
          </p:nvPr>
        </p:nvSpPr>
        <p:spPr>
          <a:xfrm>
            <a:off x="9679044" y="81761"/>
            <a:ext cx="2311400" cy="299720"/>
          </a:xfrm>
          <a:prstGeom prst="rect">
            <a:avLst/>
          </a:prstGeom>
        </p:spPr>
        <p:txBody>
          <a:bodyPr vert="horz" wrap="square" lIns="0" tIns="12700" rIns="0" bIns="0" rtlCol="0">
            <a:spAutoFit/>
          </a:bodyPr>
          <a:lstStyle/>
          <a:p>
            <a:pPr marL="12700">
              <a:lnSpc>
                <a:spcPct val="100000"/>
              </a:lnSpc>
              <a:spcBef>
                <a:spcPts val="100"/>
              </a:spcBef>
            </a:pPr>
            <a:r>
              <a:rPr b="0" spc="-5" dirty="0">
                <a:latin typeface="游ゴシック"/>
                <a:cs typeface="游ゴシック"/>
              </a:rPr>
              <a:t>栄養満点「イエバエ」</a:t>
            </a:r>
          </a:p>
        </p:txBody>
      </p:sp>
      <p:sp>
        <p:nvSpPr>
          <p:cNvPr id="24" name="object 24"/>
          <p:cNvSpPr txBox="1"/>
          <p:nvPr/>
        </p:nvSpPr>
        <p:spPr>
          <a:xfrm>
            <a:off x="6874523" y="4888318"/>
            <a:ext cx="1515745"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0070C0"/>
                </a:solidFill>
                <a:latin typeface="UD デジタル 教科書体 NK-B"/>
                <a:cs typeface="UD デジタル 教科書体 NK-B"/>
              </a:rPr>
              <a:t>ブルーカーボン</a:t>
            </a:r>
            <a:endParaRPr sz="1800">
              <a:latin typeface="UD デジタル 教科書体 NK-B"/>
              <a:cs typeface="UD デジタル 教科書体 NK-B"/>
            </a:endParaRPr>
          </a:p>
        </p:txBody>
      </p:sp>
      <p:sp>
        <p:nvSpPr>
          <p:cNvPr id="25" name="object 25"/>
          <p:cNvSpPr txBox="1"/>
          <p:nvPr/>
        </p:nvSpPr>
        <p:spPr>
          <a:xfrm>
            <a:off x="10274948" y="5009934"/>
            <a:ext cx="1168400" cy="574040"/>
          </a:xfrm>
          <a:prstGeom prst="rect">
            <a:avLst/>
          </a:prstGeom>
        </p:spPr>
        <p:txBody>
          <a:bodyPr vert="horz" wrap="square" lIns="0" tIns="12700" rIns="0" bIns="0" rtlCol="0">
            <a:spAutoFit/>
          </a:bodyPr>
          <a:lstStyle/>
          <a:p>
            <a:pPr marL="12700" marR="5080" indent="228600">
              <a:lnSpc>
                <a:spcPct val="100000"/>
              </a:lnSpc>
              <a:spcBef>
                <a:spcPts val="100"/>
              </a:spcBef>
            </a:pPr>
            <a:r>
              <a:rPr sz="1800" b="1" spc="-15" dirty="0">
                <a:solidFill>
                  <a:srgbClr val="BF9000"/>
                </a:solidFill>
                <a:latin typeface="UD デジタル 教科書体 NK-B"/>
                <a:cs typeface="UD デジタル 教科書体 NK-B"/>
              </a:rPr>
              <a:t>土壌細菌</a:t>
            </a:r>
            <a:r>
              <a:rPr sz="1800" b="1" spc="-10" dirty="0">
                <a:solidFill>
                  <a:srgbClr val="BF9000"/>
                </a:solidFill>
                <a:latin typeface="UD デジタル 教科書体 NK-B"/>
                <a:cs typeface="UD デジタル 教科書体 NK-B"/>
              </a:rPr>
              <a:t>不耕作農業</a:t>
            </a:r>
            <a:endParaRPr sz="1800">
              <a:latin typeface="UD デジタル 教科書体 NK-B"/>
              <a:cs typeface="UD デジタル 教科書体 NK-B"/>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93548" y="258219"/>
            <a:ext cx="5138420" cy="613410"/>
          </a:xfrm>
          <a:prstGeom prst="rect">
            <a:avLst/>
          </a:prstGeom>
        </p:spPr>
        <p:txBody>
          <a:bodyPr vert="horz" wrap="square" lIns="0" tIns="12065" rIns="0" bIns="0" rtlCol="0">
            <a:spAutoFit/>
          </a:bodyPr>
          <a:lstStyle/>
          <a:p>
            <a:pPr marL="12700">
              <a:lnSpc>
                <a:spcPct val="100000"/>
              </a:lnSpc>
              <a:spcBef>
                <a:spcPts val="95"/>
              </a:spcBef>
              <a:tabLst>
                <a:tab pos="2900045" algn="l"/>
              </a:tabLst>
            </a:pPr>
            <a:r>
              <a:rPr sz="2800" spc="-40" dirty="0"/>
              <a:t>ゴ</a:t>
            </a:r>
            <a:r>
              <a:rPr sz="2800" spc="-35" dirty="0"/>
              <a:t>キブリは漢方</a:t>
            </a:r>
            <a:r>
              <a:rPr sz="2800" spc="-50" dirty="0"/>
              <a:t>薬</a:t>
            </a:r>
            <a:r>
              <a:rPr sz="2800" dirty="0"/>
              <a:t>	</a:t>
            </a:r>
            <a:r>
              <a:rPr sz="2800" spc="-35" dirty="0"/>
              <a:t>60億匹を養</a:t>
            </a:r>
            <a:r>
              <a:rPr sz="2800" spc="-50" dirty="0"/>
              <a:t>殖</a:t>
            </a:r>
            <a:endParaRPr sz="2800"/>
          </a:p>
          <a:p>
            <a:pPr marL="109855">
              <a:lnSpc>
                <a:spcPct val="100000"/>
              </a:lnSpc>
              <a:spcBef>
                <a:spcPts val="10"/>
              </a:spcBef>
            </a:pPr>
            <a:r>
              <a:rPr sz="1050" b="0" spc="-10" dirty="0">
                <a:solidFill>
                  <a:srgbClr val="2C2C2C"/>
                </a:solidFill>
                <a:latin typeface="游ゴシック"/>
                <a:cs typeface="游ゴシック"/>
              </a:rPr>
              <a:t>日本漢方名は、「䗪虫</a:t>
            </a:r>
            <a:r>
              <a:rPr sz="1050" b="0" spc="-15" dirty="0">
                <a:solidFill>
                  <a:srgbClr val="2C2C2C"/>
                </a:solidFill>
                <a:latin typeface="游ゴシック"/>
                <a:cs typeface="游ゴシック"/>
              </a:rPr>
              <a:t>（</a:t>
            </a:r>
            <a:r>
              <a:rPr sz="1050" b="0" spc="-10" dirty="0">
                <a:solidFill>
                  <a:srgbClr val="2C2C2C"/>
                </a:solidFill>
                <a:latin typeface="游ゴシック"/>
                <a:cs typeface="游ゴシック"/>
              </a:rPr>
              <a:t>シャチュウ</a:t>
            </a:r>
            <a:r>
              <a:rPr sz="1050" b="0" dirty="0">
                <a:solidFill>
                  <a:srgbClr val="2C2C2C"/>
                </a:solidFill>
                <a:latin typeface="游ゴシック"/>
                <a:cs typeface="游ゴシック"/>
              </a:rPr>
              <a:t>）</a:t>
            </a:r>
            <a:r>
              <a:rPr sz="1050" b="0" spc="-15" dirty="0">
                <a:solidFill>
                  <a:srgbClr val="2C2C2C"/>
                </a:solidFill>
                <a:latin typeface="游ゴシック"/>
                <a:cs typeface="游ゴシック"/>
              </a:rPr>
              <a:t>」</a:t>
            </a:r>
            <a:r>
              <a:rPr sz="1050" b="0" dirty="0">
                <a:solidFill>
                  <a:srgbClr val="2C2C2C"/>
                </a:solidFill>
                <a:latin typeface="游ゴシック"/>
                <a:cs typeface="游ゴシック"/>
              </a:rPr>
              <a:t>（</a:t>
            </a:r>
            <a:r>
              <a:rPr sz="1050" b="0" spc="-15" dirty="0">
                <a:solidFill>
                  <a:srgbClr val="2C2C2C"/>
                </a:solidFill>
                <a:latin typeface="游ゴシック"/>
                <a:cs typeface="游ゴシック"/>
              </a:rPr>
              <a:t>サツマゴキブリ</a:t>
            </a:r>
            <a:r>
              <a:rPr sz="1050" b="0" spc="-50" dirty="0">
                <a:solidFill>
                  <a:srgbClr val="2C2C2C"/>
                </a:solidFill>
                <a:latin typeface="游ゴシック"/>
                <a:cs typeface="游ゴシック"/>
              </a:rPr>
              <a:t>）</a:t>
            </a:r>
            <a:endParaRPr sz="1050">
              <a:latin typeface="游ゴシック"/>
              <a:cs typeface="游ゴシック"/>
            </a:endParaRPr>
          </a:p>
        </p:txBody>
      </p:sp>
      <p:grpSp>
        <p:nvGrpSpPr>
          <p:cNvPr id="3" name="object 3"/>
          <p:cNvGrpSpPr/>
          <p:nvPr/>
        </p:nvGrpSpPr>
        <p:grpSpPr>
          <a:xfrm>
            <a:off x="0" y="33528"/>
            <a:ext cx="4186554" cy="6756400"/>
            <a:chOff x="0" y="33528"/>
            <a:chExt cx="4186554" cy="6756400"/>
          </a:xfrm>
        </p:grpSpPr>
        <p:pic>
          <p:nvPicPr>
            <p:cNvPr id="4" name="object 4"/>
            <p:cNvPicPr/>
            <p:nvPr/>
          </p:nvPicPr>
          <p:blipFill>
            <a:blip r:embed="rId2" cstate="print"/>
            <a:stretch>
              <a:fillRect/>
            </a:stretch>
          </p:blipFill>
          <p:spPr>
            <a:xfrm>
              <a:off x="0" y="33528"/>
              <a:ext cx="4145279" cy="3247643"/>
            </a:xfrm>
            <a:prstGeom prst="rect">
              <a:avLst/>
            </a:prstGeom>
          </p:spPr>
        </p:pic>
        <p:pic>
          <p:nvPicPr>
            <p:cNvPr id="5" name="object 5"/>
            <p:cNvPicPr/>
            <p:nvPr/>
          </p:nvPicPr>
          <p:blipFill>
            <a:blip r:embed="rId3" cstate="print"/>
            <a:stretch>
              <a:fillRect/>
            </a:stretch>
          </p:blipFill>
          <p:spPr>
            <a:xfrm>
              <a:off x="10667" y="3101340"/>
              <a:ext cx="4175759" cy="1798319"/>
            </a:xfrm>
            <a:prstGeom prst="rect">
              <a:avLst/>
            </a:prstGeom>
          </p:spPr>
        </p:pic>
        <p:pic>
          <p:nvPicPr>
            <p:cNvPr id="6" name="object 6"/>
            <p:cNvPicPr/>
            <p:nvPr/>
          </p:nvPicPr>
          <p:blipFill>
            <a:blip r:embed="rId4" cstate="print"/>
            <a:stretch>
              <a:fillRect/>
            </a:stretch>
          </p:blipFill>
          <p:spPr>
            <a:xfrm>
              <a:off x="0" y="4716779"/>
              <a:ext cx="4186427" cy="2072639"/>
            </a:xfrm>
            <a:prstGeom prst="rect">
              <a:avLst/>
            </a:prstGeom>
          </p:spPr>
        </p:pic>
      </p:grpSp>
      <p:sp>
        <p:nvSpPr>
          <p:cNvPr id="7" name="object 7"/>
          <p:cNvSpPr txBox="1"/>
          <p:nvPr/>
        </p:nvSpPr>
        <p:spPr>
          <a:xfrm>
            <a:off x="8443424" y="6450074"/>
            <a:ext cx="3294379" cy="162560"/>
          </a:xfrm>
          <a:prstGeom prst="rect">
            <a:avLst/>
          </a:prstGeom>
        </p:spPr>
        <p:txBody>
          <a:bodyPr vert="horz" wrap="square" lIns="0" tIns="12700" rIns="0" bIns="0" rtlCol="0">
            <a:spAutoFit/>
          </a:bodyPr>
          <a:lstStyle/>
          <a:p>
            <a:pPr marL="12700">
              <a:lnSpc>
                <a:spcPct val="100000"/>
              </a:lnSpc>
              <a:spcBef>
                <a:spcPts val="100"/>
              </a:spcBef>
            </a:pPr>
            <a:r>
              <a:rPr sz="900" b="0" spc="-10" dirty="0">
                <a:latin typeface="BIZ UDP明朝 Medium"/>
                <a:cs typeface="BIZ UDP明朝 Medium"/>
              </a:rPr>
              <a:t>西昌にあるGooddoctorPharmaceuticalGroup</a:t>
            </a:r>
            <a:r>
              <a:rPr sz="900" b="0" spc="-20" dirty="0">
                <a:latin typeface="BIZ UDP明朝 Medium"/>
                <a:cs typeface="BIZ UDP明朝 Medium"/>
              </a:rPr>
              <a:t>のゴキブリ農場</a:t>
            </a:r>
            <a:endParaRPr sz="900">
              <a:latin typeface="BIZ UDP明朝 Medium"/>
              <a:cs typeface="BIZ UDP明朝 Medium"/>
            </a:endParaRPr>
          </a:p>
        </p:txBody>
      </p:sp>
      <p:sp>
        <p:nvSpPr>
          <p:cNvPr id="8" name="object 8"/>
          <p:cNvSpPr txBox="1">
            <a:spLocks noGrp="1"/>
          </p:cNvSpPr>
          <p:nvPr>
            <p:ph type="body" idx="1"/>
          </p:nvPr>
        </p:nvSpPr>
        <p:spPr>
          <a:prstGeom prst="rect">
            <a:avLst/>
          </a:prstGeom>
        </p:spPr>
        <p:txBody>
          <a:bodyPr vert="horz" wrap="square" lIns="0" tIns="12065" rIns="0" bIns="0" rtlCol="0">
            <a:spAutoFit/>
          </a:bodyPr>
          <a:lstStyle/>
          <a:p>
            <a:pPr marL="4142740" marR="5080">
              <a:lnSpc>
                <a:spcPct val="100000"/>
              </a:lnSpc>
              <a:spcBef>
                <a:spcPts val="95"/>
              </a:spcBef>
            </a:pPr>
            <a:r>
              <a:rPr spc="-15" dirty="0"/>
              <a:t>ゴキブリ</a:t>
            </a:r>
            <a:r>
              <a:rPr spc="-20" dirty="0"/>
              <a:t>は何</a:t>
            </a:r>
            <a:r>
              <a:rPr spc="-10" dirty="0"/>
              <a:t>千年</a:t>
            </a:r>
            <a:r>
              <a:rPr spc="-20" dirty="0"/>
              <a:t>もの間</a:t>
            </a:r>
            <a:r>
              <a:rPr dirty="0"/>
              <a:t>、</a:t>
            </a:r>
            <a:r>
              <a:rPr spc="-20" dirty="0"/>
              <a:t>伝統的</a:t>
            </a:r>
            <a:r>
              <a:rPr dirty="0"/>
              <a:t>な</a:t>
            </a:r>
            <a:r>
              <a:rPr spc="-20" dirty="0"/>
              <a:t>漢方薬の成分でした。中国</a:t>
            </a:r>
            <a:r>
              <a:rPr spc="-15" dirty="0"/>
              <a:t>南部の</a:t>
            </a:r>
            <a:r>
              <a:rPr spc="-20" dirty="0"/>
              <a:t>一部の農</a:t>
            </a:r>
            <a:r>
              <a:rPr spc="-15" dirty="0"/>
              <a:t>村地域</a:t>
            </a:r>
            <a:r>
              <a:rPr spc="-20" dirty="0"/>
              <a:t>では</a:t>
            </a:r>
            <a:r>
              <a:rPr spc="-10" dirty="0"/>
              <a:t>、</a:t>
            </a:r>
            <a:r>
              <a:rPr spc="-20" dirty="0"/>
              <a:t>感染症</a:t>
            </a:r>
            <a:r>
              <a:rPr spc="-25" dirty="0"/>
              <a:t>や</a:t>
            </a:r>
            <a:r>
              <a:rPr spc="-20" dirty="0"/>
              <a:t>胃の</a:t>
            </a:r>
            <a:r>
              <a:rPr spc="-25" dirty="0"/>
              <a:t>むかつ</a:t>
            </a:r>
            <a:r>
              <a:rPr spc="-20" dirty="0"/>
              <a:t>き</a:t>
            </a:r>
            <a:r>
              <a:rPr spc="-15" dirty="0"/>
              <a:t>によっ</a:t>
            </a:r>
            <a:r>
              <a:rPr spc="-25" dirty="0"/>
              <a:t>て引き起こされ</a:t>
            </a:r>
            <a:r>
              <a:rPr spc="-15" dirty="0"/>
              <a:t>る</a:t>
            </a:r>
            <a:r>
              <a:rPr spc="-20" dirty="0"/>
              <a:t>発</a:t>
            </a:r>
            <a:r>
              <a:rPr spc="-10" dirty="0"/>
              <a:t>熱</a:t>
            </a:r>
            <a:r>
              <a:rPr spc="-20" dirty="0"/>
              <a:t>を</a:t>
            </a:r>
            <a:r>
              <a:rPr spc="-25" dirty="0"/>
              <a:t>治</a:t>
            </a:r>
            <a:r>
              <a:rPr spc="-10" dirty="0"/>
              <a:t>療</a:t>
            </a:r>
            <a:r>
              <a:rPr spc="-20" dirty="0"/>
              <a:t>す</a:t>
            </a:r>
            <a:r>
              <a:rPr spc="-15" dirty="0"/>
              <a:t>る</a:t>
            </a:r>
            <a:r>
              <a:rPr spc="-20" dirty="0"/>
              <a:t>た</a:t>
            </a:r>
            <a:r>
              <a:rPr spc="-25" dirty="0"/>
              <a:t>め</a:t>
            </a:r>
            <a:r>
              <a:rPr spc="-10" dirty="0"/>
              <a:t>に、</a:t>
            </a:r>
            <a:r>
              <a:rPr spc="-20" dirty="0"/>
              <a:t>乳児</a:t>
            </a:r>
            <a:r>
              <a:rPr spc="-15" dirty="0"/>
              <a:t>にニン</a:t>
            </a:r>
            <a:r>
              <a:rPr spc="-5" dirty="0"/>
              <a:t>ニク</a:t>
            </a:r>
            <a:r>
              <a:rPr spc="-20" dirty="0"/>
              <a:t>を</a:t>
            </a:r>
            <a:r>
              <a:rPr spc="-25" dirty="0"/>
              <a:t>混</a:t>
            </a:r>
            <a:r>
              <a:rPr spc="-20" dirty="0"/>
              <a:t>ぜたゴキ</a:t>
            </a:r>
            <a:r>
              <a:rPr spc="-15" dirty="0"/>
              <a:t>ブ</a:t>
            </a:r>
            <a:r>
              <a:rPr spc="-20" dirty="0"/>
              <a:t>リを</a:t>
            </a:r>
            <a:r>
              <a:rPr spc="-25" dirty="0"/>
              <a:t>与</a:t>
            </a:r>
            <a:r>
              <a:rPr spc="-15" dirty="0"/>
              <a:t>えるこ</a:t>
            </a:r>
            <a:r>
              <a:rPr spc="-25" dirty="0"/>
              <a:t>とが</a:t>
            </a:r>
            <a:r>
              <a:rPr spc="-20" dirty="0"/>
              <a:t>あ</a:t>
            </a:r>
            <a:r>
              <a:rPr spc="-15" dirty="0"/>
              <a:t>る</a:t>
            </a:r>
            <a:r>
              <a:rPr spc="-10" dirty="0"/>
              <a:t>。</a:t>
            </a:r>
          </a:p>
          <a:p>
            <a:pPr marL="4142740" marR="81915">
              <a:lnSpc>
                <a:spcPct val="100000"/>
              </a:lnSpc>
            </a:pPr>
            <a:r>
              <a:rPr spc="-20" dirty="0"/>
              <a:t>中国政府は</a:t>
            </a:r>
            <a:r>
              <a:rPr spc="-10" dirty="0"/>
              <a:t>、</a:t>
            </a:r>
            <a:r>
              <a:rPr spc="-25" dirty="0"/>
              <a:t>20</a:t>
            </a:r>
            <a:r>
              <a:rPr spc="-20" dirty="0"/>
              <a:t>年以上の実験室調査と臨床試験</a:t>
            </a:r>
            <a:r>
              <a:rPr spc="-5" dirty="0"/>
              <a:t>の</a:t>
            </a:r>
            <a:r>
              <a:rPr spc="-20" dirty="0"/>
              <a:t>後</a:t>
            </a:r>
            <a:r>
              <a:rPr spc="-15" dirty="0"/>
              <a:t>に</a:t>
            </a:r>
            <a:r>
              <a:rPr spc="-10" dirty="0"/>
              <a:t>、</a:t>
            </a:r>
            <a:r>
              <a:rPr spc="-20" dirty="0"/>
              <a:t>医学</a:t>
            </a:r>
            <a:r>
              <a:rPr spc="-15" dirty="0"/>
              <a:t>にお</a:t>
            </a:r>
            <a:r>
              <a:rPr spc="-20" dirty="0"/>
              <a:t>いて大きな潜在的</a:t>
            </a:r>
            <a:r>
              <a:rPr spc="-15" dirty="0"/>
              <a:t>価値</a:t>
            </a:r>
            <a:r>
              <a:rPr spc="-20" dirty="0"/>
              <a:t>を</a:t>
            </a:r>
            <a:r>
              <a:rPr spc="-25" dirty="0"/>
              <a:t>持つ</a:t>
            </a:r>
            <a:r>
              <a:rPr spc="-20" dirty="0"/>
              <a:t>数十の病気と戦うタン</a:t>
            </a:r>
            <a:r>
              <a:rPr spc="-25" dirty="0"/>
              <a:t>パ</a:t>
            </a:r>
            <a:r>
              <a:rPr spc="-15" dirty="0"/>
              <a:t>ク質と生</a:t>
            </a:r>
            <a:r>
              <a:rPr spc="-20" dirty="0"/>
              <a:t>化学</a:t>
            </a:r>
            <a:r>
              <a:rPr spc="-10" dirty="0"/>
              <a:t>的</a:t>
            </a:r>
            <a:r>
              <a:rPr spc="-20" dirty="0"/>
              <a:t>化合物を発見または確認</a:t>
            </a:r>
            <a:r>
              <a:rPr spc="-10" dirty="0"/>
              <a:t>した</a:t>
            </a:r>
            <a:r>
              <a:rPr dirty="0"/>
              <a:t>、</a:t>
            </a:r>
            <a:r>
              <a:rPr spc="-5" dirty="0"/>
              <a:t>ゴ</a:t>
            </a:r>
            <a:r>
              <a:rPr spc="-15" dirty="0"/>
              <a:t>キブリの</a:t>
            </a:r>
            <a:r>
              <a:rPr spc="-20" dirty="0"/>
              <a:t>医学的価値</a:t>
            </a:r>
            <a:r>
              <a:rPr spc="-15" dirty="0"/>
              <a:t>に</a:t>
            </a:r>
            <a:r>
              <a:rPr spc="-20" dirty="0"/>
              <a:t>関す</a:t>
            </a:r>
            <a:r>
              <a:rPr spc="-15" dirty="0"/>
              <a:t>る</a:t>
            </a:r>
            <a:r>
              <a:rPr spc="-20" dirty="0"/>
              <a:t>全国的</a:t>
            </a:r>
            <a:r>
              <a:rPr spc="-15" dirty="0"/>
              <a:t>な</a:t>
            </a:r>
            <a:r>
              <a:rPr spc="-20" dirty="0"/>
              <a:t>研究</a:t>
            </a:r>
            <a:r>
              <a:rPr spc="-15" dirty="0"/>
              <a:t>に</a:t>
            </a:r>
            <a:r>
              <a:rPr spc="-20" dirty="0"/>
              <a:t>資金</a:t>
            </a:r>
            <a:r>
              <a:rPr spc="-15" dirty="0"/>
              <a:t>を</a:t>
            </a:r>
            <a:r>
              <a:rPr spc="-20" dirty="0"/>
              <a:t>提供</a:t>
            </a:r>
            <a:r>
              <a:rPr spc="-10" dirty="0"/>
              <a:t>。</a:t>
            </a:r>
          </a:p>
          <a:p>
            <a:pPr marL="4142740" marR="119380">
              <a:lnSpc>
                <a:spcPct val="100000"/>
              </a:lnSpc>
            </a:pPr>
            <a:r>
              <a:rPr spc="-25" dirty="0"/>
              <a:t>中国の医学雑誌の何千ペ</a:t>
            </a:r>
            <a:r>
              <a:rPr spc="-30" dirty="0"/>
              <a:t>ー</a:t>
            </a:r>
            <a:r>
              <a:rPr spc="-25" dirty="0"/>
              <a:t>ジ</a:t>
            </a:r>
            <a:r>
              <a:rPr spc="-10" dirty="0"/>
              <a:t>にも、</a:t>
            </a:r>
            <a:r>
              <a:rPr spc="-25" dirty="0"/>
              <a:t>ゴキ</a:t>
            </a:r>
            <a:r>
              <a:rPr spc="-5" dirty="0"/>
              <a:t>ブリ</a:t>
            </a:r>
            <a:r>
              <a:rPr spc="-25" dirty="0"/>
              <a:t>の若返り効果を示唆す</a:t>
            </a:r>
            <a:r>
              <a:rPr spc="-20" dirty="0"/>
              <a:t>る</a:t>
            </a:r>
            <a:r>
              <a:rPr spc="-25" dirty="0"/>
              <a:t>詳細</a:t>
            </a:r>
            <a:r>
              <a:rPr spc="-20" dirty="0"/>
              <a:t>な</a:t>
            </a:r>
            <a:r>
              <a:rPr spc="-10" dirty="0"/>
              <a:t>調</a:t>
            </a:r>
            <a:r>
              <a:rPr spc="-25" dirty="0"/>
              <a:t>査結果</a:t>
            </a:r>
            <a:r>
              <a:rPr spc="-35" dirty="0"/>
              <a:t>があ</a:t>
            </a:r>
            <a:r>
              <a:rPr spc="-25" dirty="0"/>
              <a:t>ります</a:t>
            </a:r>
            <a:r>
              <a:rPr spc="-10" dirty="0"/>
              <a:t>。</a:t>
            </a:r>
            <a:r>
              <a:rPr spc="-25" dirty="0"/>
              <a:t>皮膚</a:t>
            </a:r>
            <a:r>
              <a:rPr spc="-30" dirty="0"/>
              <a:t>や</a:t>
            </a:r>
            <a:r>
              <a:rPr spc="-25" dirty="0"/>
              <a:t>粘膜</a:t>
            </a:r>
            <a:r>
              <a:rPr spc="-20" dirty="0"/>
              <a:t>な</a:t>
            </a:r>
            <a:r>
              <a:rPr spc="-25" dirty="0"/>
              <a:t>どの損傷</a:t>
            </a:r>
            <a:r>
              <a:rPr spc="-15" dirty="0"/>
              <a:t>した組</a:t>
            </a:r>
            <a:r>
              <a:rPr spc="-25" dirty="0"/>
              <a:t>織の再</a:t>
            </a:r>
            <a:r>
              <a:rPr spc="-10" dirty="0"/>
              <a:t>生を</a:t>
            </a:r>
            <a:r>
              <a:rPr spc="-25" dirty="0"/>
              <a:t>刺激す</a:t>
            </a:r>
            <a:r>
              <a:rPr spc="-20" dirty="0"/>
              <a:t>る</a:t>
            </a:r>
            <a:r>
              <a:rPr spc="-25" dirty="0"/>
              <a:t>可能性があります</a:t>
            </a:r>
            <a:r>
              <a:rPr spc="-50" dirty="0"/>
              <a:t>。</a:t>
            </a:r>
          </a:p>
          <a:p>
            <a:pPr marL="4142740">
              <a:lnSpc>
                <a:spcPct val="100000"/>
              </a:lnSpc>
            </a:pPr>
            <a:r>
              <a:rPr spc="-20" dirty="0"/>
              <a:t>こ</a:t>
            </a:r>
            <a:r>
              <a:rPr spc="-25" dirty="0"/>
              <a:t>れは</a:t>
            </a:r>
            <a:r>
              <a:rPr spc="-10" dirty="0"/>
              <a:t>、</a:t>
            </a:r>
            <a:r>
              <a:rPr spc="-25" dirty="0"/>
              <a:t>治癒</a:t>
            </a:r>
            <a:r>
              <a:rPr spc="-30" dirty="0"/>
              <a:t>が</a:t>
            </a:r>
            <a:r>
              <a:rPr spc="-25" dirty="0"/>
              <a:t>困難で慢性的</a:t>
            </a:r>
            <a:r>
              <a:rPr spc="-20" dirty="0"/>
              <a:t>な</a:t>
            </a:r>
            <a:r>
              <a:rPr spc="-25" dirty="0"/>
              <a:t>痛み</a:t>
            </a:r>
            <a:r>
              <a:rPr spc="-20" dirty="0"/>
              <a:t>を</a:t>
            </a:r>
            <a:r>
              <a:rPr spc="-25" dirty="0"/>
              <a:t>引き起こす内臓</a:t>
            </a:r>
            <a:r>
              <a:rPr spc="-10" dirty="0"/>
              <a:t>の</a:t>
            </a:r>
            <a:r>
              <a:rPr spc="-25" dirty="0"/>
              <a:t>表面の</a:t>
            </a:r>
            <a:r>
              <a:rPr spc="-10" dirty="0"/>
              <a:t>粘</a:t>
            </a:r>
            <a:r>
              <a:rPr spc="-25" dirty="0"/>
              <a:t>着性</a:t>
            </a:r>
            <a:r>
              <a:rPr spc="-10" dirty="0"/>
              <a:t>の</a:t>
            </a:r>
            <a:r>
              <a:rPr spc="-25" dirty="0"/>
              <a:t>膜</a:t>
            </a:r>
            <a:r>
              <a:rPr spc="-50" dirty="0"/>
              <a:t>。</a:t>
            </a:r>
          </a:p>
        </p:txBody>
      </p:sp>
      <p:pic>
        <p:nvPicPr>
          <p:cNvPr id="9" name="object 9"/>
          <p:cNvPicPr/>
          <p:nvPr/>
        </p:nvPicPr>
        <p:blipFill>
          <a:blip r:embed="rId5" cstate="print"/>
          <a:stretch>
            <a:fillRect/>
          </a:stretch>
        </p:blipFill>
        <p:spPr>
          <a:xfrm>
            <a:off x="4276344" y="4143755"/>
            <a:ext cx="7772398" cy="2267711"/>
          </a:xfrm>
          <a:prstGeom prst="rect">
            <a:avLst/>
          </a:prstGeom>
        </p:spPr>
      </p:pic>
      <p:sp>
        <p:nvSpPr>
          <p:cNvPr id="10" name="object 10"/>
          <p:cNvSpPr txBox="1"/>
          <p:nvPr/>
        </p:nvSpPr>
        <p:spPr>
          <a:xfrm>
            <a:off x="5453966" y="3670755"/>
            <a:ext cx="6631940" cy="162560"/>
          </a:xfrm>
          <a:prstGeom prst="rect">
            <a:avLst/>
          </a:prstGeom>
        </p:spPr>
        <p:txBody>
          <a:bodyPr vert="horz" wrap="square" lIns="0" tIns="12700" rIns="0" bIns="0" rtlCol="0">
            <a:spAutoFit/>
          </a:bodyPr>
          <a:lstStyle/>
          <a:p>
            <a:pPr marL="12700">
              <a:lnSpc>
                <a:spcPct val="100000"/>
              </a:lnSpc>
              <a:spcBef>
                <a:spcPts val="100"/>
              </a:spcBef>
            </a:pPr>
            <a:r>
              <a:rPr sz="900" spc="-10" dirty="0">
                <a:latin typeface="游ゴシック"/>
                <a:cs typeface="游ゴシック"/>
              </a:rPr>
              <a:t>https://</a:t>
            </a:r>
            <a:r>
              <a:rPr sz="900" spc="-10" dirty="0">
                <a:latin typeface="游ゴシック"/>
                <a:cs typeface="游ゴシック"/>
                <a:hlinkClick r:id="rId6"/>
              </a:rPr>
              <a:t>www.scmp.com/news/china/society/article/2142316/giant-indoor-farm-china-breeding-six-billion-cockroaches-</a:t>
            </a:r>
            <a:r>
              <a:rPr sz="900" spc="-20" dirty="0">
                <a:latin typeface="游ゴシック"/>
                <a:cs typeface="游ゴシック"/>
                <a:hlinkClick r:id="rId6"/>
              </a:rPr>
              <a:t>year</a:t>
            </a:r>
            <a:endParaRPr sz="900">
              <a:latin typeface="游ゴシック"/>
              <a:cs typeface="游ゴシック"/>
            </a:endParaRPr>
          </a:p>
        </p:txBody>
      </p:sp>
      <p:sp>
        <p:nvSpPr>
          <p:cNvPr id="11" name="object 11"/>
          <p:cNvSpPr txBox="1"/>
          <p:nvPr/>
        </p:nvSpPr>
        <p:spPr>
          <a:xfrm>
            <a:off x="4861940" y="6452480"/>
            <a:ext cx="2466975" cy="361950"/>
          </a:xfrm>
          <a:prstGeom prst="rect">
            <a:avLst/>
          </a:prstGeom>
        </p:spPr>
        <p:txBody>
          <a:bodyPr vert="horz" wrap="square" lIns="0" tIns="12700" rIns="0" bIns="0" rtlCol="0">
            <a:spAutoFit/>
          </a:bodyPr>
          <a:lstStyle/>
          <a:p>
            <a:pPr algn="ctr">
              <a:lnSpc>
                <a:spcPct val="100000"/>
              </a:lnSpc>
              <a:spcBef>
                <a:spcPts val="100"/>
              </a:spcBef>
            </a:pPr>
            <a:r>
              <a:rPr sz="1100" b="0" dirty="0">
                <a:solidFill>
                  <a:srgbClr val="1C1C1C"/>
                </a:solidFill>
                <a:latin typeface="BIZ UDP明朝 Medium"/>
                <a:cs typeface="BIZ UDP明朝 Medium"/>
              </a:rPr>
              <a:t>合計43億元（6億</a:t>
            </a:r>
            <a:r>
              <a:rPr sz="1100" b="0" spc="-10" dirty="0">
                <a:solidFill>
                  <a:srgbClr val="1C1C1C"/>
                </a:solidFill>
                <a:latin typeface="BIZ UDP明朝 Medium"/>
                <a:cs typeface="BIZ UDP明朝 Medium"/>
              </a:rPr>
              <a:t>8400万米ドル</a:t>
            </a:r>
            <a:r>
              <a:rPr sz="1100" b="0" dirty="0">
                <a:solidFill>
                  <a:srgbClr val="1C1C1C"/>
                </a:solidFill>
                <a:latin typeface="BIZ UDP明朝 Medium"/>
                <a:cs typeface="BIZ UDP明朝 Medium"/>
              </a:rPr>
              <a:t>）</a:t>
            </a:r>
            <a:r>
              <a:rPr sz="1100" b="0" spc="-30" dirty="0">
                <a:solidFill>
                  <a:srgbClr val="1C1C1C"/>
                </a:solidFill>
                <a:latin typeface="BIZ UDP明朝 Medium"/>
                <a:cs typeface="BIZ UDP明朝 Medium"/>
              </a:rPr>
              <a:t>の収入</a:t>
            </a:r>
            <a:endParaRPr sz="1100">
              <a:latin typeface="BIZ UDP明朝 Medium"/>
              <a:cs typeface="BIZ UDP明朝 Medium"/>
            </a:endParaRPr>
          </a:p>
          <a:p>
            <a:pPr marL="1270" algn="ctr">
              <a:lnSpc>
                <a:spcPct val="100000"/>
              </a:lnSpc>
              <a:spcBef>
                <a:spcPts val="5"/>
              </a:spcBef>
            </a:pPr>
            <a:r>
              <a:rPr sz="1100" b="0" dirty="0">
                <a:solidFill>
                  <a:srgbClr val="1C1C1C"/>
                </a:solidFill>
                <a:latin typeface="BIZ UDP明朝 Medium"/>
                <a:cs typeface="BIZ UDP明朝 Medium"/>
              </a:rPr>
              <a:t>4,000</a:t>
            </a:r>
            <a:r>
              <a:rPr sz="1100" b="0" spc="-20" dirty="0">
                <a:solidFill>
                  <a:srgbClr val="1C1C1C"/>
                </a:solidFill>
                <a:latin typeface="BIZ UDP明朝 Medium"/>
                <a:cs typeface="BIZ UDP明朝 Medium"/>
              </a:rPr>
              <a:t>以上の病院に納入</a:t>
            </a:r>
            <a:endParaRPr sz="1100">
              <a:latin typeface="BIZ UDP明朝 Medium"/>
              <a:cs typeface="BIZ UDP明朝 Medium"/>
            </a:endParaRPr>
          </a:p>
        </p:txBody>
      </p:sp>
      <p:pic>
        <p:nvPicPr>
          <p:cNvPr id="12" name="object 12"/>
          <p:cNvPicPr/>
          <p:nvPr/>
        </p:nvPicPr>
        <p:blipFill>
          <a:blip r:embed="rId7" cstate="print"/>
          <a:stretch>
            <a:fillRect/>
          </a:stretch>
        </p:blipFill>
        <p:spPr>
          <a:xfrm>
            <a:off x="9542136" y="956256"/>
            <a:ext cx="2550184" cy="23079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1196" y="255260"/>
            <a:ext cx="2187575" cy="574040"/>
          </a:xfrm>
          <a:prstGeom prst="rect">
            <a:avLst/>
          </a:prstGeom>
        </p:spPr>
        <p:txBody>
          <a:bodyPr vert="horz" wrap="square" lIns="0" tIns="12700" rIns="0" bIns="0" rtlCol="0">
            <a:spAutoFit/>
          </a:bodyPr>
          <a:lstStyle/>
          <a:p>
            <a:pPr marL="12700">
              <a:lnSpc>
                <a:spcPct val="100000"/>
              </a:lnSpc>
              <a:spcBef>
                <a:spcPts val="100"/>
              </a:spcBef>
            </a:pPr>
            <a:r>
              <a:rPr sz="3600" b="0" spc="-20" dirty="0">
                <a:latin typeface="UD デジタル 教科書体 NK-R"/>
                <a:cs typeface="UD デジタル 教科書体 NK-R"/>
              </a:rPr>
              <a:t>０．はじめに</a:t>
            </a:r>
            <a:endParaRPr sz="3600">
              <a:latin typeface="UD デジタル 教科書体 NK-R"/>
              <a:cs typeface="UD デジタル 教科書体 NK-R"/>
            </a:endParaRPr>
          </a:p>
        </p:txBody>
      </p:sp>
      <p:sp>
        <p:nvSpPr>
          <p:cNvPr id="3" name="object 3"/>
          <p:cNvSpPr txBox="1"/>
          <p:nvPr/>
        </p:nvSpPr>
        <p:spPr>
          <a:xfrm>
            <a:off x="11968947" y="6571143"/>
            <a:ext cx="15938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2060"/>
                </a:solidFill>
                <a:latin typeface="UD デジタル 教科書体 NK-R"/>
                <a:cs typeface="UD デジタル 教科書体 NK-R"/>
              </a:rPr>
              <a:t>4</a:t>
            </a:r>
            <a:endParaRPr sz="1600">
              <a:latin typeface="UD デジタル 教科書体 NK-R"/>
              <a:cs typeface="UD デジタル 教科書体 NK-R"/>
            </a:endParaRPr>
          </a:p>
        </p:txBody>
      </p:sp>
      <p:pic>
        <p:nvPicPr>
          <p:cNvPr id="4" name="object 4"/>
          <p:cNvPicPr/>
          <p:nvPr/>
        </p:nvPicPr>
        <p:blipFill>
          <a:blip r:embed="rId2" cstate="print"/>
          <a:stretch>
            <a:fillRect/>
          </a:stretch>
        </p:blipFill>
        <p:spPr>
          <a:xfrm>
            <a:off x="11423904" y="86868"/>
            <a:ext cx="673607" cy="1028699"/>
          </a:xfrm>
          <a:prstGeom prst="rect">
            <a:avLst/>
          </a:prstGeom>
        </p:spPr>
      </p:pic>
      <p:grpSp>
        <p:nvGrpSpPr>
          <p:cNvPr id="5" name="object 5"/>
          <p:cNvGrpSpPr/>
          <p:nvPr/>
        </p:nvGrpSpPr>
        <p:grpSpPr>
          <a:xfrm>
            <a:off x="1789176" y="1600200"/>
            <a:ext cx="8717280" cy="4444365"/>
            <a:chOff x="1789176" y="1600200"/>
            <a:chExt cx="8717280" cy="4444365"/>
          </a:xfrm>
        </p:grpSpPr>
        <p:pic>
          <p:nvPicPr>
            <p:cNvPr id="6" name="object 6"/>
            <p:cNvPicPr/>
            <p:nvPr/>
          </p:nvPicPr>
          <p:blipFill>
            <a:blip r:embed="rId3" cstate="print"/>
            <a:stretch>
              <a:fillRect/>
            </a:stretch>
          </p:blipFill>
          <p:spPr>
            <a:xfrm>
              <a:off x="5900928" y="1600200"/>
              <a:ext cx="380999" cy="4443983"/>
            </a:xfrm>
            <a:prstGeom prst="rect">
              <a:avLst/>
            </a:prstGeom>
          </p:spPr>
        </p:pic>
        <p:sp>
          <p:nvSpPr>
            <p:cNvPr id="7" name="object 7"/>
            <p:cNvSpPr/>
            <p:nvPr/>
          </p:nvSpPr>
          <p:spPr>
            <a:xfrm>
              <a:off x="6047232" y="1825739"/>
              <a:ext cx="76200" cy="4093210"/>
            </a:xfrm>
            <a:custGeom>
              <a:avLst/>
              <a:gdLst/>
              <a:ahLst/>
              <a:cxnLst/>
              <a:rect l="l" t="t" r="r" b="b"/>
              <a:pathLst>
                <a:path w="76200" h="4093210">
                  <a:moveTo>
                    <a:pt x="76200" y="0"/>
                  </a:moveTo>
                  <a:lnTo>
                    <a:pt x="0" y="0"/>
                  </a:lnTo>
                  <a:lnTo>
                    <a:pt x="0" y="4093133"/>
                  </a:lnTo>
                  <a:lnTo>
                    <a:pt x="76200" y="4093133"/>
                  </a:lnTo>
                  <a:lnTo>
                    <a:pt x="76200" y="0"/>
                  </a:lnTo>
                  <a:close/>
                </a:path>
              </a:pathLst>
            </a:custGeom>
            <a:solidFill>
              <a:srgbClr val="92D050"/>
            </a:solidFill>
          </p:spPr>
          <p:txBody>
            <a:bodyPr wrap="square" lIns="0" tIns="0" rIns="0" bIns="0" rtlCol="0"/>
            <a:lstStyle/>
            <a:p>
              <a:endParaRPr/>
            </a:p>
          </p:txBody>
        </p:sp>
        <p:pic>
          <p:nvPicPr>
            <p:cNvPr id="8" name="object 8"/>
            <p:cNvPicPr/>
            <p:nvPr/>
          </p:nvPicPr>
          <p:blipFill>
            <a:blip r:embed="rId4" cstate="print"/>
            <a:stretch>
              <a:fillRect/>
            </a:stretch>
          </p:blipFill>
          <p:spPr>
            <a:xfrm>
              <a:off x="5971032" y="1635251"/>
              <a:ext cx="228600" cy="228583"/>
            </a:xfrm>
            <a:prstGeom prst="rect">
              <a:avLst/>
            </a:prstGeom>
          </p:spPr>
        </p:pic>
        <p:pic>
          <p:nvPicPr>
            <p:cNvPr id="9" name="object 9"/>
            <p:cNvPicPr/>
            <p:nvPr/>
          </p:nvPicPr>
          <p:blipFill>
            <a:blip r:embed="rId5" cstate="print"/>
            <a:stretch>
              <a:fillRect/>
            </a:stretch>
          </p:blipFill>
          <p:spPr>
            <a:xfrm>
              <a:off x="2226564" y="1644396"/>
              <a:ext cx="3861815" cy="1911095"/>
            </a:xfrm>
            <a:prstGeom prst="rect">
              <a:avLst/>
            </a:prstGeom>
          </p:spPr>
        </p:pic>
        <p:pic>
          <p:nvPicPr>
            <p:cNvPr id="10" name="object 10"/>
            <p:cNvPicPr/>
            <p:nvPr/>
          </p:nvPicPr>
          <p:blipFill>
            <a:blip r:embed="rId6" cstate="print"/>
            <a:stretch>
              <a:fillRect/>
            </a:stretch>
          </p:blipFill>
          <p:spPr>
            <a:xfrm>
              <a:off x="6070092" y="3584448"/>
              <a:ext cx="4104131" cy="2389631"/>
            </a:xfrm>
            <a:prstGeom prst="rect">
              <a:avLst/>
            </a:prstGeom>
          </p:spPr>
        </p:pic>
        <p:pic>
          <p:nvPicPr>
            <p:cNvPr id="11" name="object 11"/>
            <p:cNvPicPr/>
            <p:nvPr/>
          </p:nvPicPr>
          <p:blipFill>
            <a:blip r:embed="rId7" cstate="print"/>
            <a:stretch>
              <a:fillRect/>
            </a:stretch>
          </p:blipFill>
          <p:spPr>
            <a:xfrm>
              <a:off x="6079235" y="1647444"/>
              <a:ext cx="4102606" cy="1912619"/>
            </a:xfrm>
            <a:prstGeom prst="rect">
              <a:avLst/>
            </a:prstGeom>
          </p:spPr>
        </p:pic>
        <p:pic>
          <p:nvPicPr>
            <p:cNvPr id="12" name="object 12"/>
            <p:cNvPicPr/>
            <p:nvPr/>
          </p:nvPicPr>
          <p:blipFill>
            <a:blip r:embed="rId8" cstate="print"/>
            <a:stretch>
              <a:fillRect/>
            </a:stretch>
          </p:blipFill>
          <p:spPr>
            <a:xfrm>
              <a:off x="2228088" y="3579876"/>
              <a:ext cx="3861815" cy="2391155"/>
            </a:xfrm>
            <a:prstGeom prst="rect">
              <a:avLst/>
            </a:prstGeom>
          </p:spPr>
        </p:pic>
        <p:pic>
          <p:nvPicPr>
            <p:cNvPr id="13" name="object 13"/>
            <p:cNvPicPr/>
            <p:nvPr/>
          </p:nvPicPr>
          <p:blipFill>
            <a:blip r:embed="rId9" cstate="print"/>
            <a:stretch>
              <a:fillRect/>
            </a:stretch>
          </p:blipFill>
          <p:spPr>
            <a:xfrm>
              <a:off x="1789176" y="3241548"/>
              <a:ext cx="8717267" cy="681215"/>
            </a:xfrm>
            <a:prstGeom prst="rect">
              <a:avLst/>
            </a:prstGeom>
          </p:spPr>
        </p:pic>
        <p:sp>
          <p:nvSpPr>
            <p:cNvPr id="14" name="object 14"/>
            <p:cNvSpPr/>
            <p:nvPr/>
          </p:nvSpPr>
          <p:spPr>
            <a:xfrm>
              <a:off x="9975744" y="3453484"/>
              <a:ext cx="229235" cy="228600"/>
            </a:xfrm>
            <a:custGeom>
              <a:avLst/>
              <a:gdLst/>
              <a:ahLst/>
              <a:cxnLst/>
              <a:rect l="l" t="t" r="r" b="b"/>
              <a:pathLst>
                <a:path w="229234" h="228600">
                  <a:moveTo>
                    <a:pt x="152984" y="152082"/>
                  </a:moveTo>
                  <a:lnTo>
                    <a:pt x="126" y="152082"/>
                  </a:lnTo>
                  <a:lnTo>
                    <a:pt x="0" y="228117"/>
                  </a:lnTo>
                  <a:lnTo>
                    <a:pt x="152984" y="152082"/>
                  </a:lnTo>
                  <a:close/>
                </a:path>
                <a:path w="229234" h="228600">
                  <a:moveTo>
                    <a:pt x="380" y="0"/>
                  </a:moveTo>
                  <a:lnTo>
                    <a:pt x="253" y="75984"/>
                  </a:lnTo>
                  <a:lnTo>
                    <a:pt x="38353" y="76034"/>
                  </a:lnTo>
                  <a:lnTo>
                    <a:pt x="38226" y="152082"/>
                  </a:lnTo>
                  <a:lnTo>
                    <a:pt x="153098" y="152019"/>
                  </a:lnTo>
                  <a:lnTo>
                    <a:pt x="228701" y="114439"/>
                  </a:lnTo>
                  <a:lnTo>
                    <a:pt x="380" y="0"/>
                  </a:lnTo>
                  <a:close/>
                </a:path>
              </a:pathLst>
            </a:custGeom>
            <a:solidFill>
              <a:srgbClr val="92D050"/>
            </a:solidFill>
          </p:spPr>
          <p:txBody>
            <a:bodyPr wrap="square" lIns="0" tIns="0" rIns="0" bIns="0" rtlCol="0"/>
            <a:lstStyle/>
            <a:p>
              <a:endParaRPr/>
            </a:p>
          </p:txBody>
        </p:sp>
        <p:pic>
          <p:nvPicPr>
            <p:cNvPr id="15" name="object 15"/>
            <p:cNvPicPr/>
            <p:nvPr/>
          </p:nvPicPr>
          <p:blipFill>
            <a:blip r:embed="rId10" cstate="print"/>
            <a:stretch>
              <a:fillRect/>
            </a:stretch>
          </p:blipFill>
          <p:spPr>
            <a:xfrm>
              <a:off x="2154938" y="3441192"/>
              <a:ext cx="228765" cy="228117"/>
            </a:xfrm>
            <a:prstGeom prst="rect">
              <a:avLst/>
            </a:prstGeom>
          </p:spPr>
        </p:pic>
        <p:sp>
          <p:nvSpPr>
            <p:cNvPr id="16" name="object 16"/>
            <p:cNvSpPr/>
            <p:nvPr/>
          </p:nvSpPr>
          <p:spPr>
            <a:xfrm>
              <a:off x="2345334" y="3517112"/>
              <a:ext cx="7668895" cy="88900"/>
            </a:xfrm>
            <a:custGeom>
              <a:avLst/>
              <a:gdLst/>
              <a:ahLst/>
              <a:cxnLst/>
              <a:rect l="l" t="t" r="r" b="b"/>
              <a:pathLst>
                <a:path w="7668895" h="88900">
                  <a:moveTo>
                    <a:pt x="7668755" y="12420"/>
                  </a:moveTo>
                  <a:lnTo>
                    <a:pt x="7630655" y="12357"/>
                  </a:lnTo>
                  <a:lnTo>
                    <a:pt x="38239" y="63"/>
                  </a:lnTo>
                  <a:lnTo>
                    <a:pt x="127" y="0"/>
                  </a:lnTo>
                  <a:lnTo>
                    <a:pt x="0" y="76034"/>
                  </a:lnTo>
                  <a:lnTo>
                    <a:pt x="38112" y="76098"/>
                  </a:lnTo>
                  <a:lnTo>
                    <a:pt x="7630528" y="88404"/>
                  </a:lnTo>
                  <a:lnTo>
                    <a:pt x="7668628" y="88455"/>
                  </a:lnTo>
                  <a:lnTo>
                    <a:pt x="7668755" y="12420"/>
                  </a:lnTo>
                  <a:close/>
                </a:path>
              </a:pathLst>
            </a:custGeom>
            <a:solidFill>
              <a:srgbClr val="92D050"/>
            </a:solidFill>
          </p:spPr>
          <p:txBody>
            <a:bodyPr wrap="square" lIns="0" tIns="0" rIns="0" bIns="0" rtlCol="0"/>
            <a:lstStyle/>
            <a:p>
              <a:endParaRPr/>
            </a:p>
          </p:txBody>
        </p:sp>
      </p:grpSp>
      <p:sp>
        <p:nvSpPr>
          <p:cNvPr id="17" name="object 17"/>
          <p:cNvSpPr txBox="1"/>
          <p:nvPr/>
        </p:nvSpPr>
        <p:spPr>
          <a:xfrm>
            <a:off x="5248909" y="1187627"/>
            <a:ext cx="1455420" cy="391160"/>
          </a:xfrm>
          <a:prstGeom prst="rect">
            <a:avLst/>
          </a:prstGeom>
        </p:spPr>
        <p:txBody>
          <a:bodyPr vert="horz" wrap="square" lIns="0" tIns="12700" rIns="0" bIns="0" rtlCol="0">
            <a:spAutoFit/>
          </a:bodyPr>
          <a:lstStyle/>
          <a:p>
            <a:pPr marL="12700">
              <a:lnSpc>
                <a:spcPct val="100000"/>
              </a:lnSpc>
              <a:spcBef>
                <a:spcPts val="100"/>
              </a:spcBef>
            </a:pPr>
            <a:r>
              <a:rPr sz="2400" b="1" spc="-15" dirty="0">
                <a:latin typeface="UD デジタル 教科書体 NK-B"/>
                <a:cs typeface="UD デジタル 教科書体 NK-B"/>
              </a:rPr>
              <a:t>デジタル化</a:t>
            </a:r>
            <a:endParaRPr sz="2400">
              <a:latin typeface="UD デジタル 教科書体 NK-B"/>
              <a:cs typeface="UD デジタル 教科書体 NK-B"/>
            </a:endParaRPr>
          </a:p>
        </p:txBody>
      </p:sp>
      <p:sp>
        <p:nvSpPr>
          <p:cNvPr id="18" name="object 18"/>
          <p:cNvSpPr txBox="1"/>
          <p:nvPr/>
        </p:nvSpPr>
        <p:spPr>
          <a:xfrm>
            <a:off x="1438483" y="3342327"/>
            <a:ext cx="528320" cy="391160"/>
          </a:xfrm>
          <a:prstGeom prst="rect">
            <a:avLst/>
          </a:prstGeom>
        </p:spPr>
        <p:txBody>
          <a:bodyPr vert="horz" wrap="square" lIns="0" tIns="12700" rIns="0" bIns="0" rtlCol="0">
            <a:spAutoFit/>
          </a:bodyPr>
          <a:lstStyle/>
          <a:p>
            <a:pPr marL="12700">
              <a:lnSpc>
                <a:spcPct val="100000"/>
              </a:lnSpc>
              <a:spcBef>
                <a:spcPts val="100"/>
              </a:spcBef>
            </a:pPr>
            <a:r>
              <a:rPr sz="2400" b="1" spc="-25" dirty="0">
                <a:latin typeface="UD デジタル 教科書体 NK-B"/>
                <a:cs typeface="UD デジタル 教科書体 NK-B"/>
              </a:rPr>
              <a:t>モノ</a:t>
            </a:r>
            <a:endParaRPr sz="2400">
              <a:latin typeface="UD デジタル 教科書体 NK-B"/>
              <a:cs typeface="UD デジタル 教科書体 NK-B"/>
            </a:endParaRPr>
          </a:p>
        </p:txBody>
      </p:sp>
      <p:sp>
        <p:nvSpPr>
          <p:cNvPr id="19" name="object 19"/>
          <p:cNvSpPr txBox="1"/>
          <p:nvPr/>
        </p:nvSpPr>
        <p:spPr>
          <a:xfrm>
            <a:off x="10250555" y="3343242"/>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UD デジタル 教科書体 NK-B"/>
                <a:cs typeface="UD デジタル 教科書体 NK-B"/>
              </a:rPr>
              <a:t>人</a:t>
            </a:r>
            <a:endParaRPr sz="2400">
              <a:latin typeface="UD デジタル 教科書体 NK-B"/>
              <a:cs typeface="UD デジタル 教科書体 NK-B"/>
            </a:endParaRPr>
          </a:p>
        </p:txBody>
      </p:sp>
      <p:sp>
        <p:nvSpPr>
          <p:cNvPr id="20" name="object 20"/>
          <p:cNvSpPr txBox="1"/>
          <p:nvPr/>
        </p:nvSpPr>
        <p:spPr>
          <a:xfrm>
            <a:off x="3009574" y="5890066"/>
            <a:ext cx="1980564" cy="330835"/>
          </a:xfrm>
          <a:prstGeom prst="rect">
            <a:avLst/>
          </a:prstGeom>
        </p:spPr>
        <p:txBody>
          <a:bodyPr vert="horz" wrap="square" lIns="0" tIns="12700" rIns="0" bIns="0" rtlCol="0">
            <a:spAutoFit/>
          </a:bodyPr>
          <a:lstStyle/>
          <a:p>
            <a:pPr marL="12700">
              <a:lnSpc>
                <a:spcPct val="100000"/>
              </a:lnSpc>
              <a:spcBef>
                <a:spcPts val="100"/>
              </a:spcBef>
            </a:pPr>
            <a:r>
              <a:rPr sz="2000" b="1" spc="-15" dirty="0">
                <a:latin typeface="UD デジタル 教科書体 NK-B"/>
                <a:cs typeface="UD デジタル 教科書体 NK-B"/>
              </a:rPr>
              <a:t>④生産・モノづくり</a:t>
            </a:r>
            <a:endParaRPr sz="2000">
              <a:latin typeface="UD デジタル 教科書体 NK-B"/>
              <a:cs typeface="UD デジタル 教科書体 NK-B"/>
            </a:endParaRPr>
          </a:p>
        </p:txBody>
      </p:sp>
      <p:grpSp>
        <p:nvGrpSpPr>
          <p:cNvPr id="21" name="object 21"/>
          <p:cNvGrpSpPr/>
          <p:nvPr/>
        </p:nvGrpSpPr>
        <p:grpSpPr>
          <a:xfrm>
            <a:off x="6726935" y="3229355"/>
            <a:ext cx="1170940" cy="1170940"/>
            <a:chOff x="6726935" y="3229355"/>
            <a:chExt cx="1170940" cy="1170940"/>
          </a:xfrm>
        </p:grpSpPr>
        <p:pic>
          <p:nvPicPr>
            <p:cNvPr id="22" name="object 22"/>
            <p:cNvPicPr/>
            <p:nvPr/>
          </p:nvPicPr>
          <p:blipFill>
            <a:blip r:embed="rId11" cstate="print"/>
            <a:stretch>
              <a:fillRect/>
            </a:stretch>
          </p:blipFill>
          <p:spPr>
            <a:xfrm>
              <a:off x="6726935" y="3229355"/>
              <a:ext cx="1170431" cy="1170431"/>
            </a:xfrm>
            <a:prstGeom prst="rect">
              <a:avLst/>
            </a:prstGeom>
          </p:spPr>
        </p:pic>
        <p:pic>
          <p:nvPicPr>
            <p:cNvPr id="23" name="object 23"/>
            <p:cNvPicPr/>
            <p:nvPr/>
          </p:nvPicPr>
          <p:blipFill>
            <a:blip r:embed="rId12" cstate="print"/>
            <a:stretch>
              <a:fillRect/>
            </a:stretch>
          </p:blipFill>
          <p:spPr>
            <a:xfrm>
              <a:off x="6940296" y="3441191"/>
              <a:ext cx="765047" cy="513587"/>
            </a:xfrm>
            <a:prstGeom prst="rect">
              <a:avLst/>
            </a:prstGeom>
          </p:spPr>
        </p:pic>
        <p:pic>
          <p:nvPicPr>
            <p:cNvPr id="24" name="object 24"/>
            <p:cNvPicPr/>
            <p:nvPr/>
          </p:nvPicPr>
          <p:blipFill>
            <a:blip r:embed="rId13" cstate="print"/>
            <a:stretch>
              <a:fillRect/>
            </a:stretch>
          </p:blipFill>
          <p:spPr>
            <a:xfrm>
              <a:off x="6940296" y="3688080"/>
              <a:ext cx="765047" cy="513587"/>
            </a:xfrm>
            <a:prstGeom prst="rect">
              <a:avLst/>
            </a:prstGeom>
          </p:spPr>
        </p:pic>
      </p:grpSp>
      <p:sp>
        <p:nvSpPr>
          <p:cNvPr id="25" name="object 25"/>
          <p:cNvSpPr txBox="1"/>
          <p:nvPr/>
        </p:nvSpPr>
        <p:spPr>
          <a:xfrm>
            <a:off x="7071106" y="3477004"/>
            <a:ext cx="482600" cy="299720"/>
          </a:xfrm>
          <a:prstGeom prst="rect">
            <a:avLst/>
          </a:prstGeom>
        </p:spPr>
        <p:txBody>
          <a:bodyPr vert="horz" wrap="square" lIns="0" tIns="12700" rIns="0" bIns="0" rtlCol="0">
            <a:spAutoFit/>
          </a:bodyPr>
          <a:lstStyle/>
          <a:p>
            <a:pPr marL="12700">
              <a:lnSpc>
                <a:spcPct val="100000"/>
              </a:lnSpc>
              <a:spcBef>
                <a:spcPts val="100"/>
              </a:spcBef>
            </a:pPr>
            <a:r>
              <a:rPr sz="1800" b="1" spc="-25" dirty="0">
                <a:solidFill>
                  <a:srgbClr val="FFFFFF"/>
                </a:solidFill>
                <a:latin typeface="UD デジタル 教科書体 NK-B"/>
                <a:cs typeface="UD デジタル 教科書体 NK-B"/>
              </a:rPr>
              <a:t>金融</a:t>
            </a:r>
            <a:endParaRPr sz="1800">
              <a:latin typeface="UD デジタル 教科書体 NK-B"/>
              <a:cs typeface="UD デジタル 教科書体 NK-B"/>
            </a:endParaRPr>
          </a:p>
        </p:txBody>
      </p:sp>
      <p:sp>
        <p:nvSpPr>
          <p:cNvPr id="26" name="object 26"/>
          <p:cNvSpPr txBox="1"/>
          <p:nvPr/>
        </p:nvSpPr>
        <p:spPr>
          <a:xfrm>
            <a:off x="7071106" y="3743780"/>
            <a:ext cx="482600" cy="299720"/>
          </a:xfrm>
          <a:prstGeom prst="rect">
            <a:avLst/>
          </a:prstGeom>
        </p:spPr>
        <p:txBody>
          <a:bodyPr vert="horz" wrap="square" lIns="0" tIns="12700" rIns="0" bIns="0" rtlCol="0">
            <a:spAutoFit/>
          </a:bodyPr>
          <a:lstStyle/>
          <a:p>
            <a:pPr marL="12700">
              <a:lnSpc>
                <a:spcPct val="100000"/>
              </a:lnSpc>
              <a:spcBef>
                <a:spcPts val="100"/>
              </a:spcBef>
            </a:pPr>
            <a:r>
              <a:rPr sz="1800" b="1" spc="-25" dirty="0">
                <a:solidFill>
                  <a:srgbClr val="FFFFFF"/>
                </a:solidFill>
                <a:latin typeface="UD デジタル 教科書体 NK-B"/>
                <a:cs typeface="UD デジタル 教科書体 NK-B"/>
              </a:rPr>
              <a:t>保険</a:t>
            </a:r>
            <a:endParaRPr sz="1800">
              <a:latin typeface="UD デジタル 教科書体 NK-B"/>
              <a:cs typeface="UD デジタル 教科書体 NK-B"/>
            </a:endParaRPr>
          </a:p>
        </p:txBody>
      </p:sp>
      <p:grpSp>
        <p:nvGrpSpPr>
          <p:cNvPr id="27" name="object 27"/>
          <p:cNvGrpSpPr/>
          <p:nvPr/>
        </p:nvGrpSpPr>
        <p:grpSpPr>
          <a:xfrm>
            <a:off x="5294376" y="3933444"/>
            <a:ext cx="3990340" cy="1626235"/>
            <a:chOff x="5294376" y="3933444"/>
            <a:chExt cx="3990340" cy="1626235"/>
          </a:xfrm>
        </p:grpSpPr>
        <p:pic>
          <p:nvPicPr>
            <p:cNvPr id="28" name="object 28"/>
            <p:cNvPicPr/>
            <p:nvPr/>
          </p:nvPicPr>
          <p:blipFill>
            <a:blip r:embed="rId14" cstate="print"/>
            <a:stretch>
              <a:fillRect/>
            </a:stretch>
          </p:blipFill>
          <p:spPr>
            <a:xfrm>
              <a:off x="5294376" y="3933444"/>
              <a:ext cx="1647443" cy="1626107"/>
            </a:xfrm>
            <a:prstGeom prst="rect">
              <a:avLst/>
            </a:prstGeom>
          </p:spPr>
        </p:pic>
        <p:pic>
          <p:nvPicPr>
            <p:cNvPr id="29" name="object 29"/>
            <p:cNvPicPr/>
            <p:nvPr/>
          </p:nvPicPr>
          <p:blipFill>
            <a:blip r:embed="rId15" cstate="print"/>
            <a:stretch>
              <a:fillRect/>
            </a:stretch>
          </p:blipFill>
          <p:spPr>
            <a:xfrm>
              <a:off x="5655564" y="4285488"/>
              <a:ext cx="920495" cy="513587"/>
            </a:xfrm>
            <a:prstGeom prst="rect">
              <a:avLst/>
            </a:prstGeom>
          </p:spPr>
        </p:pic>
        <p:pic>
          <p:nvPicPr>
            <p:cNvPr id="30" name="object 30"/>
            <p:cNvPicPr/>
            <p:nvPr/>
          </p:nvPicPr>
          <p:blipFill>
            <a:blip r:embed="rId16" cstate="print"/>
            <a:stretch>
              <a:fillRect/>
            </a:stretch>
          </p:blipFill>
          <p:spPr>
            <a:xfrm>
              <a:off x="5655564" y="4550663"/>
              <a:ext cx="920495" cy="513587"/>
            </a:xfrm>
            <a:prstGeom prst="rect">
              <a:avLst/>
            </a:prstGeom>
          </p:spPr>
        </p:pic>
        <p:pic>
          <p:nvPicPr>
            <p:cNvPr id="31" name="object 31"/>
            <p:cNvPicPr/>
            <p:nvPr/>
          </p:nvPicPr>
          <p:blipFill>
            <a:blip r:embed="rId17" cstate="print"/>
            <a:stretch>
              <a:fillRect/>
            </a:stretch>
          </p:blipFill>
          <p:spPr>
            <a:xfrm>
              <a:off x="8270747" y="4509515"/>
              <a:ext cx="1013459" cy="1013459"/>
            </a:xfrm>
            <a:prstGeom prst="rect">
              <a:avLst/>
            </a:prstGeom>
          </p:spPr>
        </p:pic>
        <p:pic>
          <p:nvPicPr>
            <p:cNvPr id="32" name="object 32"/>
            <p:cNvPicPr/>
            <p:nvPr/>
          </p:nvPicPr>
          <p:blipFill>
            <a:blip r:embed="rId18" cstate="print"/>
            <a:stretch>
              <a:fillRect/>
            </a:stretch>
          </p:blipFill>
          <p:spPr>
            <a:xfrm>
              <a:off x="8404860" y="4765547"/>
              <a:ext cx="765047" cy="513587"/>
            </a:xfrm>
            <a:prstGeom prst="rect">
              <a:avLst/>
            </a:prstGeom>
          </p:spPr>
        </p:pic>
      </p:grpSp>
      <p:sp>
        <p:nvSpPr>
          <p:cNvPr id="33" name="object 33"/>
          <p:cNvSpPr txBox="1"/>
          <p:nvPr/>
        </p:nvSpPr>
        <p:spPr>
          <a:xfrm>
            <a:off x="8536178" y="4810885"/>
            <a:ext cx="482600" cy="299720"/>
          </a:xfrm>
          <a:prstGeom prst="rect">
            <a:avLst/>
          </a:prstGeom>
        </p:spPr>
        <p:txBody>
          <a:bodyPr vert="horz" wrap="square" lIns="0" tIns="12700" rIns="0" bIns="0" rtlCol="0">
            <a:spAutoFit/>
          </a:bodyPr>
          <a:lstStyle/>
          <a:p>
            <a:pPr marL="12700">
              <a:lnSpc>
                <a:spcPct val="100000"/>
              </a:lnSpc>
              <a:spcBef>
                <a:spcPts val="100"/>
              </a:spcBef>
            </a:pPr>
            <a:r>
              <a:rPr sz="1800" b="1" spc="-25" dirty="0">
                <a:solidFill>
                  <a:srgbClr val="FFFFFF"/>
                </a:solidFill>
                <a:latin typeface="UD デジタル 教科書体 NK-B"/>
                <a:cs typeface="UD デジタル 教科書体 NK-B"/>
              </a:rPr>
              <a:t>介護</a:t>
            </a:r>
            <a:endParaRPr sz="1800">
              <a:latin typeface="UD デジタル 教科書体 NK-B"/>
              <a:cs typeface="UD デジタル 教科書体 NK-B"/>
            </a:endParaRPr>
          </a:p>
        </p:txBody>
      </p:sp>
      <p:grpSp>
        <p:nvGrpSpPr>
          <p:cNvPr id="34" name="object 34"/>
          <p:cNvGrpSpPr/>
          <p:nvPr/>
        </p:nvGrpSpPr>
        <p:grpSpPr>
          <a:xfrm>
            <a:off x="5239511" y="2453640"/>
            <a:ext cx="5020310" cy="2307590"/>
            <a:chOff x="5239511" y="2453640"/>
            <a:chExt cx="5020310" cy="2307590"/>
          </a:xfrm>
        </p:grpSpPr>
        <p:pic>
          <p:nvPicPr>
            <p:cNvPr id="35" name="object 35"/>
            <p:cNvPicPr/>
            <p:nvPr/>
          </p:nvPicPr>
          <p:blipFill>
            <a:blip r:embed="rId19" cstate="print"/>
            <a:stretch>
              <a:fillRect/>
            </a:stretch>
          </p:blipFill>
          <p:spPr>
            <a:xfrm>
              <a:off x="7223760" y="3928872"/>
              <a:ext cx="842771" cy="832103"/>
            </a:xfrm>
            <a:prstGeom prst="rect">
              <a:avLst/>
            </a:prstGeom>
          </p:spPr>
        </p:pic>
        <p:pic>
          <p:nvPicPr>
            <p:cNvPr id="36" name="object 36"/>
            <p:cNvPicPr/>
            <p:nvPr/>
          </p:nvPicPr>
          <p:blipFill>
            <a:blip r:embed="rId20" cstate="print"/>
            <a:stretch>
              <a:fillRect/>
            </a:stretch>
          </p:blipFill>
          <p:spPr>
            <a:xfrm>
              <a:off x="7178040" y="4101083"/>
              <a:ext cx="993647" cy="513587"/>
            </a:xfrm>
            <a:prstGeom prst="rect">
              <a:avLst/>
            </a:prstGeom>
          </p:spPr>
        </p:pic>
        <p:pic>
          <p:nvPicPr>
            <p:cNvPr id="37" name="object 37"/>
            <p:cNvPicPr/>
            <p:nvPr/>
          </p:nvPicPr>
          <p:blipFill>
            <a:blip r:embed="rId21" cstate="print"/>
            <a:stretch>
              <a:fillRect/>
            </a:stretch>
          </p:blipFill>
          <p:spPr>
            <a:xfrm>
              <a:off x="8555736" y="3657600"/>
              <a:ext cx="1048511" cy="1050035"/>
            </a:xfrm>
            <a:prstGeom prst="rect">
              <a:avLst/>
            </a:prstGeom>
          </p:spPr>
        </p:pic>
        <p:pic>
          <p:nvPicPr>
            <p:cNvPr id="38" name="object 38"/>
            <p:cNvPicPr/>
            <p:nvPr/>
          </p:nvPicPr>
          <p:blipFill>
            <a:blip r:embed="rId22" cstate="print"/>
            <a:stretch>
              <a:fillRect/>
            </a:stretch>
          </p:blipFill>
          <p:spPr>
            <a:xfrm>
              <a:off x="5295900" y="2453640"/>
              <a:ext cx="1696211" cy="1696211"/>
            </a:xfrm>
            <a:prstGeom prst="rect">
              <a:avLst/>
            </a:prstGeom>
          </p:spPr>
        </p:pic>
        <p:pic>
          <p:nvPicPr>
            <p:cNvPr id="39" name="object 39"/>
            <p:cNvPicPr/>
            <p:nvPr/>
          </p:nvPicPr>
          <p:blipFill>
            <a:blip r:embed="rId23" cstate="print"/>
            <a:stretch>
              <a:fillRect/>
            </a:stretch>
          </p:blipFill>
          <p:spPr>
            <a:xfrm>
              <a:off x="5239511" y="3212591"/>
              <a:ext cx="1048511" cy="1048511"/>
            </a:xfrm>
            <a:prstGeom prst="rect">
              <a:avLst/>
            </a:prstGeom>
          </p:spPr>
        </p:pic>
        <p:pic>
          <p:nvPicPr>
            <p:cNvPr id="40" name="object 40"/>
            <p:cNvPicPr/>
            <p:nvPr/>
          </p:nvPicPr>
          <p:blipFill>
            <a:blip r:embed="rId24" cstate="print"/>
            <a:stretch>
              <a:fillRect/>
            </a:stretch>
          </p:blipFill>
          <p:spPr>
            <a:xfrm>
              <a:off x="5390388" y="3363467"/>
              <a:ext cx="765047" cy="513587"/>
            </a:xfrm>
            <a:prstGeom prst="rect">
              <a:avLst/>
            </a:prstGeom>
          </p:spPr>
        </p:pic>
        <p:pic>
          <p:nvPicPr>
            <p:cNvPr id="41" name="object 41"/>
            <p:cNvPicPr/>
            <p:nvPr/>
          </p:nvPicPr>
          <p:blipFill>
            <a:blip r:embed="rId25" cstate="print"/>
            <a:stretch>
              <a:fillRect/>
            </a:stretch>
          </p:blipFill>
          <p:spPr>
            <a:xfrm>
              <a:off x="5390388" y="3610355"/>
              <a:ext cx="765047" cy="513587"/>
            </a:xfrm>
            <a:prstGeom prst="rect">
              <a:avLst/>
            </a:prstGeom>
          </p:spPr>
        </p:pic>
        <p:pic>
          <p:nvPicPr>
            <p:cNvPr id="42" name="object 42"/>
            <p:cNvPicPr/>
            <p:nvPr/>
          </p:nvPicPr>
          <p:blipFill>
            <a:blip r:embed="rId26" cstate="print"/>
            <a:stretch>
              <a:fillRect/>
            </a:stretch>
          </p:blipFill>
          <p:spPr>
            <a:xfrm>
              <a:off x="9247632" y="3640836"/>
              <a:ext cx="1011935" cy="946403"/>
            </a:xfrm>
            <a:prstGeom prst="rect">
              <a:avLst/>
            </a:prstGeom>
          </p:spPr>
        </p:pic>
        <p:pic>
          <p:nvPicPr>
            <p:cNvPr id="43" name="object 43"/>
            <p:cNvPicPr/>
            <p:nvPr/>
          </p:nvPicPr>
          <p:blipFill>
            <a:blip r:embed="rId27" cstate="print"/>
            <a:stretch>
              <a:fillRect/>
            </a:stretch>
          </p:blipFill>
          <p:spPr>
            <a:xfrm>
              <a:off x="9381744" y="3739896"/>
              <a:ext cx="765047" cy="513587"/>
            </a:xfrm>
            <a:prstGeom prst="rect">
              <a:avLst/>
            </a:prstGeom>
          </p:spPr>
        </p:pic>
        <p:pic>
          <p:nvPicPr>
            <p:cNvPr id="44" name="object 44"/>
            <p:cNvPicPr/>
            <p:nvPr/>
          </p:nvPicPr>
          <p:blipFill>
            <a:blip r:embed="rId28" cstate="print"/>
            <a:stretch>
              <a:fillRect/>
            </a:stretch>
          </p:blipFill>
          <p:spPr>
            <a:xfrm>
              <a:off x="9381744" y="3986783"/>
              <a:ext cx="765047" cy="513587"/>
            </a:xfrm>
            <a:prstGeom prst="rect">
              <a:avLst/>
            </a:prstGeom>
          </p:spPr>
        </p:pic>
      </p:grpSp>
      <p:sp>
        <p:nvSpPr>
          <p:cNvPr id="45" name="object 45"/>
          <p:cNvSpPr txBox="1"/>
          <p:nvPr/>
        </p:nvSpPr>
        <p:spPr>
          <a:xfrm>
            <a:off x="9512172" y="3788282"/>
            <a:ext cx="482600" cy="541020"/>
          </a:xfrm>
          <a:prstGeom prst="rect">
            <a:avLst/>
          </a:prstGeom>
        </p:spPr>
        <p:txBody>
          <a:bodyPr vert="horz" wrap="square" lIns="0" tIns="48260" rIns="0" bIns="0" rtlCol="0">
            <a:spAutoFit/>
          </a:bodyPr>
          <a:lstStyle/>
          <a:p>
            <a:pPr marL="12700" marR="5080">
              <a:lnSpc>
                <a:spcPts val="1900"/>
              </a:lnSpc>
              <a:spcBef>
                <a:spcPts val="380"/>
              </a:spcBef>
            </a:pPr>
            <a:r>
              <a:rPr sz="1800" b="1" spc="-25" dirty="0">
                <a:solidFill>
                  <a:srgbClr val="FFFFFF"/>
                </a:solidFill>
                <a:latin typeface="UD デジタル 教科書体 NK-B"/>
                <a:cs typeface="UD デジタル 教科書体 NK-B"/>
              </a:rPr>
              <a:t>教育全般</a:t>
            </a:r>
            <a:endParaRPr sz="1800">
              <a:latin typeface="UD デジタル 教科書体 NK-B"/>
              <a:cs typeface="UD デジタル 教科書体 NK-B"/>
            </a:endParaRPr>
          </a:p>
        </p:txBody>
      </p:sp>
      <p:grpSp>
        <p:nvGrpSpPr>
          <p:cNvPr id="46" name="object 46"/>
          <p:cNvGrpSpPr/>
          <p:nvPr/>
        </p:nvGrpSpPr>
        <p:grpSpPr>
          <a:xfrm>
            <a:off x="3750564" y="3003804"/>
            <a:ext cx="1727200" cy="1826260"/>
            <a:chOff x="3750564" y="3003804"/>
            <a:chExt cx="1727200" cy="1826260"/>
          </a:xfrm>
        </p:grpSpPr>
        <p:pic>
          <p:nvPicPr>
            <p:cNvPr id="47" name="object 47"/>
            <p:cNvPicPr/>
            <p:nvPr/>
          </p:nvPicPr>
          <p:blipFill>
            <a:blip r:embed="rId29" cstate="print"/>
            <a:stretch>
              <a:fillRect/>
            </a:stretch>
          </p:blipFill>
          <p:spPr>
            <a:xfrm>
              <a:off x="4373880" y="3739896"/>
              <a:ext cx="1103375" cy="1089659"/>
            </a:xfrm>
            <a:prstGeom prst="rect">
              <a:avLst/>
            </a:prstGeom>
          </p:spPr>
        </p:pic>
        <p:pic>
          <p:nvPicPr>
            <p:cNvPr id="48" name="object 48"/>
            <p:cNvPicPr/>
            <p:nvPr/>
          </p:nvPicPr>
          <p:blipFill>
            <a:blip r:embed="rId30" cstate="print"/>
            <a:stretch>
              <a:fillRect/>
            </a:stretch>
          </p:blipFill>
          <p:spPr>
            <a:xfrm>
              <a:off x="4539996" y="3877056"/>
              <a:ext cx="765047" cy="513587"/>
            </a:xfrm>
            <a:prstGeom prst="rect">
              <a:avLst/>
            </a:prstGeom>
          </p:spPr>
        </p:pic>
        <p:pic>
          <p:nvPicPr>
            <p:cNvPr id="49" name="object 49"/>
            <p:cNvPicPr/>
            <p:nvPr/>
          </p:nvPicPr>
          <p:blipFill>
            <a:blip r:embed="rId31" cstate="print"/>
            <a:stretch>
              <a:fillRect/>
            </a:stretch>
          </p:blipFill>
          <p:spPr>
            <a:xfrm>
              <a:off x="4427220" y="4151376"/>
              <a:ext cx="993647" cy="513587"/>
            </a:xfrm>
            <a:prstGeom prst="rect">
              <a:avLst/>
            </a:prstGeom>
          </p:spPr>
        </p:pic>
        <p:pic>
          <p:nvPicPr>
            <p:cNvPr id="50" name="object 50"/>
            <p:cNvPicPr/>
            <p:nvPr/>
          </p:nvPicPr>
          <p:blipFill>
            <a:blip r:embed="rId32" cstate="print"/>
            <a:stretch>
              <a:fillRect/>
            </a:stretch>
          </p:blipFill>
          <p:spPr>
            <a:xfrm>
              <a:off x="3762756" y="3003804"/>
              <a:ext cx="1103375" cy="1088135"/>
            </a:xfrm>
            <a:prstGeom prst="rect">
              <a:avLst/>
            </a:prstGeom>
          </p:spPr>
        </p:pic>
        <p:pic>
          <p:nvPicPr>
            <p:cNvPr id="51" name="object 51"/>
            <p:cNvPicPr/>
            <p:nvPr/>
          </p:nvPicPr>
          <p:blipFill>
            <a:blip r:embed="rId33" cstate="print"/>
            <a:stretch>
              <a:fillRect/>
            </a:stretch>
          </p:blipFill>
          <p:spPr>
            <a:xfrm>
              <a:off x="3750564" y="3127248"/>
              <a:ext cx="1136903" cy="513587"/>
            </a:xfrm>
            <a:prstGeom prst="rect">
              <a:avLst/>
            </a:prstGeom>
          </p:spPr>
        </p:pic>
        <p:pic>
          <p:nvPicPr>
            <p:cNvPr id="52" name="object 52"/>
            <p:cNvPicPr/>
            <p:nvPr/>
          </p:nvPicPr>
          <p:blipFill>
            <a:blip r:embed="rId34" cstate="print"/>
            <a:stretch>
              <a:fillRect/>
            </a:stretch>
          </p:blipFill>
          <p:spPr>
            <a:xfrm>
              <a:off x="3934968" y="3401568"/>
              <a:ext cx="765047" cy="513587"/>
            </a:xfrm>
            <a:prstGeom prst="rect">
              <a:avLst/>
            </a:prstGeom>
          </p:spPr>
        </p:pic>
      </p:grpSp>
      <p:sp>
        <p:nvSpPr>
          <p:cNvPr id="53" name="object 53"/>
          <p:cNvSpPr txBox="1"/>
          <p:nvPr/>
        </p:nvSpPr>
        <p:spPr>
          <a:xfrm>
            <a:off x="3879850" y="3172204"/>
            <a:ext cx="852169" cy="574040"/>
          </a:xfrm>
          <a:prstGeom prst="rect">
            <a:avLst/>
          </a:prstGeom>
        </p:spPr>
        <p:txBody>
          <a:bodyPr vert="horz" wrap="square" lIns="0" tIns="12700" rIns="0" bIns="0" rtlCol="0">
            <a:spAutoFit/>
          </a:bodyPr>
          <a:lstStyle/>
          <a:p>
            <a:pPr marL="196850" marR="5080" indent="-184785">
              <a:lnSpc>
                <a:spcPct val="100000"/>
              </a:lnSpc>
              <a:spcBef>
                <a:spcPts val="100"/>
              </a:spcBef>
            </a:pPr>
            <a:r>
              <a:rPr sz="1800" b="1" spc="-125" dirty="0">
                <a:solidFill>
                  <a:srgbClr val="FFFFFF"/>
                </a:solidFill>
                <a:latin typeface="UD デジタル 教科書体 NK-B"/>
                <a:cs typeface="UD デジタル 教科書体 NK-B"/>
              </a:rPr>
              <a:t>電気ガス</a:t>
            </a:r>
            <a:r>
              <a:rPr sz="1800" b="1" spc="-100" dirty="0">
                <a:solidFill>
                  <a:srgbClr val="FFFFFF"/>
                </a:solidFill>
                <a:latin typeface="UD デジタル 教科書体 NK-B"/>
                <a:cs typeface="UD デジタル 教科書体 NK-B"/>
              </a:rPr>
              <a:t>水道</a:t>
            </a:r>
            <a:endParaRPr sz="1800">
              <a:latin typeface="UD デジタル 教科書体 NK-B"/>
              <a:cs typeface="UD デジタル 教科書体 NK-B"/>
            </a:endParaRPr>
          </a:p>
        </p:txBody>
      </p:sp>
      <p:sp>
        <p:nvSpPr>
          <p:cNvPr id="54" name="object 54"/>
          <p:cNvSpPr txBox="1"/>
          <p:nvPr/>
        </p:nvSpPr>
        <p:spPr>
          <a:xfrm>
            <a:off x="4557647" y="3923613"/>
            <a:ext cx="711200" cy="572770"/>
          </a:xfrm>
          <a:prstGeom prst="rect">
            <a:avLst/>
          </a:prstGeom>
        </p:spPr>
        <p:txBody>
          <a:bodyPr vert="horz" wrap="square" lIns="0" tIns="22860" rIns="0" bIns="0" rtlCol="0">
            <a:spAutoFit/>
          </a:bodyPr>
          <a:lstStyle/>
          <a:p>
            <a:pPr marL="12700" marR="5080" indent="113030">
              <a:lnSpc>
                <a:spcPts val="2150"/>
              </a:lnSpc>
              <a:spcBef>
                <a:spcPts val="180"/>
              </a:spcBef>
            </a:pPr>
            <a:r>
              <a:rPr sz="1800" b="1" spc="-25" dirty="0">
                <a:solidFill>
                  <a:srgbClr val="FFFFFF"/>
                </a:solidFill>
                <a:latin typeface="UD デジタル 教科書体 NK-B"/>
                <a:cs typeface="UD デジタル 教科書体 NK-B"/>
              </a:rPr>
              <a:t>農林</a:t>
            </a:r>
            <a:r>
              <a:rPr sz="1800" b="1" spc="-20" dirty="0">
                <a:solidFill>
                  <a:srgbClr val="FFFFFF"/>
                </a:solidFill>
                <a:latin typeface="UD デジタル 教科書体 NK-B"/>
                <a:cs typeface="UD デジタル 教科書体 NK-B"/>
              </a:rPr>
              <a:t>水産業</a:t>
            </a:r>
            <a:endParaRPr sz="1800">
              <a:latin typeface="UD デジタル 教科書体 NK-B"/>
              <a:cs typeface="UD デジタル 教科書体 NK-B"/>
            </a:endParaRPr>
          </a:p>
        </p:txBody>
      </p:sp>
      <p:grpSp>
        <p:nvGrpSpPr>
          <p:cNvPr id="55" name="object 55"/>
          <p:cNvGrpSpPr/>
          <p:nvPr/>
        </p:nvGrpSpPr>
        <p:grpSpPr>
          <a:xfrm>
            <a:off x="2542031" y="3547871"/>
            <a:ext cx="2034539" cy="2034539"/>
            <a:chOff x="2542031" y="3547871"/>
            <a:chExt cx="2034539" cy="2034539"/>
          </a:xfrm>
        </p:grpSpPr>
        <p:pic>
          <p:nvPicPr>
            <p:cNvPr id="56" name="object 56"/>
            <p:cNvPicPr/>
            <p:nvPr/>
          </p:nvPicPr>
          <p:blipFill>
            <a:blip r:embed="rId35" cstate="print"/>
            <a:stretch>
              <a:fillRect/>
            </a:stretch>
          </p:blipFill>
          <p:spPr>
            <a:xfrm>
              <a:off x="2542031" y="3547871"/>
              <a:ext cx="2034539" cy="2034539"/>
            </a:xfrm>
            <a:prstGeom prst="rect">
              <a:avLst/>
            </a:prstGeom>
          </p:spPr>
        </p:pic>
        <p:pic>
          <p:nvPicPr>
            <p:cNvPr id="57" name="object 57"/>
            <p:cNvPicPr/>
            <p:nvPr/>
          </p:nvPicPr>
          <p:blipFill>
            <a:blip r:embed="rId36" cstate="print"/>
            <a:stretch>
              <a:fillRect/>
            </a:stretch>
          </p:blipFill>
          <p:spPr>
            <a:xfrm>
              <a:off x="3072383" y="4314444"/>
              <a:ext cx="993647" cy="513587"/>
            </a:xfrm>
            <a:prstGeom prst="rect">
              <a:avLst/>
            </a:prstGeom>
          </p:spPr>
        </p:pic>
      </p:grpSp>
      <p:sp>
        <p:nvSpPr>
          <p:cNvPr id="58" name="object 58"/>
          <p:cNvSpPr txBox="1"/>
          <p:nvPr/>
        </p:nvSpPr>
        <p:spPr>
          <a:xfrm>
            <a:off x="3172458" y="4359655"/>
            <a:ext cx="7112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FFFFFF"/>
                </a:solidFill>
                <a:latin typeface="UD デジタル 教科書体 NK-B"/>
                <a:cs typeface="UD デジタル 教科書体 NK-B"/>
              </a:rPr>
              <a:t>製造業</a:t>
            </a:r>
            <a:endParaRPr sz="1800">
              <a:latin typeface="UD デジタル 教科書体 NK-B"/>
              <a:cs typeface="UD デジタル 教科書体 NK-B"/>
            </a:endParaRPr>
          </a:p>
        </p:txBody>
      </p:sp>
      <p:grpSp>
        <p:nvGrpSpPr>
          <p:cNvPr id="59" name="object 59"/>
          <p:cNvGrpSpPr/>
          <p:nvPr/>
        </p:nvGrpSpPr>
        <p:grpSpPr>
          <a:xfrm>
            <a:off x="3741420" y="4396740"/>
            <a:ext cx="1103630" cy="1088390"/>
            <a:chOff x="3741420" y="4396740"/>
            <a:chExt cx="1103630" cy="1088390"/>
          </a:xfrm>
        </p:grpSpPr>
        <p:pic>
          <p:nvPicPr>
            <p:cNvPr id="60" name="object 60"/>
            <p:cNvPicPr/>
            <p:nvPr/>
          </p:nvPicPr>
          <p:blipFill>
            <a:blip r:embed="rId37" cstate="print"/>
            <a:stretch>
              <a:fillRect/>
            </a:stretch>
          </p:blipFill>
          <p:spPr>
            <a:xfrm>
              <a:off x="3741420" y="4396740"/>
              <a:ext cx="1103375" cy="1088135"/>
            </a:xfrm>
            <a:prstGeom prst="rect">
              <a:avLst/>
            </a:prstGeom>
          </p:spPr>
        </p:pic>
        <p:pic>
          <p:nvPicPr>
            <p:cNvPr id="61" name="object 61"/>
            <p:cNvPicPr/>
            <p:nvPr/>
          </p:nvPicPr>
          <p:blipFill>
            <a:blip r:embed="rId38" cstate="print"/>
            <a:stretch>
              <a:fillRect/>
            </a:stretch>
          </p:blipFill>
          <p:spPr>
            <a:xfrm>
              <a:off x="3907536" y="4668012"/>
              <a:ext cx="765047" cy="513587"/>
            </a:xfrm>
            <a:prstGeom prst="rect">
              <a:avLst/>
            </a:prstGeom>
          </p:spPr>
        </p:pic>
      </p:grpSp>
      <p:sp>
        <p:nvSpPr>
          <p:cNvPr id="62" name="object 62"/>
          <p:cNvSpPr txBox="1"/>
          <p:nvPr/>
        </p:nvSpPr>
        <p:spPr>
          <a:xfrm>
            <a:off x="4037963" y="4712714"/>
            <a:ext cx="482600" cy="299720"/>
          </a:xfrm>
          <a:prstGeom prst="rect">
            <a:avLst/>
          </a:prstGeom>
        </p:spPr>
        <p:txBody>
          <a:bodyPr vert="horz" wrap="square" lIns="0" tIns="12700" rIns="0" bIns="0" rtlCol="0">
            <a:spAutoFit/>
          </a:bodyPr>
          <a:lstStyle/>
          <a:p>
            <a:pPr marL="12700">
              <a:lnSpc>
                <a:spcPct val="100000"/>
              </a:lnSpc>
              <a:spcBef>
                <a:spcPts val="100"/>
              </a:spcBef>
            </a:pPr>
            <a:r>
              <a:rPr sz="1800" b="1" spc="-25" dirty="0">
                <a:solidFill>
                  <a:srgbClr val="FFFFFF"/>
                </a:solidFill>
                <a:latin typeface="UD デジタル 教科書体 NK-B"/>
                <a:cs typeface="UD デジタル 教科書体 NK-B"/>
              </a:rPr>
              <a:t>鉱業</a:t>
            </a:r>
            <a:endParaRPr sz="1800">
              <a:latin typeface="UD デジタル 教科書体 NK-B"/>
              <a:cs typeface="UD デジタル 教科書体 NK-B"/>
            </a:endParaRPr>
          </a:p>
        </p:txBody>
      </p:sp>
      <p:grpSp>
        <p:nvGrpSpPr>
          <p:cNvPr id="63" name="object 63"/>
          <p:cNvGrpSpPr/>
          <p:nvPr/>
        </p:nvGrpSpPr>
        <p:grpSpPr>
          <a:xfrm>
            <a:off x="4579620" y="4570476"/>
            <a:ext cx="1102360" cy="1089660"/>
            <a:chOff x="4579620" y="4570476"/>
            <a:chExt cx="1102360" cy="1089660"/>
          </a:xfrm>
        </p:grpSpPr>
        <p:pic>
          <p:nvPicPr>
            <p:cNvPr id="64" name="object 64"/>
            <p:cNvPicPr/>
            <p:nvPr/>
          </p:nvPicPr>
          <p:blipFill>
            <a:blip r:embed="rId39" cstate="print"/>
            <a:stretch>
              <a:fillRect/>
            </a:stretch>
          </p:blipFill>
          <p:spPr>
            <a:xfrm>
              <a:off x="4579620" y="4570476"/>
              <a:ext cx="1101851" cy="1089659"/>
            </a:xfrm>
            <a:prstGeom prst="rect">
              <a:avLst/>
            </a:prstGeom>
          </p:spPr>
        </p:pic>
        <p:pic>
          <p:nvPicPr>
            <p:cNvPr id="65" name="object 65"/>
            <p:cNvPicPr/>
            <p:nvPr/>
          </p:nvPicPr>
          <p:blipFill>
            <a:blip r:embed="rId40" cstate="print"/>
            <a:stretch>
              <a:fillRect/>
            </a:stretch>
          </p:blipFill>
          <p:spPr>
            <a:xfrm>
              <a:off x="4639056" y="4852415"/>
              <a:ext cx="993647" cy="513587"/>
            </a:xfrm>
            <a:prstGeom prst="rect">
              <a:avLst/>
            </a:prstGeom>
          </p:spPr>
        </p:pic>
      </p:grpSp>
      <p:sp>
        <p:nvSpPr>
          <p:cNvPr id="66" name="object 66"/>
          <p:cNvSpPr txBox="1"/>
          <p:nvPr/>
        </p:nvSpPr>
        <p:spPr>
          <a:xfrm>
            <a:off x="4768850" y="4896484"/>
            <a:ext cx="7112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FFFFFF"/>
                </a:solidFill>
                <a:latin typeface="UD デジタル 教科書体 NK-B"/>
                <a:cs typeface="UD デジタル 教科書体 NK-B"/>
              </a:rPr>
              <a:t>建築業</a:t>
            </a:r>
            <a:endParaRPr sz="1800">
              <a:latin typeface="UD デジタル 教科書体 NK-B"/>
              <a:cs typeface="UD デジタル 教科書体 NK-B"/>
            </a:endParaRPr>
          </a:p>
        </p:txBody>
      </p:sp>
      <p:grpSp>
        <p:nvGrpSpPr>
          <p:cNvPr id="67" name="object 67"/>
          <p:cNvGrpSpPr/>
          <p:nvPr/>
        </p:nvGrpSpPr>
        <p:grpSpPr>
          <a:xfrm>
            <a:off x="7815072" y="3666744"/>
            <a:ext cx="1050290" cy="1041400"/>
            <a:chOff x="7815072" y="3666744"/>
            <a:chExt cx="1050290" cy="1041400"/>
          </a:xfrm>
        </p:grpSpPr>
        <p:pic>
          <p:nvPicPr>
            <p:cNvPr id="68" name="object 68"/>
            <p:cNvPicPr/>
            <p:nvPr/>
          </p:nvPicPr>
          <p:blipFill>
            <a:blip r:embed="rId41" cstate="print"/>
            <a:stretch>
              <a:fillRect/>
            </a:stretch>
          </p:blipFill>
          <p:spPr>
            <a:xfrm>
              <a:off x="7815072" y="3666744"/>
              <a:ext cx="1050035" cy="1040891"/>
            </a:xfrm>
            <a:prstGeom prst="rect">
              <a:avLst/>
            </a:prstGeom>
          </p:spPr>
        </p:pic>
        <p:pic>
          <p:nvPicPr>
            <p:cNvPr id="69" name="object 69"/>
            <p:cNvPicPr/>
            <p:nvPr/>
          </p:nvPicPr>
          <p:blipFill>
            <a:blip r:embed="rId42" cstate="print"/>
            <a:stretch>
              <a:fillRect/>
            </a:stretch>
          </p:blipFill>
          <p:spPr>
            <a:xfrm>
              <a:off x="7967472" y="3813048"/>
              <a:ext cx="765047" cy="513587"/>
            </a:xfrm>
            <a:prstGeom prst="rect">
              <a:avLst/>
            </a:prstGeom>
          </p:spPr>
        </p:pic>
      </p:grpSp>
      <p:sp>
        <p:nvSpPr>
          <p:cNvPr id="70" name="object 70"/>
          <p:cNvSpPr txBox="1"/>
          <p:nvPr/>
        </p:nvSpPr>
        <p:spPr>
          <a:xfrm>
            <a:off x="8098280" y="3857752"/>
            <a:ext cx="482600" cy="299720"/>
          </a:xfrm>
          <a:prstGeom prst="rect">
            <a:avLst/>
          </a:prstGeom>
        </p:spPr>
        <p:txBody>
          <a:bodyPr vert="horz" wrap="square" lIns="0" tIns="12700" rIns="0" bIns="0" rtlCol="0">
            <a:spAutoFit/>
          </a:bodyPr>
          <a:lstStyle/>
          <a:p>
            <a:pPr marL="12700">
              <a:lnSpc>
                <a:spcPct val="100000"/>
              </a:lnSpc>
              <a:spcBef>
                <a:spcPts val="100"/>
              </a:spcBef>
            </a:pPr>
            <a:r>
              <a:rPr sz="1800" b="1" spc="-25" dirty="0">
                <a:solidFill>
                  <a:srgbClr val="FFFFFF"/>
                </a:solidFill>
                <a:latin typeface="UD デジタル 教科書体 NK-B"/>
                <a:cs typeface="UD デジタル 教科書体 NK-B"/>
              </a:rPr>
              <a:t>医療</a:t>
            </a:r>
            <a:endParaRPr sz="1800">
              <a:latin typeface="UD デジタル 教科書体 NK-B"/>
              <a:cs typeface="UD デジタル 教科書体 NK-B"/>
            </a:endParaRPr>
          </a:p>
        </p:txBody>
      </p:sp>
      <p:pic>
        <p:nvPicPr>
          <p:cNvPr id="71" name="object 71"/>
          <p:cNvPicPr/>
          <p:nvPr/>
        </p:nvPicPr>
        <p:blipFill>
          <a:blip r:embed="rId43" cstate="print"/>
          <a:stretch>
            <a:fillRect/>
          </a:stretch>
        </p:blipFill>
        <p:spPr>
          <a:xfrm>
            <a:off x="7967472" y="4059935"/>
            <a:ext cx="765047" cy="513587"/>
          </a:xfrm>
          <a:prstGeom prst="rect">
            <a:avLst/>
          </a:prstGeom>
        </p:spPr>
      </p:pic>
      <p:sp>
        <p:nvSpPr>
          <p:cNvPr id="72" name="object 72"/>
          <p:cNvSpPr txBox="1"/>
          <p:nvPr/>
        </p:nvSpPr>
        <p:spPr>
          <a:xfrm>
            <a:off x="7282940" y="4145153"/>
            <a:ext cx="1333500" cy="299720"/>
          </a:xfrm>
          <a:prstGeom prst="rect">
            <a:avLst/>
          </a:prstGeom>
        </p:spPr>
        <p:txBody>
          <a:bodyPr vert="horz" wrap="square" lIns="0" tIns="12700" rIns="0" bIns="0" rtlCol="0">
            <a:spAutoFit/>
          </a:bodyPr>
          <a:lstStyle/>
          <a:p>
            <a:pPr marL="38100">
              <a:lnSpc>
                <a:spcPct val="100000"/>
              </a:lnSpc>
              <a:spcBef>
                <a:spcPts val="100"/>
              </a:spcBef>
            </a:pPr>
            <a:r>
              <a:rPr sz="1800" b="1" spc="80" dirty="0">
                <a:solidFill>
                  <a:srgbClr val="FFFFFF"/>
                </a:solidFill>
                <a:latin typeface="UD デジタル 教科書体 NK-B"/>
                <a:cs typeface="UD デジタル 教科書体 NK-B"/>
              </a:rPr>
              <a:t>不動産 </a:t>
            </a:r>
            <a:r>
              <a:rPr sz="2700" b="1" spc="-37" baseline="7716" dirty="0">
                <a:solidFill>
                  <a:srgbClr val="FFFFFF"/>
                </a:solidFill>
                <a:latin typeface="UD デジタル 教科書体 NK-B"/>
                <a:cs typeface="UD デジタル 教科書体 NK-B"/>
              </a:rPr>
              <a:t>衛生</a:t>
            </a:r>
            <a:endParaRPr sz="2700" baseline="7716">
              <a:latin typeface="UD デジタル 教科書体 NK-B"/>
              <a:cs typeface="UD デジタル 教科書体 NK-B"/>
            </a:endParaRPr>
          </a:p>
        </p:txBody>
      </p:sp>
      <p:grpSp>
        <p:nvGrpSpPr>
          <p:cNvPr id="73" name="object 73"/>
          <p:cNvGrpSpPr/>
          <p:nvPr/>
        </p:nvGrpSpPr>
        <p:grpSpPr>
          <a:xfrm>
            <a:off x="6385560" y="4367784"/>
            <a:ext cx="2144395" cy="1239520"/>
            <a:chOff x="6385560" y="4367784"/>
            <a:chExt cx="2144395" cy="1239520"/>
          </a:xfrm>
        </p:grpSpPr>
        <p:pic>
          <p:nvPicPr>
            <p:cNvPr id="74" name="object 74"/>
            <p:cNvPicPr/>
            <p:nvPr/>
          </p:nvPicPr>
          <p:blipFill>
            <a:blip r:embed="rId44" cstate="print"/>
            <a:stretch>
              <a:fillRect/>
            </a:stretch>
          </p:blipFill>
          <p:spPr>
            <a:xfrm>
              <a:off x="6477000" y="4367784"/>
              <a:ext cx="1103375" cy="1089659"/>
            </a:xfrm>
            <a:prstGeom prst="rect">
              <a:avLst/>
            </a:prstGeom>
          </p:spPr>
        </p:pic>
        <p:pic>
          <p:nvPicPr>
            <p:cNvPr id="75" name="object 75"/>
            <p:cNvPicPr/>
            <p:nvPr/>
          </p:nvPicPr>
          <p:blipFill>
            <a:blip r:embed="rId45" cstate="print"/>
            <a:stretch>
              <a:fillRect/>
            </a:stretch>
          </p:blipFill>
          <p:spPr>
            <a:xfrm>
              <a:off x="6385560" y="4588764"/>
              <a:ext cx="1341119" cy="513587"/>
            </a:xfrm>
            <a:prstGeom prst="rect">
              <a:avLst/>
            </a:prstGeom>
          </p:spPr>
        </p:pic>
        <p:pic>
          <p:nvPicPr>
            <p:cNvPr id="76" name="object 76"/>
            <p:cNvPicPr/>
            <p:nvPr/>
          </p:nvPicPr>
          <p:blipFill>
            <a:blip r:embed="rId46" cstate="print"/>
            <a:stretch>
              <a:fillRect/>
            </a:stretch>
          </p:blipFill>
          <p:spPr>
            <a:xfrm>
              <a:off x="6528816" y="4863084"/>
              <a:ext cx="1053083" cy="513587"/>
            </a:xfrm>
            <a:prstGeom prst="rect">
              <a:avLst/>
            </a:prstGeom>
          </p:spPr>
        </p:pic>
        <p:pic>
          <p:nvPicPr>
            <p:cNvPr id="77" name="object 77"/>
            <p:cNvPicPr/>
            <p:nvPr/>
          </p:nvPicPr>
          <p:blipFill>
            <a:blip r:embed="rId47" cstate="print"/>
            <a:stretch>
              <a:fillRect/>
            </a:stretch>
          </p:blipFill>
          <p:spPr>
            <a:xfrm>
              <a:off x="7426452" y="4517136"/>
              <a:ext cx="1103375" cy="1089659"/>
            </a:xfrm>
            <a:prstGeom prst="rect">
              <a:avLst/>
            </a:prstGeom>
          </p:spPr>
        </p:pic>
        <p:pic>
          <p:nvPicPr>
            <p:cNvPr id="78" name="object 78"/>
            <p:cNvPicPr/>
            <p:nvPr/>
          </p:nvPicPr>
          <p:blipFill>
            <a:blip r:embed="rId48" cstate="print"/>
            <a:stretch>
              <a:fillRect/>
            </a:stretch>
          </p:blipFill>
          <p:spPr>
            <a:xfrm>
              <a:off x="7537704" y="4596384"/>
              <a:ext cx="920495" cy="513587"/>
            </a:xfrm>
            <a:prstGeom prst="rect">
              <a:avLst/>
            </a:prstGeom>
          </p:spPr>
        </p:pic>
        <p:pic>
          <p:nvPicPr>
            <p:cNvPr id="79" name="object 79"/>
            <p:cNvPicPr/>
            <p:nvPr/>
          </p:nvPicPr>
          <p:blipFill>
            <a:blip r:embed="rId49" cstate="print"/>
            <a:stretch>
              <a:fillRect/>
            </a:stretch>
          </p:blipFill>
          <p:spPr>
            <a:xfrm>
              <a:off x="7470647" y="4870704"/>
              <a:ext cx="1053083" cy="513587"/>
            </a:xfrm>
            <a:prstGeom prst="rect">
              <a:avLst/>
            </a:prstGeom>
          </p:spPr>
        </p:pic>
      </p:grpSp>
      <p:sp>
        <p:nvSpPr>
          <p:cNvPr id="80" name="object 80"/>
          <p:cNvSpPr txBox="1"/>
          <p:nvPr/>
        </p:nvSpPr>
        <p:spPr>
          <a:xfrm>
            <a:off x="7681974" y="5272530"/>
            <a:ext cx="715645" cy="208279"/>
          </a:xfrm>
          <a:prstGeom prst="rect">
            <a:avLst/>
          </a:prstGeom>
        </p:spPr>
        <p:txBody>
          <a:bodyPr vert="horz" wrap="square" lIns="0" tIns="12700" rIns="0" bIns="0" rtlCol="0">
            <a:spAutoFit/>
          </a:bodyPr>
          <a:lstStyle/>
          <a:p>
            <a:pPr marL="12700">
              <a:lnSpc>
                <a:spcPct val="100000"/>
              </a:lnSpc>
              <a:spcBef>
                <a:spcPts val="100"/>
              </a:spcBef>
            </a:pPr>
            <a:r>
              <a:rPr sz="1200" b="1" spc="-110" dirty="0">
                <a:solidFill>
                  <a:srgbClr val="FFFFFF"/>
                </a:solidFill>
                <a:latin typeface="UD デジタル 教科書体 NK-B"/>
                <a:cs typeface="UD デジタル 教科書体 NK-B"/>
              </a:rPr>
              <a:t>( 観光など)</a:t>
            </a:r>
            <a:endParaRPr sz="1200">
              <a:latin typeface="UD デジタル 教科書体 NK-B"/>
              <a:cs typeface="UD デジタル 教科書体 NK-B"/>
            </a:endParaRPr>
          </a:p>
        </p:txBody>
      </p:sp>
      <p:grpSp>
        <p:nvGrpSpPr>
          <p:cNvPr id="81" name="object 81"/>
          <p:cNvGrpSpPr/>
          <p:nvPr/>
        </p:nvGrpSpPr>
        <p:grpSpPr>
          <a:xfrm>
            <a:off x="5762244" y="2694432"/>
            <a:ext cx="765175" cy="788035"/>
            <a:chOff x="5762244" y="2694432"/>
            <a:chExt cx="765175" cy="788035"/>
          </a:xfrm>
        </p:grpSpPr>
        <p:pic>
          <p:nvPicPr>
            <p:cNvPr id="82" name="object 82"/>
            <p:cNvPicPr/>
            <p:nvPr/>
          </p:nvPicPr>
          <p:blipFill>
            <a:blip r:embed="rId50" cstate="print"/>
            <a:stretch>
              <a:fillRect/>
            </a:stretch>
          </p:blipFill>
          <p:spPr>
            <a:xfrm>
              <a:off x="5762244" y="2694432"/>
              <a:ext cx="765047" cy="513587"/>
            </a:xfrm>
            <a:prstGeom prst="rect">
              <a:avLst/>
            </a:prstGeom>
          </p:spPr>
        </p:pic>
        <p:pic>
          <p:nvPicPr>
            <p:cNvPr id="83" name="object 83"/>
            <p:cNvPicPr/>
            <p:nvPr/>
          </p:nvPicPr>
          <p:blipFill>
            <a:blip r:embed="rId51" cstate="print"/>
            <a:stretch>
              <a:fillRect/>
            </a:stretch>
          </p:blipFill>
          <p:spPr>
            <a:xfrm>
              <a:off x="5762244" y="2968752"/>
              <a:ext cx="765047" cy="513587"/>
            </a:xfrm>
            <a:prstGeom prst="rect">
              <a:avLst/>
            </a:prstGeom>
          </p:spPr>
        </p:pic>
      </p:grpSp>
      <p:sp>
        <p:nvSpPr>
          <p:cNvPr id="84" name="object 84"/>
          <p:cNvSpPr txBox="1"/>
          <p:nvPr/>
        </p:nvSpPr>
        <p:spPr>
          <a:xfrm>
            <a:off x="5893308" y="2739135"/>
            <a:ext cx="482600" cy="574040"/>
          </a:xfrm>
          <a:prstGeom prst="rect">
            <a:avLst/>
          </a:prstGeom>
        </p:spPr>
        <p:txBody>
          <a:bodyPr vert="horz" wrap="square" lIns="0" tIns="12700" rIns="0" bIns="0" rtlCol="0">
            <a:spAutoFit/>
          </a:bodyPr>
          <a:lstStyle/>
          <a:p>
            <a:pPr marL="12700" marR="5080">
              <a:lnSpc>
                <a:spcPct val="100000"/>
              </a:lnSpc>
              <a:spcBef>
                <a:spcPts val="100"/>
              </a:spcBef>
            </a:pPr>
            <a:r>
              <a:rPr sz="1800" b="1" spc="-25" dirty="0">
                <a:solidFill>
                  <a:srgbClr val="002060"/>
                </a:solidFill>
                <a:latin typeface="UD デジタル 教科書体 NK-B"/>
                <a:cs typeface="UD デジタル 教科書体 NK-B"/>
              </a:rPr>
              <a:t>情報通信</a:t>
            </a:r>
            <a:endParaRPr sz="1800">
              <a:latin typeface="UD デジタル 教科書体 NK-B"/>
              <a:cs typeface="UD デジタル 教科書体 NK-B"/>
            </a:endParaRPr>
          </a:p>
        </p:txBody>
      </p:sp>
      <p:sp>
        <p:nvSpPr>
          <p:cNvPr id="85" name="object 85"/>
          <p:cNvSpPr txBox="1"/>
          <p:nvPr/>
        </p:nvSpPr>
        <p:spPr>
          <a:xfrm>
            <a:off x="5521375" y="3412820"/>
            <a:ext cx="482600" cy="299720"/>
          </a:xfrm>
          <a:prstGeom prst="rect">
            <a:avLst/>
          </a:prstGeom>
        </p:spPr>
        <p:txBody>
          <a:bodyPr vert="horz" wrap="square" lIns="0" tIns="12700" rIns="0" bIns="0" rtlCol="0">
            <a:spAutoFit/>
          </a:bodyPr>
          <a:lstStyle/>
          <a:p>
            <a:pPr marL="12700">
              <a:lnSpc>
                <a:spcPct val="100000"/>
              </a:lnSpc>
              <a:spcBef>
                <a:spcPts val="100"/>
              </a:spcBef>
            </a:pPr>
            <a:r>
              <a:rPr sz="1800" b="1" spc="-25" dirty="0">
                <a:solidFill>
                  <a:srgbClr val="FFFFFF"/>
                </a:solidFill>
                <a:latin typeface="UD デジタル 教科書体 NK-B"/>
                <a:cs typeface="UD デジタル 教科書体 NK-B"/>
              </a:rPr>
              <a:t>運輸</a:t>
            </a:r>
            <a:endParaRPr sz="1800">
              <a:latin typeface="UD デジタル 教科書体 NK-B"/>
              <a:cs typeface="UD デジタル 教科書体 NK-B"/>
            </a:endParaRPr>
          </a:p>
        </p:txBody>
      </p:sp>
      <p:sp>
        <p:nvSpPr>
          <p:cNvPr id="86" name="object 86"/>
          <p:cNvSpPr txBox="1"/>
          <p:nvPr/>
        </p:nvSpPr>
        <p:spPr>
          <a:xfrm>
            <a:off x="5521375" y="3653535"/>
            <a:ext cx="482600" cy="299720"/>
          </a:xfrm>
          <a:prstGeom prst="rect">
            <a:avLst/>
          </a:prstGeom>
        </p:spPr>
        <p:txBody>
          <a:bodyPr vert="horz" wrap="square" lIns="0" tIns="12700" rIns="0" bIns="0" rtlCol="0">
            <a:spAutoFit/>
          </a:bodyPr>
          <a:lstStyle/>
          <a:p>
            <a:pPr marL="12700">
              <a:lnSpc>
                <a:spcPct val="100000"/>
              </a:lnSpc>
              <a:spcBef>
                <a:spcPts val="100"/>
              </a:spcBef>
            </a:pPr>
            <a:r>
              <a:rPr sz="1800" b="1" spc="-25" dirty="0">
                <a:solidFill>
                  <a:srgbClr val="FFFFFF"/>
                </a:solidFill>
                <a:latin typeface="UD デジタル 教科書体 NK-B"/>
                <a:cs typeface="UD デジタル 教科書体 NK-B"/>
              </a:rPr>
              <a:t>郵便</a:t>
            </a:r>
            <a:endParaRPr sz="1800">
              <a:latin typeface="UD デジタル 教科書体 NK-B"/>
              <a:cs typeface="UD デジタル 教科書体 NK-B"/>
            </a:endParaRPr>
          </a:p>
        </p:txBody>
      </p:sp>
      <p:pic>
        <p:nvPicPr>
          <p:cNvPr id="87" name="object 87"/>
          <p:cNvPicPr/>
          <p:nvPr/>
        </p:nvPicPr>
        <p:blipFill>
          <a:blip r:embed="rId52" cstate="print"/>
          <a:stretch>
            <a:fillRect/>
          </a:stretch>
        </p:blipFill>
        <p:spPr>
          <a:xfrm>
            <a:off x="8683752" y="3912108"/>
            <a:ext cx="765047" cy="513587"/>
          </a:xfrm>
          <a:prstGeom prst="rect">
            <a:avLst/>
          </a:prstGeom>
        </p:spPr>
      </p:pic>
      <p:sp>
        <p:nvSpPr>
          <p:cNvPr id="88" name="object 88"/>
          <p:cNvSpPr txBox="1"/>
          <p:nvPr/>
        </p:nvSpPr>
        <p:spPr>
          <a:xfrm>
            <a:off x="8814179" y="3956507"/>
            <a:ext cx="482600" cy="299720"/>
          </a:xfrm>
          <a:prstGeom prst="rect">
            <a:avLst/>
          </a:prstGeom>
        </p:spPr>
        <p:txBody>
          <a:bodyPr vert="horz" wrap="square" lIns="0" tIns="12700" rIns="0" bIns="0" rtlCol="0">
            <a:spAutoFit/>
          </a:bodyPr>
          <a:lstStyle/>
          <a:p>
            <a:pPr marL="12700">
              <a:lnSpc>
                <a:spcPct val="100000"/>
              </a:lnSpc>
              <a:spcBef>
                <a:spcPts val="100"/>
              </a:spcBef>
            </a:pPr>
            <a:r>
              <a:rPr sz="1800" b="1" spc="-25" dirty="0">
                <a:solidFill>
                  <a:srgbClr val="FFFFFF"/>
                </a:solidFill>
                <a:latin typeface="UD デジタル 教科書体 NK-B"/>
                <a:cs typeface="UD デジタル 教科書体 NK-B"/>
              </a:rPr>
              <a:t>行政</a:t>
            </a:r>
            <a:endParaRPr sz="1800">
              <a:latin typeface="UD デジタル 教科書体 NK-B"/>
              <a:cs typeface="UD デジタル 教科書体 NK-B"/>
            </a:endParaRPr>
          </a:p>
        </p:txBody>
      </p:sp>
      <p:sp>
        <p:nvSpPr>
          <p:cNvPr id="89" name="object 89"/>
          <p:cNvSpPr txBox="1"/>
          <p:nvPr/>
        </p:nvSpPr>
        <p:spPr>
          <a:xfrm>
            <a:off x="3288865" y="1596641"/>
            <a:ext cx="1341120" cy="330835"/>
          </a:xfrm>
          <a:prstGeom prst="rect">
            <a:avLst/>
          </a:prstGeom>
        </p:spPr>
        <p:txBody>
          <a:bodyPr vert="horz" wrap="square" lIns="0" tIns="13335" rIns="0" bIns="0" rtlCol="0">
            <a:spAutoFit/>
          </a:bodyPr>
          <a:lstStyle/>
          <a:p>
            <a:pPr marL="12700">
              <a:lnSpc>
                <a:spcPct val="100000"/>
              </a:lnSpc>
              <a:spcBef>
                <a:spcPts val="105"/>
              </a:spcBef>
            </a:pPr>
            <a:r>
              <a:rPr sz="2000" b="1" dirty="0">
                <a:latin typeface="UD デジタル 教科書体 NK-B"/>
                <a:cs typeface="UD デジタル 教科書体 NK-B"/>
              </a:rPr>
              <a:t>③産業IT</a:t>
            </a:r>
            <a:r>
              <a:rPr sz="2000" b="1" spc="-50" dirty="0">
                <a:latin typeface="UD デジタル 教科書体 NK-B"/>
                <a:cs typeface="UD デジタル 教科書体 NK-B"/>
              </a:rPr>
              <a:t>化</a:t>
            </a:r>
            <a:endParaRPr sz="2000">
              <a:latin typeface="UD デジタル 教科書体 NK-B"/>
              <a:cs typeface="UD デジタル 教科書体 NK-B"/>
            </a:endParaRPr>
          </a:p>
        </p:txBody>
      </p:sp>
      <p:sp>
        <p:nvSpPr>
          <p:cNvPr id="90" name="object 90"/>
          <p:cNvSpPr txBox="1"/>
          <p:nvPr/>
        </p:nvSpPr>
        <p:spPr>
          <a:xfrm>
            <a:off x="7693126" y="1661032"/>
            <a:ext cx="1717039" cy="330835"/>
          </a:xfrm>
          <a:prstGeom prst="rect">
            <a:avLst/>
          </a:prstGeom>
        </p:spPr>
        <p:txBody>
          <a:bodyPr vert="horz" wrap="square" lIns="0" tIns="13335" rIns="0" bIns="0" rtlCol="0">
            <a:spAutoFit/>
          </a:bodyPr>
          <a:lstStyle/>
          <a:p>
            <a:pPr marL="12700">
              <a:lnSpc>
                <a:spcPct val="100000"/>
              </a:lnSpc>
              <a:spcBef>
                <a:spcPts val="105"/>
              </a:spcBef>
            </a:pPr>
            <a:r>
              <a:rPr sz="2000" b="1" spc="-10" dirty="0">
                <a:latin typeface="UD デジタル 教科書体 NK-B"/>
                <a:cs typeface="UD デジタル 教科書体 NK-B"/>
              </a:rPr>
              <a:t>①サイバー空間</a:t>
            </a:r>
            <a:endParaRPr sz="2000">
              <a:latin typeface="UD デジタル 教科書体 NK-B"/>
              <a:cs typeface="UD デジタル 教科書体 NK-B"/>
            </a:endParaRPr>
          </a:p>
        </p:txBody>
      </p:sp>
      <p:sp>
        <p:nvSpPr>
          <p:cNvPr id="91" name="object 91"/>
          <p:cNvSpPr txBox="1"/>
          <p:nvPr/>
        </p:nvSpPr>
        <p:spPr>
          <a:xfrm>
            <a:off x="5522976" y="5805210"/>
            <a:ext cx="4152900" cy="855344"/>
          </a:xfrm>
          <a:prstGeom prst="rect">
            <a:avLst/>
          </a:prstGeom>
        </p:spPr>
        <p:txBody>
          <a:bodyPr vert="horz" wrap="square" lIns="0" tIns="85090" rIns="0" bIns="0" rtlCol="0">
            <a:spAutoFit/>
          </a:bodyPr>
          <a:lstStyle/>
          <a:p>
            <a:pPr marL="1128395">
              <a:lnSpc>
                <a:spcPct val="100000"/>
              </a:lnSpc>
              <a:spcBef>
                <a:spcPts val="670"/>
              </a:spcBef>
            </a:pPr>
            <a:r>
              <a:rPr sz="2000" b="1" dirty="0">
                <a:latin typeface="UD デジタル 教科書体 NK-B"/>
                <a:cs typeface="UD デジタル 教科書体 NK-B"/>
              </a:rPr>
              <a:t>②物理空間（</a:t>
            </a:r>
            <a:r>
              <a:rPr sz="2000" b="1" spc="-10" dirty="0">
                <a:latin typeface="UD デジタル 教科書体 NK-B"/>
                <a:cs typeface="UD デジタル 教科書体 NK-B"/>
              </a:rPr>
              <a:t>リアルな世界</a:t>
            </a:r>
            <a:r>
              <a:rPr sz="2000" b="1" spc="-50" dirty="0">
                <a:latin typeface="UD デジタル 教科書体 NK-B"/>
                <a:cs typeface="UD デジタル 教科書体 NK-B"/>
              </a:rPr>
              <a:t>）</a:t>
            </a:r>
            <a:endParaRPr sz="2000">
              <a:latin typeface="UD デジタル 教科書体 NK-B"/>
              <a:cs typeface="UD デジタル 教科書体 NK-B"/>
            </a:endParaRPr>
          </a:p>
          <a:p>
            <a:pPr marL="12700">
              <a:lnSpc>
                <a:spcPct val="100000"/>
              </a:lnSpc>
              <a:spcBef>
                <a:spcPts val="680"/>
              </a:spcBef>
            </a:pPr>
            <a:r>
              <a:rPr sz="2400" b="1" spc="-20" dirty="0">
                <a:latin typeface="UD デジタル 教科書体 NK-B"/>
                <a:cs typeface="UD デジタル 教科書体 NK-B"/>
              </a:rPr>
              <a:t>アナログ</a:t>
            </a:r>
            <a:endParaRPr sz="2400">
              <a:latin typeface="UD デジタル 教科書体 NK-B"/>
              <a:cs typeface="UD デジタル 教科書体 NK-B"/>
            </a:endParaRPr>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6379" y="274452"/>
            <a:ext cx="4754294" cy="3047867"/>
          </a:xfrm>
          <a:prstGeom prst="rect">
            <a:avLst/>
          </a:prstGeom>
        </p:spPr>
      </p:pic>
      <p:pic>
        <p:nvPicPr>
          <p:cNvPr id="3" name="object 3"/>
          <p:cNvPicPr/>
          <p:nvPr/>
        </p:nvPicPr>
        <p:blipFill>
          <a:blip r:embed="rId3" cstate="print"/>
          <a:stretch>
            <a:fillRect/>
          </a:stretch>
        </p:blipFill>
        <p:spPr>
          <a:xfrm>
            <a:off x="6781173" y="184047"/>
            <a:ext cx="4671539" cy="3066644"/>
          </a:xfrm>
          <a:prstGeom prst="rect">
            <a:avLst/>
          </a:prstGeom>
        </p:spPr>
      </p:pic>
      <p:grpSp>
        <p:nvGrpSpPr>
          <p:cNvPr id="4" name="object 4"/>
          <p:cNvGrpSpPr/>
          <p:nvPr/>
        </p:nvGrpSpPr>
        <p:grpSpPr>
          <a:xfrm>
            <a:off x="0" y="0"/>
            <a:ext cx="12192000" cy="6858000"/>
            <a:chOff x="0" y="0"/>
            <a:chExt cx="12192000" cy="6858000"/>
          </a:xfrm>
        </p:grpSpPr>
        <p:sp>
          <p:nvSpPr>
            <p:cNvPr id="5" name="object 5"/>
            <p:cNvSpPr/>
            <p:nvPr/>
          </p:nvSpPr>
          <p:spPr>
            <a:xfrm>
              <a:off x="6096000" y="0"/>
              <a:ext cx="0" cy="6858000"/>
            </a:xfrm>
            <a:custGeom>
              <a:avLst/>
              <a:gdLst/>
              <a:ahLst/>
              <a:cxnLst/>
              <a:rect l="l" t="t" r="r" b="b"/>
              <a:pathLst>
                <a:path h="6858000">
                  <a:moveTo>
                    <a:pt x="0" y="0"/>
                  </a:moveTo>
                  <a:lnTo>
                    <a:pt x="0" y="6858000"/>
                  </a:lnTo>
                </a:path>
              </a:pathLst>
            </a:custGeom>
            <a:ln w="12192">
              <a:solidFill>
                <a:srgbClr val="C55A11"/>
              </a:solidFill>
              <a:prstDash val="sysDash"/>
            </a:ln>
          </p:spPr>
          <p:txBody>
            <a:bodyPr wrap="square" lIns="0" tIns="0" rIns="0" bIns="0" rtlCol="0"/>
            <a:lstStyle/>
            <a:p>
              <a:endParaRPr/>
            </a:p>
          </p:txBody>
        </p:sp>
        <p:sp>
          <p:nvSpPr>
            <p:cNvPr id="6" name="object 6"/>
            <p:cNvSpPr/>
            <p:nvPr/>
          </p:nvSpPr>
          <p:spPr>
            <a:xfrm>
              <a:off x="0" y="3429000"/>
              <a:ext cx="12192000" cy="0"/>
            </a:xfrm>
            <a:custGeom>
              <a:avLst/>
              <a:gdLst/>
              <a:ahLst/>
              <a:cxnLst/>
              <a:rect l="l" t="t" r="r" b="b"/>
              <a:pathLst>
                <a:path w="12192000">
                  <a:moveTo>
                    <a:pt x="0" y="0"/>
                  </a:moveTo>
                  <a:lnTo>
                    <a:pt x="12192000" y="0"/>
                  </a:lnTo>
                </a:path>
              </a:pathLst>
            </a:custGeom>
            <a:ln w="12192">
              <a:solidFill>
                <a:srgbClr val="C55A11"/>
              </a:solidFill>
              <a:prstDash val="sysDash"/>
            </a:ln>
          </p:spPr>
          <p:txBody>
            <a:bodyPr wrap="square" lIns="0" tIns="0" rIns="0" bIns="0" rtlCol="0"/>
            <a:lstStyle/>
            <a:p>
              <a:endParaRPr/>
            </a:p>
          </p:txBody>
        </p:sp>
        <p:pic>
          <p:nvPicPr>
            <p:cNvPr id="7" name="object 7"/>
            <p:cNvPicPr/>
            <p:nvPr/>
          </p:nvPicPr>
          <p:blipFill>
            <a:blip r:embed="rId4" cstate="print"/>
            <a:stretch>
              <a:fillRect/>
            </a:stretch>
          </p:blipFill>
          <p:spPr>
            <a:xfrm>
              <a:off x="544068" y="3735019"/>
              <a:ext cx="5172455" cy="3004718"/>
            </a:xfrm>
            <a:prstGeom prst="rect">
              <a:avLst/>
            </a:prstGeom>
          </p:spPr>
        </p:pic>
        <p:pic>
          <p:nvPicPr>
            <p:cNvPr id="8" name="object 8"/>
            <p:cNvPicPr/>
            <p:nvPr/>
          </p:nvPicPr>
          <p:blipFill>
            <a:blip r:embed="rId5" cstate="print"/>
            <a:stretch>
              <a:fillRect/>
            </a:stretch>
          </p:blipFill>
          <p:spPr>
            <a:xfrm>
              <a:off x="7075017" y="3678326"/>
              <a:ext cx="4655209" cy="3089757"/>
            </a:xfrm>
            <a:prstGeom prst="rect">
              <a:avLst/>
            </a:prstGeom>
          </p:spPr>
        </p:pic>
        <p:pic>
          <p:nvPicPr>
            <p:cNvPr id="9" name="object 9"/>
            <p:cNvPicPr/>
            <p:nvPr/>
          </p:nvPicPr>
          <p:blipFill>
            <a:blip r:embed="rId6" cstate="print"/>
            <a:stretch>
              <a:fillRect/>
            </a:stretch>
          </p:blipFill>
          <p:spPr>
            <a:xfrm>
              <a:off x="74676" y="0"/>
              <a:ext cx="1075943" cy="1531620"/>
            </a:xfrm>
            <a:prstGeom prst="rect">
              <a:avLst/>
            </a:prstGeom>
          </p:spPr>
        </p:pic>
      </p:grpSp>
      <p:sp>
        <p:nvSpPr>
          <p:cNvPr id="10" name="object 10"/>
          <p:cNvSpPr txBox="1"/>
          <p:nvPr/>
        </p:nvSpPr>
        <p:spPr>
          <a:xfrm>
            <a:off x="513534" y="365108"/>
            <a:ext cx="203835" cy="1084580"/>
          </a:xfrm>
          <a:prstGeom prst="rect">
            <a:avLst/>
          </a:prstGeom>
        </p:spPr>
        <p:txBody>
          <a:bodyPr vert="eaVert" wrap="square" lIns="0" tIns="0" rIns="0" bIns="0" rtlCol="0">
            <a:spAutoFit/>
          </a:bodyPr>
          <a:lstStyle/>
          <a:p>
            <a:pPr marL="12700">
              <a:lnSpc>
                <a:spcPct val="65000"/>
              </a:lnSpc>
            </a:pPr>
            <a:r>
              <a:rPr sz="1400" b="0" dirty="0">
                <a:latin typeface="BIZ UDP明朝 Medium"/>
                <a:cs typeface="BIZ UDP明朝 Medium"/>
              </a:rPr>
              <a:t>継続</a:t>
            </a:r>
            <a:r>
              <a:rPr sz="1400" b="0" spc="-60" dirty="0">
                <a:latin typeface="BIZ UDP明朝 Medium"/>
                <a:cs typeface="BIZ UDP明朝 Medium"/>
              </a:rPr>
              <a:t>は</a:t>
            </a:r>
            <a:r>
              <a:rPr sz="1400" b="0" dirty="0">
                <a:latin typeface="BIZ UDP明朝 Medium"/>
                <a:cs typeface="BIZ UDP明朝 Medium"/>
              </a:rPr>
              <a:t>力</a:t>
            </a:r>
            <a:r>
              <a:rPr sz="1400" b="0" spc="-25" dirty="0">
                <a:latin typeface="BIZ UDP明朝 Medium"/>
                <a:cs typeface="BIZ UDP明朝 Medium"/>
              </a:rPr>
              <a:t>な</a:t>
            </a:r>
            <a:r>
              <a:rPr sz="1400" b="0" dirty="0">
                <a:latin typeface="BIZ UDP明朝 Medium"/>
                <a:cs typeface="BIZ UDP明朝 Medium"/>
              </a:rPr>
              <a:t>り</a:t>
            </a:r>
            <a:endParaRPr sz="1400">
              <a:latin typeface="BIZ UDP明朝 Medium"/>
              <a:cs typeface="BIZ UDP明朝 Medium"/>
            </a:endParaRPr>
          </a:p>
        </p:txBody>
      </p:sp>
      <p:sp>
        <p:nvSpPr>
          <p:cNvPr id="11" name="object 11"/>
          <p:cNvSpPr txBox="1"/>
          <p:nvPr/>
        </p:nvSpPr>
        <p:spPr>
          <a:xfrm>
            <a:off x="105957" y="3104596"/>
            <a:ext cx="5626100" cy="43688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303030"/>
                </a:solidFill>
                <a:latin typeface="HG教科書体"/>
                <a:cs typeface="HG教科書体"/>
              </a:rPr>
              <a:t>水蛭は取り込んだ血液を</a:t>
            </a:r>
            <a:r>
              <a:rPr sz="900" spc="-10" dirty="0">
                <a:solidFill>
                  <a:srgbClr val="303030"/>
                </a:solidFill>
                <a:latin typeface="HG教科書体"/>
                <a:cs typeface="HG教科書体"/>
              </a:rPr>
              <a:t>6～8</a:t>
            </a:r>
            <a:r>
              <a:rPr sz="900" spc="-5" dirty="0">
                <a:solidFill>
                  <a:srgbClr val="303030"/>
                </a:solidFill>
                <a:latin typeface="HG教科書体"/>
                <a:cs typeface="HG教科書体"/>
              </a:rPr>
              <a:t>ヶ月もかけて消化します。</a:t>
            </a:r>
            <a:endParaRPr sz="900">
              <a:latin typeface="HG教科書体"/>
              <a:cs typeface="HG教科書体"/>
            </a:endParaRPr>
          </a:p>
          <a:p>
            <a:pPr marL="12700" marR="5080">
              <a:lnSpc>
                <a:spcPct val="100000"/>
              </a:lnSpc>
            </a:pPr>
            <a:r>
              <a:rPr sz="900" spc="-5" dirty="0">
                <a:solidFill>
                  <a:srgbClr val="303030"/>
                </a:solidFill>
                <a:latin typeface="HG教科書体"/>
                <a:cs typeface="HG教科書体"/>
              </a:rPr>
              <a:t>その間、血液は固まらずに鮮度を保ったまま。この水蛭の特殊能力こそ、含有成分ヒルディンによるもの。水蛭はその生態から「体内循環の申し子」と言われ、サラサラ素材の頂点とされている。</a:t>
            </a:r>
            <a:endParaRPr sz="900">
              <a:latin typeface="HG教科書体"/>
              <a:cs typeface="HG教科書体"/>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 y="1415033"/>
            <a:ext cx="12192000" cy="1815464"/>
          </a:xfrm>
          <a:custGeom>
            <a:avLst/>
            <a:gdLst/>
            <a:ahLst/>
            <a:cxnLst/>
            <a:rect l="l" t="t" r="r" b="b"/>
            <a:pathLst>
              <a:path w="12192000" h="1815464">
                <a:moveTo>
                  <a:pt x="0" y="0"/>
                </a:moveTo>
                <a:lnTo>
                  <a:pt x="12192000" y="0"/>
                </a:lnTo>
                <a:lnTo>
                  <a:pt x="12192000" y="1815084"/>
                </a:lnTo>
                <a:lnTo>
                  <a:pt x="0" y="1815084"/>
                </a:lnTo>
                <a:lnTo>
                  <a:pt x="0" y="0"/>
                </a:lnTo>
                <a:close/>
              </a:path>
            </a:pathLst>
          </a:custGeom>
          <a:ln w="19812">
            <a:solidFill>
              <a:srgbClr val="C00000"/>
            </a:solidFill>
          </a:ln>
        </p:spPr>
        <p:txBody>
          <a:bodyPr wrap="square" lIns="0" tIns="0" rIns="0" bIns="0" rtlCol="0"/>
          <a:lstStyle/>
          <a:p>
            <a:endParaRPr/>
          </a:p>
        </p:txBody>
      </p:sp>
      <p:sp>
        <p:nvSpPr>
          <p:cNvPr id="3" name="object 3"/>
          <p:cNvSpPr/>
          <p:nvPr/>
        </p:nvSpPr>
        <p:spPr>
          <a:xfrm>
            <a:off x="761" y="3394709"/>
            <a:ext cx="12192000" cy="3293745"/>
          </a:xfrm>
          <a:custGeom>
            <a:avLst/>
            <a:gdLst/>
            <a:ahLst/>
            <a:cxnLst/>
            <a:rect l="l" t="t" r="r" b="b"/>
            <a:pathLst>
              <a:path w="12192000" h="3293745">
                <a:moveTo>
                  <a:pt x="0" y="0"/>
                </a:moveTo>
                <a:lnTo>
                  <a:pt x="12192000" y="0"/>
                </a:lnTo>
                <a:lnTo>
                  <a:pt x="12192000" y="3293364"/>
                </a:lnTo>
                <a:lnTo>
                  <a:pt x="0" y="3293364"/>
                </a:lnTo>
                <a:lnTo>
                  <a:pt x="0" y="0"/>
                </a:lnTo>
                <a:close/>
              </a:path>
            </a:pathLst>
          </a:custGeom>
          <a:ln w="28956">
            <a:solidFill>
              <a:srgbClr val="7030A0"/>
            </a:solidFill>
            <a:prstDash val="lgDash"/>
          </a:ln>
        </p:spPr>
        <p:txBody>
          <a:bodyPr wrap="square" lIns="0" tIns="0" rIns="0" bIns="0" rtlCol="0"/>
          <a:lstStyle/>
          <a:p>
            <a:endParaRPr/>
          </a:p>
        </p:txBody>
      </p:sp>
      <p:sp>
        <p:nvSpPr>
          <p:cNvPr id="4" name="object 4"/>
          <p:cNvSpPr txBox="1"/>
          <p:nvPr/>
        </p:nvSpPr>
        <p:spPr>
          <a:xfrm>
            <a:off x="78650" y="935165"/>
            <a:ext cx="12024360" cy="5715000"/>
          </a:xfrm>
          <a:prstGeom prst="rect">
            <a:avLst/>
          </a:prstGeom>
        </p:spPr>
        <p:txBody>
          <a:bodyPr vert="horz" wrap="square" lIns="0" tIns="13335" rIns="0" bIns="0" rtlCol="0">
            <a:spAutoFit/>
          </a:bodyPr>
          <a:lstStyle/>
          <a:p>
            <a:pPr marL="11430" algn="ctr">
              <a:lnSpc>
                <a:spcPct val="100000"/>
              </a:lnSpc>
              <a:spcBef>
                <a:spcPts val="105"/>
              </a:spcBef>
            </a:pPr>
            <a:r>
              <a:rPr sz="1400" b="0" spc="-5" dirty="0">
                <a:latin typeface="BIZ UD明朝 Medium"/>
                <a:cs typeface="BIZ UD明朝 Medium"/>
              </a:rPr>
              <a:t>「輸出禁止</a:t>
            </a:r>
            <a:r>
              <a:rPr sz="1400" b="0" spc="-10" dirty="0">
                <a:latin typeface="BIZ UD明朝 Medium"/>
                <a:cs typeface="BIZ UD明朝 Medium"/>
              </a:rPr>
              <a:t>･</a:t>
            </a:r>
            <a:r>
              <a:rPr sz="1400" b="0" spc="-15" dirty="0">
                <a:latin typeface="BIZ UD明朝 Medium"/>
                <a:cs typeface="BIZ UD明朝 Medium"/>
              </a:rPr>
              <a:t>輸出制限技術リスト」は「外国貿易法」の下位規則「技術輸出入管理条例」</a:t>
            </a:r>
            <a:r>
              <a:rPr sz="1400" b="0" dirty="0">
                <a:latin typeface="BIZ UD明朝 Medium"/>
                <a:cs typeface="BIZ UD明朝 Medium"/>
              </a:rPr>
              <a:t>（2002</a:t>
            </a:r>
            <a:r>
              <a:rPr sz="1400" b="0" spc="-15" dirty="0">
                <a:latin typeface="BIZ UD明朝 Medium"/>
                <a:cs typeface="BIZ UD明朝 Medium"/>
              </a:rPr>
              <a:t> 年１月施行）</a:t>
            </a:r>
            <a:r>
              <a:rPr sz="1400" b="0" spc="-20" dirty="0">
                <a:latin typeface="BIZ UD明朝 Medium"/>
                <a:cs typeface="BIZ UD明朝 Medium"/>
              </a:rPr>
              <a:t>に基づく。</a:t>
            </a:r>
            <a:endParaRPr sz="1400">
              <a:latin typeface="BIZ UD明朝 Medium"/>
              <a:cs typeface="BIZ UD明朝 Medium"/>
            </a:endParaRPr>
          </a:p>
          <a:p>
            <a:pPr marL="9525" algn="ctr">
              <a:lnSpc>
                <a:spcPct val="100000"/>
              </a:lnSpc>
            </a:pPr>
            <a:r>
              <a:rPr sz="1400" b="0" spc="-10" dirty="0">
                <a:latin typeface="BIZ UD明朝 Medium"/>
                <a:cs typeface="BIZ UD明朝 Medium"/>
              </a:rPr>
              <a:t>2019</a:t>
            </a:r>
            <a:r>
              <a:rPr sz="1400" b="0" spc="-15" dirty="0">
                <a:latin typeface="BIZ UD明朝 Medium"/>
                <a:cs typeface="BIZ UD明朝 Medium"/>
              </a:rPr>
              <a:t>年時点では輸出禁止技術</a:t>
            </a:r>
            <a:r>
              <a:rPr sz="1400" b="0" spc="-10" dirty="0">
                <a:latin typeface="BIZ UD明朝 Medium"/>
                <a:cs typeface="BIZ UD明朝 Medium"/>
              </a:rPr>
              <a:t>33</a:t>
            </a:r>
            <a:r>
              <a:rPr sz="1400" b="0" spc="-15" dirty="0">
                <a:latin typeface="BIZ UD明朝 Medium"/>
                <a:cs typeface="BIZ UD明朝 Medium"/>
              </a:rPr>
              <a:t>項目、輸出制限技術</a:t>
            </a:r>
            <a:r>
              <a:rPr sz="1400" b="0" spc="-10" dirty="0">
                <a:latin typeface="BIZ UD明朝 Medium"/>
                <a:cs typeface="BIZ UD明朝 Medium"/>
              </a:rPr>
              <a:t>117項目であるが、2020</a:t>
            </a:r>
            <a:r>
              <a:rPr sz="1400" b="0" spc="-15" dirty="0">
                <a:latin typeface="BIZ UD明朝 Medium"/>
                <a:cs typeface="BIZ UD明朝 Medium"/>
              </a:rPr>
              <a:t>年</a:t>
            </a:r>
            <a:r>
              <a:rPr sz="1400" b="0" spc="-10" dirty="0">
                <a:latin typeface="BIZ UD明朝 Medium"/>
                <a:cs typeface="BIZ UD明朝 Medium"/>
              </a:rPr>
              <a:t>10</a:t>
            </a:r>
            <a:r>
              <a:rPr sz="1400" b="0" dirty="0">
                <a:latin typeface="BIZ UD明朝 Medium"/>
                <a:cs typeface="BIZ UD明朝 Medium"/>
              </a:rPr>
              <a:t>月</a:t>
            </a:r>
            <a:r>
              <a:rPr sz="1400" b="0" spc="-10" dirty="0">
                <a:latin typeface="BIZ UD明朝 Medium"/>
                <a:cs typeface="BIZ UD明朝 Medium"/>
              </a:rPr>
              <a:t>17</a:t>
            </a:r>
            <a:r>
              <a:rPr sz="1400" b="0" spc="-20" dirty="0">
                <a:latin typeface="BIZ UD明朝 Medium"/>
                <a:cs typeface="BIZ UD明朝 Medium"/>
              </a:rPr>
              <a:t>日付けで輸出禁止品目、輸出制限品目を追加・拡充</a:t>
            </a:r>
            <a:endParaRPr sz="1400">
              <a:latin typeface="BIZ UD明朝 Medium"/>
              <a:cs typeface="BIZ UD明朝 Medium"/>
            </a:endParaRPr>
          </a:p>
          <a:p>
            <a:pPr marL="12700">
              <a:lnSpc>
                <a:spcPct val="100000"/>
              </a:lnSpc>
              <a:spcBef>
                <a:spcPts val="825"/>
              </a:spcBef>
            </a:pPr>
            <a:r>
              <a:rPr sz="1600" b="0" spc="-10" dirty="0">
                <a:latin typeface="BIZ UDP明朝 Medium"/>
                <a:cs typeface="BIZ UDP明朝 Medium"/>
              </a:rPr>
              <a:t>【</a:t>
            </a:r>
            <a:r>
              <a:rPr sz="1600" b="0" spc="-25" dirty="0">
                <a:latin typeface="BIZ UDP明朝 Medium"/>
                <a:cs typeface="BIZ UDP明朝 Medium"/>
              </a:rPr>
              <a:t>規制リスト</a:t>
            </a:r>
            <a:r>
              <a:rPr sz="1600" b="0" spc="-50" dirty="0">
                <a:latin typeface="BIZ UDP明朝 Medium"/>
                <a:cs typeface="BIZ UDP明朝 Medium"/>
              </a:rPr>
              <a:t>】</a:t>
            </a:r>
            <a:endParaRPr sz="1600">
              <a:latin typeface="BIZ UDP明朝 Medium"/>
              <a:cs typeface="BIZ UDP明朝 Medium"/>
            </a:endParaRPr>
          </a:p>
          <a:p>
            <a:pPr marL="81280">
              <a:lnSpc>
                <a:spcPct val="100000"/>
              </a:lnSpc>
            </a:pPr>
            <a:r>
              <a:rPr sz="1600" b="0" spc="-5" dirty="0">
                <a:latin typeface="BIZ UDP明朝 Medium"/>
                <a:cs typeface="BIZ UDP明朝 Medium"/>
              </a:rPr>
              <a:t>① 輸</a:t>
            </a:r>
            <a:r>
              <a:rPr sz="1600" b="0" spc="-10" dirty="0">
                <a:latin typeface="BIZ UDP明朝 Medium"/>
                <a:cs typeface="BIZ UDP明朝 Medium"/>
              </a:rPr>
              <a:t>出禁止技</a:t>
            </a:r>
            <a:r>
              <a:rPr sz="1600" b="0" spc="-50" dirty="0">
                <a:latin typeface="BIZ UDP明朝 Medium"/>
                <a:cs typeface="BIZ UDP明朝 Medium"/>
              </a:rPr>
              <a:t>術</a:t>
            </a:r>
            <a:endParaRPr sz="1600">
              <a:latin typeface="BIZ UDP明朝 Medium"/>
              <a:cs typeface="BIZ UDP明朝 Medium"/>
            </a:endParaRPr>
          </a:p>
          <a:p>
            <a:pPr marL="12700" marR="40640">
              <a:lnSpc>
                <a:spcPct val="100000"/>
              </a:lnSpc>
            </a:pPr>
            <a:r>
              <a:rPr sz="1600" b="0" u="sng" spc="-10" dirty="0">
                <a:solidFill>
                  <a:srgbClr val="C00000"/>
                </a:solidFill>
                <a:uFill>
                  <a:solidFill>
                    <a:srgbClr val="C00000"/>
                  </a:solidFill>
                </a:uFill>
                <a:latin typeface="BIZ UDP明朝 Medium"/>
                <a:cs typeface="BIZ UDP明朝 Medium"/>
              </a:rPr>
              <a:t>漢方薬</a:t>
            </a:r>
            <a:r>
              <a:rPr sz="1600" b="0" spc="-10" dirty="0">
                <a:latin typeface="BIZ UDP明朝 Medium"/>
                <a:cs typeface="BIZ UDP明朝 Medium"/>
              </a:rPr>
              <a:t>、</a:t>
            </a:r>
            <a:r>
              <a:rPr sz="1600" b="0" spc="-20" dirty="0">
                <a:latin typeface="BIZ UDP明朝 Medium"/>
                <a:cs typeface="BIZ UDP明朝 Medium"/>
              </a:rPr>
              <a:t>化学合成</a:t>
            </a:r>
            <a:r>
              <a:rPr sz="1600" b="0" spc="-10" dirty="0">
                <a:latin typeface="BIZ UDP明朝 Medium"/>
                <a:cs typeface="BIZ UDP明朝 Medium"/>
              </a:rPr>
              <a:t>、</a:t>
            </a:r>
            <a:r>
              <a:rPr sz="1600" b="0" spc="-20" dirty="0">
                <a:latin typeface="BIZ UDP明朝 Medium"/>
                <a:cs typeface="BIZ UDP明朝 Medium"/>
              </a:rPr>
              <a:t>非鉄金属冶金</a:t>
            </a:r>
            <a:r>
              <a:rPr sz="1600" b="0" spc="-10" dirty="0">
                <a:latin typeface="BIZ UDP明朝 Medium"/>
                <a:cs typeface="BIZ UDP明朝 Medium"/>
              </a:rPr>
              <a:t>、</a:t>
            </a:r>
            <a:r>
              <a:rPr sz="1600" b="0" spc="-20" dirty="0">
                <a:latin typeface="BIZ UDP明朝 Medium"/>
                <a:cs typeface="BIZ UDP明朝 Medium"/>
              </a:rPr>
              <a:t>集積回路</a:t>
            </a:r>
            <a:r>
              <a:rPr sz="1600" b="0" spc="-10" dirty="0">
                <a:latin typeface="BIZ UDP明朝 Medium"/>
                <a:cs typeface="BIZ UDP明朝 Medium"/>
              </a:rPr>
              <a:t>、</a:t>
            </a:r>
            <a:r>
              <a:rPr sz="1600" b="0" spc="-20" dirty="0">
                <a:latin typeface="BIZ UDP明朝 Medium"/>
                <a:cs typeface="BIZ UDP明朝 Medium"/>
              </a:rPr>
              <a:t>暗号</a:t>
            </a:r>
            <a:r>
              <a:rPr sz="1600" b="0" spc="-10" dirty="0">
                <a:latin typeface="BIZ UDP明朝 Medium"/>
                <a:cs typeface="BIZ UDP明朝 Medium"/>
              </a:rPr>
              <a:t>、</a:t>
            </a:r>
            <a:r>
              <a:rPr sz="1600" b="0" spc="-20" dirty="0">
                <a:latin typeface="BIZ UDP明朝 Medium"/>
                <a:cs typeface="BIZ UDP明朝 Medium"/>
              </a:rPr>
              <a:t>原子</a:t>
            </a:r>
            <a:r>
              <a:rPr sz="1600" b="0" spc="-10" dirty="0">
                <a:latin typeface="BIZ UDP明朝 Medium"/>
                <a:cs typeface="BIZ UDP明朝 Medium"/>
              </a:rPr>
              <a:t>力</a:t>
            </a:r>
            <a:r>
              <a:rPr sz="1600" b="0" spc="-20" dirty="0">
                <a:latin typeface="BIZ UDP明朝 Medium"/>
                <a:cs typeface="BIZ UDP明朝 Medium"/>
              </a:rPr>
              <a:t>用遠</a:t>
            </a:r>
            <a:r>
              <a:rPr sz="1600" b="0" spc="-10" dirty="0">
                <a:latin typeface="BIZ UDP明朝 Medium"/>
                <a:cs typeface="BIZ UDP明朝 Medium"/>
              </a:rPr>
              <a:t>隔</a:t>
            </a:r>
            <a:r>
              <a:rPr sz="1600" b="0" spc="-20" dirty="0">
                <a:latin typeface="BIZ UDP明朝 Medium"/>
                <a:cs typeface="BIZ UDP明朝 Medium"/>
              </a:rPr>
              <a:t>操作</a:t>
            </a:r>
            <a:r>
              <a:rPr sz="1600" b="0" spc="-15" dirty="0">
                <a:latin typeface="BIZ UDP明朝 Medium"/>
                <a:cs typeface="BIZ UDP明朝 Medium"/>
              </a:rPr>
              <a:t>ロ</a:t>
            </a:r>
            <a:r>
              <a:rPr sz="1600" b="0" spc="-25" dirty="0">
                <a:latin typeface="BIZ UDP明朝 Medium"/>
                <a:cs typeface="BIZ UDP明朝 Medium"/>
              </a:rPr>
              <a:t>ボット製造、ネットワーク</a:t>
            </a:r>
            <a:r>
              <a:rPr sz="1600" b="0" spc="-5" dirty="0">
                <a:latin typeface="BIZ UDP明朝 Medium"/>
                <a:cs typeface="BIZ UDP明朝 Medium"/>
              </a:rPr>
              <a:t>･</a:t>
            </a:r>
            <a:r>
              <a:rPr sz="1600" b="0" spc="-20" dirty="0">
                <a:latin typeface="BIZ UDP明朝 Medium"/>
                <a:cs typeface="BIZ UDP明朝 Medium"/>
              </a:rPr>
              <a:t>セキュリティ、航空機</a:t>
            </a:r>
            <a:r>
              <a:rPr sz="1600" b="0" spc="-10" dirty="0">
                <a:latin typeface="BIZ UDP明朝 Medium"/>
                <a:cs typeface="BIZ UDP明朝 Medium"/>
              </a:rPr>
              <a:t>ガスタ</a:t>
            </a:r>
            <a:r>
              <a:rPr sz="1600" b="0" spc="-15" dirty="0">
                <a:latin typeface="BIZ UDP明朝 Medium"/>
                <a:cs typeface="BIZ UDP明朝 Medium"/>
              </a:rPr>
              <a:t>ー</a:t>
            </a:r>
            <a:r>
              <a:rPr sz="1600" b="0" spc="-10" dirty="0">
                <a:latin typeface="BIZ UDP明朝 Medium"/>
                <a:cs typeface="BIZ UDP明朝 Medium"/>
              </a:rPr>
              <a:t>ビ</a:t>
            </a:r>
            <a:r>
              <a:rPr sz="1600" b="0" spc="-20" dirty="0">
                <a:latin typeface="BIZ UDP明朝 Medium"/>
                <a:cs typeface="BIZ UDP明朝 Medium"/>
              </a:rPr>
              <a:t>ンの設計</a:t>
            </a:r>
            <a:r>
              <a:rPr sz="1600" b="0" spc="-10" dirty="0">
                <a:latin typeface="BIZ UDP明朝 Medium"/>
                <a:cs typeface="BIZ UDP明朝 Medium"/>
              </a:rPr>
              <a:t>･</a:t>
            </a:r>
            <a:r>
              <a:rPr sz="1600" b="0" spc="-20" dirty="0">
                <a:latin typeface="BIZ UDP明朝 Medium"/>
                <a:cs typeface="BIZ UDP明朝 Medium"/>
              </a:rPr>
              <a:t>製造等</a:t>
            </a:r>
            <a:r>
              <a:rPr sz="1600" b="0" spc="-15" dirty="0">
                <a:latin typeface="BIZ UDP明朝 Medium"/>
                <a:cs typeface="BIZ UDP明朝 Medium"/>
              </a:rPr>
              <a:t>に</a:t>
            </a:r>
            <a:r>
              <a:rPr sz="1600" b="0" spc="-20" dirty="0">
                <a:latin typeface="BIZ UDP明朝 Medium"/>
                <a:cs typeface="BIZ UDP明朝 Medium"/>
              </a:rPr>
              <a:t>関す</a:t>
            </a:r>
            <a:r>
              <a:rPr sz="1600" b="0" spc="-15" dirty="0">
                <a:latin typeface="BIZ UDP明朝 Medium"/>
                <a:cs typeface="BIZ UDP明朝 Medium"/>
              </a:rPr>
              <a:t>る</a:t>
            </a:r>
            <a:r>
              <a:rPr sz="1600" b="0" spc="-20" dirty="0">
                <a:latin typeface="BIZ UDP明朝 Medium"/>
                <a:cs typeface="BIZ UDP明朝 Medium"/>
              </a:rPr>
              <a:t>技術</a:t>
            </a:r>
            <a:endParaRPr sz="1600">
              <a:latin typeface="BIZ UDP明朝 Medium"/>
              <a:cs typeface="BIZ UDP明朝 Medium"/>
            </a:endParaRPr>
          </a:p>
          <a:p>
            <a:pPr marL="12700">
              <a:lnSpc>
                <a:spcPct val="100000"/>
              </a:lnSpc>
            </a:pPr>
            <a:r>
              <a:rPr sz="1600" b="0" spc="-5" dirty="0">
                <a:latin typeface="BIZ UDP明朝 Medium"/>
                <a:cs typeface="BIZ UDP明朝 Medium"/>
              </a:rPr>
              <a:t>② 輸</a:t>
            </a:r>
            <a:r>
              <a:rPr sz="1600" b="0" spc="-10" dirty="0">
                <a:latin typeface="BIZ UDP明朝 Medium"/>
                <a:cs typeface="BIZ UDP明朝 Medium"/>
              </a:rPr>
              <a:t>出制限技</a:t>
            </a:r>
            <a:r>
              <a:rPr sz="1600" b="0" spc="-50" dirty="0">
                <a:latin typeface="BIZ UDP明朝 Medium"/>
                <a:cs typeface="BIZ UDP明朝 Medium"/>
              </a:rPr>
              <a:t>術</a:t>
            </a:r>
            <a:endParaRPr sz="1600">
              <a:latin typeface="BIZ UDP明朝 Medium"/>
              <a:cs typeface="BIZ UDP明朝 Medium"/>
            </a:endParaRPr>
          </a:p>
          <a:p>
            <a:pPr marL="12700" marR="90170">
              <a:lnSpc>
                <a:spcPct val="100000"/>
              </a:lnSpc>
            </a:pPr>
            <a:r>
              <a:rPr sz="1600" b="0" spc="-20" dirty="0">
                <a:latin typeface="BIZ UDP明朝 Medium"/>
                <a:cs typeface="BIZ UDP明朝 Medium"/>
              </a:rPr>
              <a:t>真空</a:t>
            </a:r>
            <a:r>
              <a:rPr sz="1600" b="0" spc="-10" dirty="0">
                <a:latin typeface="BIZ UDP明朝 Medium"/>
                <a:cs typeface="BIZ UDP明朝 Medium"/>
              </a:rPr>
              <a:t>、</a:t>
            </a:r>
            <a:r>
              <a:rPr sz="1600" b="0" spc="-20" dirty="0">
                <a:latin typeface="BIZ UDP明朝 Medium"/>
                <a:cs typeface="BIZ UDP明朝 Medium"/>
              </a:rPr>
              <a:t>測量</a:t>
            </a:r>
            <a:r>
              <a:rPr sz="1600" b="0" spc="-10" dirty="0">
                <a:latin typeface="BIZ UDP明朝 Medium"/>
                <a:cs typeface="BIZ UDP明朝 Medium"/>
              </a:rPr>
              <a:t>、</a:t>
            </a:r>
            <a:r>
              <a:rPr sz="1600" b="0" spc="-10" dirty="0">
                <a:solidFill>
                  <a:srgbClr val="C00000"/>
                </a:solidFill>
                <a:latin typeface="BIZ UDP明朝 Medium"/>
                <a:cs typeface="BIZ UDP明朝 Medium"/>
              </a:rPr>
              <a:t>漢方医療</a:t>
            </a:r>
            <a:r>
              <a:rPr sz="1600" b="0" spc="-10" dirty="0">
                <a:latin typeface="BIZ UDP明朝 Medium"/>
                <a:cs typeface="BIZ UDP明朝 Medium"/>
              </a:rPr>
              <a:t>、</a:t>
            </a:r>
            <a:r>
              <a:rPr sz="1600" b="0" spc="-20" dirty="0">
                <a:latin typeface="BIZ UDP明朝 Medium"/>
                <a:cs typeface="BIZ UDP明朝 Medium"/>
              </a:rPr>
              <a:t>薬物製造</a:t>
            </a:r>
            <a:r>
              <a:rPr sz="1600" b="0" spc="-5" dirty="0">
                <a:latin typeface="BIZ UDP明朝 Medium"/>
                <a:cs typeface="BIZ UDP明朝 Medium"/>
              </a:rPr>
              <a:t>･</a:t>
            </a:r>
            <a:r>
              <a:rPr sz="1600" b="0" spc="-20" dirty="0">
                <a:latin typeface="BIZ UDP明朝 Medium"/>
                <a:cs typeface="BIZ UDP明朝 Medium"/>
              </a:rPr>
              <a:t>調合</a:t>
            </a:r>
            <a:r>
              <a:rPr sz="1600" b="0" spc="-10" dirty="0">
                <a:latin typeface="BIZ UDP明朝 Medium"/>
                <a:cs typeface="BIZ UDP明朝 Medium"/>
              </a:rPr>
              <a:t>、</a:t>
            </a:r>
            <a:r>
              <a:rPr sz="1600" b="0" spc="-20" dirty="0">
                <a:latin typeface="BIZ UDP明朝 Medium"/>
                <a:cs typeface="BIZ UDP明朝 Medium"/>
              </a:rPr>
              <a:t>医療用診断機器</a:t>
            </a:r>
            <a:r>
              <a:rPr sz="1600" b="0" spc="-5" dirty="0">
                <a:latin typeface="BIZ UDP明朝 Medium"/>
                <a:cs typeface="BIZ UDP明朝 Medium"/>
              </a:rPr>
              <a:t>･</a:t>
            </a:r>
            <a:r>
              <a:rPr sz="1600" b="0" spc="-20" dirty="0">
                <a:latin typeface="BIZ UDP明朝 Medium"/>
                <a:cs typeface="BIZ UDP明朝 Medium"/>
              </a:rPr>
              <a:t>設備</a:t>
            </a:r>
            <a:r>
              <a:rPr sz="1600" b="0" spc="-10" dirty="0">
                <a:latin typeface="BIZ UDP明朝 Medium"/>
                <a:cs typeface="BIZ UDP明朝 Medium"/>
              </a:rPr>
              <a:t>、</a:t>
            </a:r>
            <a:r>
              <a:rPr sz="1600" b="0" spc="-15" dirty="0">
                <a:latin typeface="BIZ UDP明朝 Medium"/>
                <a:cs typeface="BIZ UDP明朝 Medium"/>
              </a:rPr>
              <a:t>セ</a:t>
            </a:r>
            <a:r>
              <a:rPr sz="1600" b="0" spc="-20" dirty="0">
                <a:latin typeface="BIZ UDP明朝 Medium"/>
                <a:cs typeface="BIZ UDP明朝 Medium"/>
              </a:rPr>
              <a:t>ラ</a:t>
            </a:r>
            <a:r>
              <a:rPr sz="1600" b="0" spc="-10" dirty="0">
                <a:latin typeface="BIZ UDP明朝 Medium"/>
                <a:cs typeface="BIZ UDP明朝 Medium"/>
              </a:rPr>
              <a:t>ミックス、金</a:t>
            </a:r>
            <a:r>
              <a:rPr sz="1600" b="0" spc="-20" dirty="0">
                <a:latin typeface="BIZ UDP明朝 Medium"/>
                <a:cs typeface="BIZ UDP明朝 Medium"/>
              </a:rPr>
              <a:t>属複</a:t>
            </a:r>
            <a:r>
              <a:rPr sz="1600" b="0" spc="-10" dirty="0">
                <a:latin typeface="BIZ UDP明朝 Medium"/>
                <a:cs typeface="BIZ UDP明朝 Medium"/>
              </a:rPr>
              <a:t>合</a:t>
            </a:r>
            <a:r>
              <a:rPr sz="1600" b="0" spc="-20" dirty="0">
                <a:latin typeface="BIZ UDP明朝 Medium"/>
                <a:cs typeface="BIZ UDP明朝 Medium"/>
              </a:rPr>
              <a:t>材料</a:t>
            </a:r>
            <a:r>
              <a:rPr sz="1600" b="0" spc="-10" dirty="0">
                <a:latin typeface="BIZ UDP明朝 Medium"/>
                <a:cs typeface="BIZ UDP明朝 Medium"/>
              </a:rPr>
              <a:t>、</a:t>
            </a:r>
            <a:r>
              <a:rPr sz="1600" b="0" spc="-15" dirty="0">
                <a:latin typeface="BIZ UDP明朝 Medium"/>
                <a:cs typeface="BIZ UDP明朝 Medium"/>
              </a:rPr>
              <a:t>ガス</a:t>
            </a:r>
            <a:r>
              <a:rPr sz="1600" b="0" spc="-5" dirty="0">
                <a:latin typeface="BIZ UDP明朝 Medium"/>
                <a:cs typeface="BIZ UDP明朝 Medium"/>
              </a:rPr>
              <a:t>･</a:t>
            </a:r>
            <a:r>
              <a:rPr sz="1600" b="0" dirty="0">
                <a:latin typeface="BIZ UDP明朝 Medium"/>
                <a:cs typeface="BIZ UDP明朝 Medium"/>
              </a:rPr>
              <a:t>タ</a:t>
            </a:r>
            <a:r>
              <a:rPr sz="1600" b="0" spc="-15" dirty="0">
                <a:latin typeface="BIZ UDP明朝 Medium"/>
                <a:cs typeface="BIZ UDP明朝 Medium"/>
              </a:rPr>
              <a:t>ー</a:t>
            </a:r>
            <a:r>
              <a:rPr sz="1600" b="0" spc="-10" dirty="0">
                <a:latin typeface="BIZ UDP明朝 Medium"/>
                <a:cs typeface="BIZ UDP明朝 Medium"/>
              </a:rPr>
              <a:t>ビ</a:t>
            </a:r>
            <a:r>
              <a:rPr sz="1600" b="0" spc="-20" dirty="0">
                <a:latin typeface="BIZ UDP明朝 Medium"/>
                <a:cs typeface="BIZ UDP明朝 Medium"/>
              </a:rPr>
              <a:t>ン</a:t>
            </a:r>
            <a:r>
              <a:rPr sz="1600" b="0" spc="-10" dirty="0">
                <a:latin typeface="BIZ UDP明朝 Medium"/>
                <a:cs typeface="BIZ UDP明朝 Medium"/>
              </a:rPr>
              <a:t>、</a:t>
            </a:r>
            <a:r>
              <a:rPr sz="1600" b="0" spc="-15" dirty="0">
                <a:latin typeface="BIZ UDP明朝 Medium"/>
                <a:cs typeface="BIZ UDP明朝 Medium"/>
              </a:rPr>
              <a:t>ボ</a:t>
            </a:r>
            <a:r>
              <a:rPr sz="1600" b="0" spc="-20" dirty="0">
                <a:latin typeface="BIZ UDP明朝 Medium"/>
                <a:cs typeface="BIZ UDP明朝 Medium"/>
              </a:rPr>
              <a:t>イ</a:t>
            </a:r>
            <a:r>
              <a:rPr sz="1600" b="0" spc="-10" dirty="0">
                <a:latin typeface="BIZ UDP明朝 Medium"/>
                <a:cs typeface="BIZ UDP明朝 Medium"/>
              </a:rPr>
              <a:t>ラ</a:t>
            </a:r>
            <a:r>
              <a:rPr sz="1600" b="0" spc="-15" dirty="0">
                <a:latin typeface="BIZ UDP明朝 Medium"/>
                <a:cs typeface="BIZ UDP明朝 Medium"/>
              </a:rPr>
              <a:t>ー</a:t>
            </a:r>
            <a:r>
              <a:rPr sz="1600" b="0" spc="-10" dirty="0">
                <a:latin typeface="BIZ UDP明朝 Medium"/>
                <a:cs typeface="BIZ UDP明朝 Medium"/>
              </a:rPr>
              <a:t>、</a:t>
            </a:r>
            <a:r>
              <a:rPr sz="1600" b="0" spc="-20" dirty="0">
                <a:latin typeface="BIZ UDP明朝 Medium"/>
                <a:cs typeface="BIZ UDP明朝 Medium"/>
              </a:rPr>
              <a:t>電</a:t>
            </a:r>
            <a:r>
              <a:rPr sz="1600" b="0" spc="-10" dirty="0">
                <a:latin typeface="BIZ UDP明朝 Medium"/>
                <a:cs typeface="BIZ UDP明朝 Medium"/>
              </a:rPr>
              <a:t>子</a:t>
            </a:r>
            <a:r>
              <a:rPr sz="1600" b="0" spc="-20" dirty="0">
                <a:latin typeface="BIZ UDP明朝 Medium"/>
                <a:cs typeface="BIZ UDP明朝 Medium"/>
              </a:rPr>
              <a:t>素子</a:t>
            </a:r>
            <a:r>
              <a:rPr sz="1600" b="0" spc="-10" dirty="0">
                <a:latin typeface="BIZ UDP明朝 Medium"/>
                <a:cs typeface="BIZ UDP明朝 Medium"/>
              </a:rPr>
              <a:t>、</a:t>
            </a:r>
            <a:r>
              <a:rPr sz="1600" b="0" spc="-15" dirty="0">
                <a:latin typeface="BIZ UDP明朝 Medium"/>
                <a:cs typeface="BIZ UDP明朝 Medium"/>
              </a:rPr>
              <a:t>センサー</a:t>
            </a:r>
            <a:r>
              <a:rPr sz="1600" b="0" spc="-10" dirty="0">
                <a:latin typeface="BIZ UDP明朝 Medium"/>
                <a:cs typeface="BIZ UDP明朝 Medium"/>
              </a:rPr>
              <a:t>、</a:t>
            </a:r>
            <a:r>
              <a:rPr sz="1600" b="0" spc="-20" dirty="0">
                <a:latin typeface="BIZ UDP明朝 Medium"/>
                <a:cs typeface="BIZ UDP明朝 Medium"/>
              </a:rPr>
              <a:t>通信</a:t>
            </a:r>
            <a:r>
              <a:rPr sz="1600" b="0" spc="-15" dirty="0">
                <a:latin typeface="BIZ UDP明朝 Medium"/>
                <a:cs typeface="BIZ UDP明朝 Medium"/>
              </a:rPr>
              <a:t>ネ</a:t>
            </a:r>
            <a:r>
              <a:rPr sz="1600" b="0" spc="-20" dirty="0">
                <a:latin typeface="BIZ UDP明朝 Medium"/>
                <a:cs typeface="BIZ UDP明朝 Medium"/>
              </a:rPr>
              <a:t>ットワ</a:t>
            </a:r>
            <a:r>
              <a:rPr sz="1600" b="0" spc="-25" dirty="0">
                <a:latin typeface="BIZ UDP明朝 Medium"/>
                <a:cs typeface="BIZ UDP明朝 Medium"/>
              </a:rPr>
              <a:t>ー</a:t>
            </a:r>
            <a:r>
              <a:rPr sz="1600" b="0" spc="-15" dirty="0">
                <a:latin typeface="BIZ UDP明朝 Medium"/>
                <a:cs typeface="BIZ UDP明朝 Medium"/>
              </a:rPr>
              <a:t>ク</a:t>
            </a:r>
            <a:r>
              <a:rPr sz="1600" b="0" spc="-10" dirty="0">
                <a:latin typeface="BIZ UDP明朝 Medium"/>
                <a:cs typeface="BIZ UDP明朝 Medium"/>
              </a:rPr>
              <a:t>、</a:t>
            </a:r>
            <a:r>
              <a:rPr sz="1600" b="0" spc="-20" dirty="0">
                <a:latin typeface="BIZ UDP明朝 Medium"/>
                <a:cs typeface="BIZ UDP明朝 Medium"/>
              </a:rPr>
              <a:t>マイ</a:t>
            </a:r>
            <a:r>
              <a:rPr sz="1600" b="0" spc="-15" dirty="0">
                <a:latin typeface="BIZ UDP明朝 Medium"/>
                <a:cs typeface="BIZ UDP明朝 Medium"/>
              </a:rPr>
              <a:t>クロ</a:t>
            </a:r>
            <a:r>
              <a:rPr sz="1600" b="0" spc="-20" dirty="0">
                <a:latin typeface="BIZ UDP明朝 Medium"/>
                <a:cs typeface="BIZ UDP明朝 Medium"/>
              </a:rPr>
              <a:t>ウェーブ、スー</a:t>
            </a:r>
            <a:r>
              <a:rPr sz="1600" b="0" spc="-15" dirty="0">
                <a:latin typeface="BIZ UDP明朝 Medium"/>
                <a:cs typeface="BIZ UDP明朝 Medium"/>
              </a:rPr>
              <a:t>パーコンピュータ</a:t>
            </a:r>
            <a:r>
              <a:rPr sz="1600" b="0" spc="-10" dirty="0">
                <a:latin typeface="BIZ UDP明朝 Medium"/>
                <a:cs typeface="BIZ UDP明朝 Medium"/>
              </a:rPr>
              <a:t>、</a:t>
            </a:r>
            <a:r>
              <a:rPr sz="1600" b="0" spc="-15" dirty="0">
                <a:latin typeface="BIZ UDP明朝 Medium"/>
                <a:cs typeface="BIZ UDP明朝 Medium"/>
              </a:rPr>
              <a:t>ロボ</a:t>
            </a:r>
            <a:r>
              <a:rPr sz="1600" b="0" spc="-10" dirty="0">
                <a:latin typeface="BIZ UDP明朝 Medium"/>
                <a:cs typeface="BIZ UDP明朝 Medium"/>
              </a:rPr>
              <a:t>ット、</a:t>
            </a:r>
            <a:r>
              <a:rPr sz="1600" b="0" spc="-20" dirty="0">
                <a:latin typeface="BIZ UDP明朝 Medium"/>
                <a:cs typeface="BIZ UDP明朝 Medium"/>
              </a:rPr>
              <a:t>暗号等</a:t>
            </a:r>
            <a:r>
              <a:rPr sz="1600" b="0" dirty="0">
                <a:latin typeface="BIZ UDP明朝 Medium"/>
                <a:cs typeface="BIZ UDP明朝 Medium"/>
              </a:rPr>
              <a:t>に</a:t>
            </a:r>
            <a:r>
              <a:rPr sz="1600" b="0" spc="-20" dirty="0">
                <a:latin typeface="BIZ UDP明朝 Medium"/>
                <a:cs typeface="BIZ UDP明朝 Medium"/>
              </a:rPr>
              <a:t>関す</a:t>
            </a:r>
            <a:r>
              <a:rPr sz="1600" b="0" spc="-15" dirty="0">
                <a:latin typeface="BIZ UDP明朝 Medium"/>
                <a:cs typeface="BIZ UDP明朝 Medium"/>
              </a:rPr>
              <a:t>る</a:t>
            </a:r>
            <a:r>
              <a:rPr sz="1600" b="0" spc="-20" dirty="0">
                <a:latin typeface="BIZ UDP明朝 Medium"/>
                <a:cs typeface="BIZ UDP明朝 Medium"/>
              </a:rPr>
              <a:t>技術</a:t>
            </a:r>
            <a:endParaRPr sz="1600">
              <a:latin typeface="BIZ UDP明朝 Medium"/>
              <a:cs typeface="BIZ UDP明朝 Medium"/>
            </a:endParaRPr>
          </a:p>
          <a:p>
            <a:pPr>
              <a:lnSpc>
                <a:spcPct val="100000"/>
              </a:lnSpc>
              <a:spcBef>
                <a:spcPts val="35"/>
              </a:spcBef>
            </a:pPr>
            <a:endParaRPr sz="1750">
              <a:latin typeface="BIZ UDP明朝 Medium"/>
              <a:cs typeface="BIZ UDP明朝 Medium"/>
            </a:endParaRPr>
          </a:p>
          <a:p>
            <a:pPr marL="12700">
              <a:lnSpc>
                <a:spcPct val="100000"/>
              </a:lnSpc>
            </a:pPr>
            <a:r>
              <a:rPr sz="1600" b="0" spc="-10" dirty="0">
                <a:latin typeface="BIZ UDP明朝 Medium"/>
                <a:cs typeface="BIZ UDP明朝 Medium"/>
              </a:rPr>
              <a:t>【</a:t>
            </a:r>
            <a:r>
              <a:rPr sz="1600" b="0" u="sng" spc="-10" dirty="0">
                <a:uFill>
                  <a:solidFill>
                    <a:srgbClr val="000000"/>
                  </a:solidFill>
                </a:uFill>
                <a:latin typeface="BIZ UDP明朝 Medium"/>
                <a:cs typeface="BIZ UDP明朝 Medium"/>
              </a:rPr>
              <a:t>輸出禁止</a:t>
            </a:r>
            <a:r>
              <a:rPr sz="1600" b="0" u="sng" spc="-25" dirty="0">
                <a:uFill>
                  <a:solidFill>
                    <a:srgbClr val="000000"/>
                  </a:solidFill>
                </a:uFill>
                <a:latin typeface="BIZ UDP明朝 Medium"/>
                <a:cs typeface="BIZ UDP明朝 Medium"/>
              </a:rPr>
              <a:t>品目</a:t>
            </a:r>
            <a:r>
              <a:rPr sz="1600" b="0" u="sng" spc="-20" dirty="0">
                <a:uFill>
                  <a:solidFill>
                    <a:srgbClr val="000000"/>
                  </a:solidFill>
                </a:uFill>
                <a:latin typeface="BIZ UDP明朝 Medium"/>
                <a:cs typeface="BIZ UDP明朝 Medium"/>
              </a:rPr>
              <a:t>に追加</a:t>
            </a:r>
            <a:r>
              <a:rPr sz="1600" b="0" spc="-50" dirty="0">
                <a:latin typeface="BIZ UDP明朝 Medium"/>
                <a:cs typeface="BIZ UDP明朝 Medium"/>
              </a:rPr>
              <a:t>】</a:t>
            </a:r>
            <a:endParaRPr sz="1600">
              <a:latin typeface="BIZ UDP明朝 Medium"/>
              <a:cs typeface="BIZ UDP明朝 Medium"/>
            </a:endParaRPr>
          </a:p>
          <a:p>
            <a:pPr marL="12700" marR="33020" indent="-635">
              <a:lnSpc>
                <a:spcPct val="100000"/>
              </a:lnSpc>
            </a:pPr>
            <a:r>
              <a:rPr sz="1600" b="0" spc="-20" dirty="0">
                <a:latin typeface="BIZ UDP明朝 Medium"/>
                <a:cs typeface="BIZ UDP明朝 Medium"/>
              </a:rPr>
              <a:t>宇宙船トラッキング技術／直</a:t>
            </a:r>
            <a:r>
              <a:rPr sz="1600" b="0" spc="-10" dirty="0">
                <a:latin typeface="BIZ UDP明朝 Medium"/>
                <a:cs typeface="BIZ UDP明朝 Medium"/>
              </a:rPr>
              <a:t>接</a:t>
            </a:r>
            <a:r>
              <a:rPr sz="1600" b="0" spc="-20" dirty="0">
                <a:latin typeface="BIZ UDP明朝 Medium"/>
                <a:cs typeface="BIZ UDP明朝 Medium"/>
              </a:rPr>
              <a:t>入力の</a:t>
            </a:r>
            <a:r>
              <a:rPr sz="1600" b="0" spc="-15" dirty="0">
                <a:latin typeface="BIZ UDP明朝 Medium"/>
                <a:cs typeface="BIZ UDP明朝 Medium"/>
              </a:rPr>
              <a:t>縮尺が</a:t>
            </a:r>
            <a:r>
              <a:rPr sz="1600" b="0" spc="-10" dirty="0">
                <a:latin typeface="BIZ UDP明朝 Medium"/>
                <a:cs typeface="BIZ UDP明朝 Medium"/>
              </a:rPr>
              <a:t>10</a:t>
            </a:r>
            <a:r>
              <a:rPr sz="1600" b="0" spc="-20" dirty="0">
                <a:latin typeface="BIZ UDP明朝 Medium"/>
                <a:cs typeface="BIZ UDP明朝 Medium"/>
              </a:rPr>
              <a:t>万分</a:t>
            </a:r>
            <a:r>
              <a:rPr sz="1600" b="0" spc="-5" dirty="0">
                <a:latin typeface="BIZ UDP明朝 Medium"/>
                <a:cs typeface="BIZ UDP明朝 Medium"/>
              </a:rPr>
              <a:t>の</a:t>
            </a:r>
            <a:r>
              <a:rPr sz="1600" b="0" spc="-15" dirty="0">
                <a:latin typeface="BIZ UDP明朝 Medium"/>
                <a:cs typeface="BIZ UDP明朝 Medium"/>
              </a:rPr>
              <a:t>1</a:t>
            </a:r>
            <a:r>
              <a:rPr sz="1600" b="0" spc="-10" dirty="0">
                <a:latin typeface="BIZ UDP明朝 Medium"/>
                <a:cs typeface="BIZ UDP明朝 Medium"/>
              </a:rPr>
              <a:t>以</a:t>
            </a:r>
            <a:r>
              <a:rPr sz="1600" b="0" spc="-20" dirty="0">
                <a:latin typeface="BIZ UDP明朝 Medium"/>
                <a:cs typeface="BIZ UDP明朝 Medium"/>
              </a:rPr>
              <a:t>上の精密</a:t>
            </a:r>
            <a:r>
              <a:rPr sz="1600" b="0" spc="-15" dirty="0">
                <a:latin typeface="BIZ UDP明朝 Medium"/>
                <a:cs typeface="BIZ UDP明朝 Medium"/>
              </a:rPr>
              <a:t>な</a:t>
            </a:r>
            <a:r>
              <a:rPr sz="1600" b="0" spc="-10" dirty="0">
                <a:latin typeface="BIZ UDP明朝 Medium"/>
                <a:cs typeface="BIZ UDP明朝 Medium"/>
              </a:rPr>
              <a:t>中</a:t>
            </a:r>
            <a:r>
              <a:rPr sz="1600" b="0" spc="-20" dirty="0">
                <a:latin typeface="BIZ UDP明朝 Medium"/>
                <a:cs typeface="BIZ UDP明朝 Medium"/>
              </a:rPr>
              <a:t>国地</a:t>
            </a:r>
            <a:r>
              <a:rPr sz="1600" b="0" spc="-15" dirty="0">
                <a:latin typeface="BIZ UDP明朝 Medium"/>
                <a:cs typeface="BIZ UDP明朝 Medium"/>
              </a:rPr>
              <a:t>図／</a:t>
            </a:r>
            <a:r>
              <a:rPr sz="1600" b="0" spc="-20" dirty="0">
                <a:latin typeface="BIZ UDP明朝 Medium"/>
                <a:cs typeface="BIZ UDP明朝 Medium"/>
              </a:rPr>
              <a:t>衛</a:t>
            </a:r>
            <a:r>
              <a:rPr sz="1600" b="0" spc="-15" dirty="0">
                <a:latin typeface="BIZ UDP明朝 Medium"/>
                <a:cs typeface="BIZ UDP明朝 Medium"/>
              </a:rPr>
              <a:t>星データ暗</a:t>
            </a:r>
            <a:r>
              <a:rPr sz="1600" b="0" spc="-20" dirty="0">
                <a:latin typeface="BIZ UDP明朝 Medium"/>
                <a:cs typeface="BIZ UDP明朝 Medium"/>
              </a:rPr>
              <a:t>号化</a:t>
            </a:r>
            <a:r>
              <a:rPr sz="1600" b="0" spc="-10" dirty="0">
                <a:latin typeface="BIZ UDP明朝 Medium"/>
                <a:cs typeface="BIZ UDP明朝 Medium"/>
              </a:rPr>
              <a:t>技</a:t>
            </a:r>
            <a:r>
              <a:rPr sz="1600" b="0" spc="-20" dirty="0">
                <a:latin typeface="BIZ UDP明朝 Medium"/>
                <a:cs typeface="BIZ UDP明朝 Medium"/>
              </a:rPr>
              <a:t>術</a:t>
            </a:r>
            <a:r>
              <a:rPr sz="1600" b="0" spc="-15" dirty="0">
                <a:latin typeface="BIZ UDP明朝 Medium"/>
                <a:cs typeface="BIZ UDP明朝 Medium"/>
              </a:rPr>
              <a:t>／北</a:t>
            </a:r>
            <a:r>
              <a:rPr sz="1600" b="0" spc="-20" dirty="0">
                <a:latin typeface="BIZ UDP明朝 Medium"/>
                <a:cs typeface="BIZ UDP明朝 Medium"/>
              </a:rPr>
              <a:t>斗衛星</a:t>
            </a:r>
            <a:r>
              <a:rPr sz="1600" b="0" spc="-15" dirty="0">
                <a:latin typeface="BIZ UDP明朝 Medium"/>
                <a:cs typeface="BIZ UDP明朝 Medium"/>
              </a:rPr>
              <a:t>による</a:t>
            </a:r>
            <a:r>
              <a:rPr sz="1600" b="0" spc="-5" dirty="0">
                <a:latin typeface="BIZ UDP明朝 Medium"/>
                <a:cs typeface="BIZ UDP明朝 Medium"/>
              </a:rPr>
              <a:t>ナ</a:t>
            </a:r>
            <a:r>
              <a:rPr sz="1600" b="0" spc="-10" dirty="0">
                <a:latin typeface="BIZ UDP明朝 Medium"/>
                <a:cs typeface="BIZ UDP明朝 Medium"/>
              </a:rPr>
              <a:t>ビ</a:t>
            </a:r>
            <a:r>
              <a:rPr sz="1600" b="0" spc="-15" dirty="0">
                <a:latin typeface="BIZ UDP明朝 Medium"/>
                <a:cs typeface="BIZ UDP明朝 Medium"/>
              </a:rPr>
              <a:t>ゲーショ</a:t>
            </a:r>
            <a:r>
              <a:rPr sz="1600" b="0" spc="-20" dirty="0">
                <a:latin typeface="BIZ UDP明朝 Medium"/>
                <a:cs typeface="BIZ UDP明朝 Medium"/>
              </a:rPr>
              <a:t>ンシス</a:t>
            </a:r>
            <a:r>
              <a:rPr sz="1600" b="0" spc="-15" dirty="0">
                <a:latin typeface="BIZ UDP明朝 Medium"/>
                <a:cs typeface="BIZ UDP明朝 Medium"/>
              </a:rPr>
              <a:t>テム</a:t>
            </a:r>
            <a:r>
              <a:rPr sz="1600" b="0" spc="-20" dirty="0">
                <a:latin typeface="BIZ UDP明朝 Medium"/>
                <a:cs typeface="BIZ UDP明朝 Medium"/>
              </a:rPr>
              <a:t>の情報伝送暗号化技術</a:t>
            </a:r>
            <a:endParaRPr sz="1600">
              <a:latin typeface="BIZ UDP明朝 Medium"/>
              <a:cs typeface="BIZ UDP明朝 Medium"/>
            </a:endParaRPr>
          </a:p>
          <a:p>
            <a:pPr>
              <a:lnSpc>
                <a:spcPct val="100000"/>
              </a:lnSpc>
              <a:spcBef>
                <a:spcPts val="60"/>
              </a:spcBef>
            </a:pPr>
            <a:endParaRPr sz="1500">
              <a:latin typeface="BIZ UDP明朝 Medium"/>
              <a:cs typeface="BIZ UDP明朝 Medium"/>
            </a:endParaRPr>
          </a:p>
          <a:p>
            <a:pPr marL="12700">
              <a:lnSpc>
                <a:spcPct val="100000"/>
              </a:lnSpc>
            </a:pPr>
            <a:r>
              <a:rPr sz="1600" b="0" spc="-10" dirty="0">
                <a:latin typeface="BIZ UDP明朝 Medium"/>
                <a:cs typeface="BIZ UDP明朝 Medium"/>
              </a:rPr>
              <a:t>【輸出制限</a:t>
            </a:r>
            <a:r>
              <a:rPr sz="1600" b="0" spc="-25" dirty="0">
                <a:latin typeface="BIZ UDP明朝 Medium"/>
                <a:cs typeface="BIZ UDP明朝 Medium"/>
              </a:rPr>
              <a:t>品目</a:t>
            </a:r>
            <a:r>
              <a:rPr sz="1600" b="0" spc="-20" dirty="0">
                <a:latin typeface="BIZ UDP明朝 Medium"/>
                <a:cs typeface="BIZ UDP明朝 Medium"/>
              </a:rPr>
              <a:t>に</a:t>
            </a:r>
            <a:r>
              <a:rPr sz="1600" b="0" spc="-35" dirty="0">
                <a:latin typeface="BIZ UDP明朝 Medium"/>
                <a:cs typeface="BIZ UDP明朝 Medium"/>
              </a:rPr>
              <a:t>追加・拡充】</a:t>
            </a:r>
            <a:endParaRPr sz="1600">
              <a:latin typeface="BIZ UDP明朝 Medium"/>
              <a:cs typeface="BIZ UDP明朝 Medium"/>
            </a:endParaRPr>
          </a:p>
          <a:p>
            <a:pPr marL="12700" marR="5080">
              <a:lnSpc>
                <a:spcPct val="100000"/>
              </a:lnSpc>
            </a:pPr>
            <a:r>
              <a:rPr sz="1600" b="0" spc="-20" dirty="0">
                <a:latin typeface="BIZ UDP明朝 Medium"/>
                <a:cs typeface="BIZ UDP明朝 Medium"/>
              </a:rPr>
              <a:t>バイオ医薬品製造技術</a:t>
            </a:r>
            <a:r>
              <a:rPr sz="1600" b="0" spc="-15" dirty="0">
                <a:latin typeface="BIZ UDP明朝 Medium"/>
                <a:cs typeface="BIZ UDP明朝 Medium"/>
              </a:rPr>
              <a:t>／KBBF</a:t>
            </a:r>
            <a:r>
              <a:rPr sz="1600" b="0" spc="-20" dirty="0">
                <a:latin typeface="BIZ UDP明朝 Medium"/>
                <a:cs typeface="BIZ UDP明朝 Medium"/>
              </a:rPr>
              <a:t>結</a:t>
            </a:r>
            <a:r>
              <a:rPr sz="1600" b="0" spc="-10" dirty="0">
                <a:latin typeface="BIZ UDP明朝 Medium"/>
                <a:cs typeface="BIZ UDP明朝 Medium"/>
              </a:rPr>
              <a:t>晶</a:t>
            </a:r>
            <a:r>
              <a:rPr sz="1600" b="0" spc="-20" dirty="0">
                <a:latin typeface="BIZ UDP明朝 Medium"/>
                <a:cs typeface="BIZ UDP明朝 Medium"/>
              </a:rPr>
              <a:t>成長</a:t>
            </a:r>
            <a:r>
              <a:rPr sz="1600" b="0" spc="-15" dirty="0">
                <a:latin typeface="BIZ UDP明朝 Medium"/>
                <a:cs typeface="BIZ UDP明朝 Medium"/>
              </a:rPr>
              <a:t>及びプリズム</a:t>
            </a:r>
            <a:r>
              <a:rPr sz="1600" b="0" spc="-20" dirty="0">
                <a:latin typeface="BIZ UDP明朝 Medium"/>
                <a:cs typeface="BIZ UDP明朝 Medium"/>
              </a:rPr>
              <a:t>結合デバイス処理技術／3D</a:t>
            </a:r>
            <a:r>
              <a:rPr sz="1600" b="0" spc="-15" dirty="0">
                <a:latin typeface="BIZ UDP明朝 Medium"/>
                <a:cs typeface="BIZ UDP明朝 Medium"/>
              </a:rPr>
              <a:t>プリンター</a:t>
            </a:r>
            <a:r>
              <a:rPr sz="1600" b="0" spc="-20" dirty="0">
                <a:latin typeface="BIZ UDP明朝 Medium"/>
                <a:cs typeface="BIZ UDP明朝 Medium"/>
              </a:rPr>
              <a:t>技術</a:t>
            </a:r>
            <a:r>
              <a:rPr sz="1600" b="0" spc="-10" dirty="0">
                <a:latin typeface="BIZ UDP明朝 Medium"/>
                <a:cs typeface="BIZ UDP明朝 Medium"/>
              </a:rPr>
              <a:t>／</a:t>
            </a:r>
            <a:r>
              <a:rPr sz="1600" b="0" spc="-20" dirty="0">
                <a:latin typeface="BIZ UDP明朝 Medium"/>
                <a:cs typeface="BIZ UDP明朝 Medium"/>
              </a:rPr>
              <a:t>建設</a:t>
            </a:r>
            <a:r>
              <a:rPr sz="1600" b="0" spc="-10" dirty="0">
                <a:latin typeface="BIZ UDP明朝 Medium"/>
                <a:cs typeface="BIZ UDP明朝 Medium"/>
              </a:rPr>
              <a:t>機</a:t>
            </a:r>
            <a:r>
              <a:rPr sz="1600" b="0" spc="-20" dirty="0">
                <a:latin typeface="BIZ UDP明朝 Medium"/>
                <a:cs typeface="BIZ UDP明朝 Medium"/>
              </a:rPr>
              <a:t>械の</a:t>
            </a:r>
            <a:r>
              <a:rPr sz="1600" b="0" spc="-10" dirty="0">
                <a:latin typeface="BIZ UDP明朝 Medium"/>
                <a:cs typeface="BIZ UDP明朝 Medium"/>
              </a:rPr>
              <a:t>応</a:t>
            </a:r>
            <a:r>
              <a:rPr sz="1600" b="0" spc="-20" dirty="0">
                <a:latin typeface="BIZ UDP明朝 Medium"/>
                <a:cs typeface="BIZ UDP明朝 Medium"/>
              </a:rPr>
              <a:t>用技</a:t>
            </a:r>
            <a:r>
              <a:rPr sz="1600" b="0" spc="-15" dirty="0">
                <a:latin typeface="BIZ UDP明朝 Medium"/>
                <a:cs typeface="BIZ UDP明朝 Medium"/>
              </a:rPr>
              <a:t>術／</a:t>
            </a:r>
            <a:r>
              <a:rPr sz="1600" b="0" spc="-20" dirty="0">
                <a:latin typeface="BIZ UDP明朝 Medium"/>
                <a:cs typeface="BIZ UDP明朝 Medium"/>
              </a:rPr>
              <a:t>工</a:t>
            </a:r>
            <a:r>
              <a:rPr sz="1600" b="0" spc="-10" dirty="0">
                <a:latin typeface="BIZ UDP明朝 Medium"/>
                <a:cs typeface="BIZ UDP明朝 Medium"/>
              </a:rPr>
              <a:t>作</a:t>
            </a:r>
            <a:r>
              <a:rPr sz="1600" b="0" spc="-20" dirty="0">
                <a:latin typeface="BIZ UDP明朝 Medium"/>
                <a:cs typeface="BIZ UDP明朝 Medium"/>
              </a:rPr>
              <a:t>機械の革新的設計等の基礎技術／大規模高速</a:t>
            </a:r>
            <a:r>
              <a:rPr sz="1600" b="0" spc="-10" dirty="0">
                <a:latin typeface="BIZ UDP明朝 Medium"/>
                <a:cs typeface="BIZ UDP明朝 Medium"/>
              </a:rPr>
              <a:t>風</a:t>
            </a:r>
            <a:r>
              <a:rPr sz="1600" b="0" spc="-20" dirty="0">
                <a:latin typeface="BIZ UDP明朝 Medium"/>
                <a:cs typeface="BIZ UDP明朝 Medium"/>
              </a:rPr>
              <a:t>洞の</a:t>
            </a:r>
            <a:r>
              <a:rPr sz="1600" b="0" spc="-15" dirty="0">
                <a:latin typeface="BIZ UDP明朝 Medium"/>
                <a:cs typeface="BIZ UDP明朝 Medium"/>
              </a:rPr>
              <a:t>設計・</a:t>
            </a:r>
            <a:r>
              <a:rPr sz="1600" b="0" spc="-20" dirty="0">
                <a:latin typeface="BIZ UDP明朝 Medium"/>
                <a:cs typeface="BIZ UDP明朝 Medium"/>
              </a:rPr>
              <a:t>建設</a:t>
            </a:r>
            <a:r>
              <a:rPr sz="1600" b="0" spc="-10" dirty="0">
                <a:latin typeface="BIZ UDP明朝 Medium"/>
                <a:cs typeface="BIZ UDP明朝 Medium"/>
              </a:rPr>
              <a:t>技</a:t>
            </a:r>
            <a:r>
              <a:rPr sz="1600" b="0" spc="-20" dirty="0">
                <a:latin typeface="BIZ UDP明朝 Medium"/>
                <a:cs typeface="BIZ UDP明朝 Medium"/>
              </a:rPr>
              <a:t>術</a:t>
            </a:r>
            <a:r>
              <a:rPr sz="1600" b="0" spc="-15" dirty="0">
                <a:latin typeface="BIZ UDP明朝 Medium"/>
                <a:cs typeface="BIZ UDP明朝 Medium"/>
              </a:rPr>
              <a:t>／大</a:t>
            </a:r>
            <a:r>
              <a:rPr sz="1600" b="0" spc="-20" dirty="0">
                <a:latin typeface="BIZ UDP明朝 Medium"/>
                <a:cs typeface="BIZ UDP明朝 Medium"/>
              </a:rPr>
              <a:t>型振動</a:t>
            </a:r>
            <a:r>
              <a:rPr sz="1600" b="0" spc="-15" dirty="0">
                <a:latin typeface="BIZ UDP明朝 Medium"/>
                <a:cs typeface="BIZ UDP明朝 Medium"/>
              </a:rPr>
              <a:t>プ</a:t>
            </a:r>
            <a:r>
              <a:rPr sz="1600" b="0" spc="-10" dirty="0">
                <a:latin typeface="BIZ UDP明朝 Medium"/>
                <a:cs typeface="BIZ UDP明朝 Medium"/>
              </a:rPr>
              <a:t>ラッ</a:t>
            </a:r>
            <a:r>
              <a:rPr sz="1600" b="0" spc="-15" dirty="0">
                <a:latin typeface="BIZ UDP明朝 Medium"/>
                <a:cs typeface="BIZ UDP明朝 Medium"/>
              </a:rPr>
              <a:t>トフォーム設</a:t>
            </a:r>
            <a:r>
              <a:rPr sz="1600" b="0" spc="-20" dirty="0">
                <a:latin typeface="BIZ UDP明朝 Medium"/>
                <a:cs typeface="BIZ UDP明朝 Medium"/>
              </a:rPr>
              <a:t>計建</a:t>
            </a:r>
            <a:r>
              <a:rPr sz="1600" b="0" spc="-10" dirty="0">
                <a:latin typeface="BIZ UDP明朝 Medium"/>
                <a:cs typeface="BIZ UDP明朝 Medium"/>
              </a:rPr>
              <a:t>設</a:t>
            </a:r>
            <a:r>
              <a:rPr sz="1600" b="0" spc="-20" dirty="0">
                <a:latin typeface="BIZ UDP明朝 Medium"/>
                <a:cs typeface="BIZ UDP明朝 Medium"/>
              </a:rPr>
              <a:t>技術</a:t>
            </a:r>
            <a:r>
              <a:rPr sz="1600" b="0" spc="-10" dirty="0">
                <a:latin typeface="BIZ UDP明朝 Medium"/>
                <a:cs typeface="BIZ UDP明朝 Medium"/>
              </a:rPr>
              <a:t>／</a:t>
            </a:r>
            <a:r>
              <a:rPr sz="1600" b="0" spc="-20" dirty="0">
                <a:latin typeface="BIZ UDP明朝 Medium"/>
                <a:cs typeface="BIZ UDP明朝 Medium"/>
              </a:rPr>
              <a:t>石油</a:t>
            </a:r>
            <a:r>
              <a:rPr sz="1600" b="0" spc="-10" dirty="0">
                <a:latin typeface="BIZ UDP明朝 Medium"/>
                <a:cs typeface="BIZ UDP明朝 Medium"/>
              </a:rPr>
              <a:t>専</a:t>
            </a:r>
            <a:r>
              <a:rPr sz="1600" b="0" spc="-20" dirty="0">
                <a:latin typeface="BIZ UDP明朝 Medium"/>
                <a:cs typeface="BIZ UDP明朝 Medium"/>
              </a:rPr>
              <a:t>用設</a:t>
            </a:r>
            <a:r>
              <a:rPr sz="1600" b="0" spc="-10" dirty="0">
                <a:latin typeface="BIZ UDP明朝 Medium"/>
                <a:cs typeface="BIZ UDP明朝 Medium"/>
              </a:rPr>
              <a:t>備</a:t>
            </a:r>
            <a:r>
              <a:rPr sz="1600" b="0" spc="-20" dirty="0">
                <a:latin typeface="BIZ UDP明朝 Medium"/>
                <a:cs typeface="BIZ UDP明朝 Medium"/>
              </a:rPr>
              <a:t>核心</a:t>
            </a:r>
            <a:r>
              <a:rPr sz="1600" b="0" spc="-10" dirty="0">
                <a:latin typeface="BIZ UDP明朝 Medium"/>
                <a:cs typeface="BIZ UDP明朝 Medium"/>
              </a:rPr>
              <a:t>部</a:t>
            </a:r>
            <a:r>
              <a:rPr sz="1600" b="0" spc="-20" dirty="0">
                <a:latin typeface="BIZ UDP明朝 Medium"/>
                <a:cs typeface="BIZ UDP明朝 Medium"/>
              </a:rPr>
              <a:t>品設</a:t>
            </a:r>
            <a:r>
              <a:rPr sz="1600" b="0" spc="-10" dirty="0">
                <a:latin typeface="BIZ UDP明朝 Medium"/>
                <a:cs typeface="BIZ UDP明朝 Medium"/>
              </a:rPr>
              <a:t>計</a:t>
            </a:r>
            <a:r>
              <a:rPr sz="1600" b="0" spc="-20" dirty="0">
                <a:latin typeface="BIZ UDP明朝 Medium"/>
                <a:cs typeface="BIZ UDP明朝 Medium"/>
              </a:rPr>
              <a:t>製造技術／大型石化設備基礎工業技術</a:t>
            </a:r>
            <a:r>
              <a:rPr sz="1600" b="0" spc="-10" dirty="0">
                <a:latin typeface="BIZ UDP明朝 Medium"/>
                <a:cs typeface="BIZ UDP明朝 Medium"/>
              </a:rPr>
              <a:t>／</a:t>
            </a:r>
            <a:r>
              <a:rPr sz="1600" b="0" spc="-20" dirty="0">
                <a:latin typeface="BIZ UDP明朝 Medium"/>
                <a:cs typeface="BIZ UDP明朝 Medium"/>
              </a:rPr>
              <a:t>重機</a:t>
            </a:r>
            <a:r>
              <a:rPr sz="1600" b="0" spc="-10" dirty="0">
                <a:latin typeface="BIZ UDP明朝 Medium"/>
                <a:cs typeface="BIZ UDP明朝 Medium"/>
              </a:rPr>
              <a:t>業</a:t>
            </a:r>
            <a:r>
              <a:rPr sz="1600" b="0" spc="-20" dirty="0">
                <a:latin typeface="BIZ UDP明朝 Medium"/>
                <a:cs typeface="BIZ UDP明朝 Medium"/>
              </a:rPr>
              <a:t>界戦</a:t>
            </a:r>
            <a:r>
              <a:rPr sz="1600" b="0" spc="-10" dirty="0">
                <a:latin typeface="BIZ UDP明朝 Medium"/>
                <a:cs typeface="BIZ UDP明朝 Medium"/>
              </a:rPr>
              <a:t>略</a:t>
            </a:r>
            <a:r>
              <a:rPr sz="1600" b="0" spc="-20" dirty="0">
                <a:latin typeface="BIZ UDP明朝 Medium"/>
                <a:cs typeface="BIZ UDP明朝 Medium"/>
              </a:rPr>
              <a:t>性新製</a:t>
            </a:r>
            <a:r>
              <a:rPr sz="1600" b="0" spc="20" dirty="0">
                <a:latin typeface="BIZ UDP明朝 Medium"/>
                <a:cs typeface="BIZ UDP明朝 Medium"/>
              </a:rPr>
              <a:t> 品</a:t>
            </a:r>
            <a:r>
              <a:rPr sz="1600" b="0" spc="-20" dirty="0">
                <a:latin typeface="BIZ UDP明朝 Medium"/>
                <a:cs typeface="BIZ UDP明朝 Medium"/>
              </a:rPr>
              <a:t>設計技術／海上島嶼利用</a:t>
            </a:r>
            <a:r>
              <a:rPr sz="1600" b="0" spc="-5" dirty="0">
                <a:latin typeface="BIZ UDP明朝 Medium"/>
                <a:cs typeface="BIZ UDP明朝 Medium"/>
              </a:rPr>
              <a:t>・</a:t>
            </a:r>
            <a:r>
              <a:rPr sz="1600" b="0" spc="-20" dirty="0">
                <a:latin typeface="BIZ UDP明朝 Medium"/>
                <a:cs typeface="BIZ UDP明朝 Medium"/>
              </a:rPr>
              <a:t>安全保障</a:t>
            </a:r>
            <a:r>
              <a:rPr sz="1600" b="0" spc="-10" dirty="0">
                <a:latin typeface="BIZ UDP明朝 Medium"/>
                <a:cs typeface="BIZ UDP明朝 Medium"/>
              </a:rPr>
              <a:t>専</a:t>
            </a:r>
            <a:r>
              <a:rPr sz="1600" b="0" spc="-20" dirty="0">
                <a:latin typeface="BIZ UDP明朝 Medium"/>
                <a:cs typeface="BIZ UDP明朝 Medium"/>
              </a:rPr>
              <a:t>用設</a:t>
            </a:r>
            <a:r>
              <a:rPr sz="1600" b="0" spc="-10" dirty="0">
                <a:latin typeface="BIZ UDP明朝 Medium"/>
                <a:cs typeface="BIZ UDP明朝 Medium"/>
              </a:rPr>
              <a:t>備</a:t>
            </a:r>
            <a:r>
              <a:rPr sz="1600" b="0" spc="-20" dirty="0">
                <a:latin typeface="BIZ UDP明朝 Medium"/>
                <a:cs typeface="BIZ UDP明朝 Medium"/>
              </a:rPr>
              <a:t>技術</a:t>
            </a:r>
            <a:r>
              <a:rPr sz="1600" b="0" spc="-5" dirty="0">
                <a:latin typeface="BIZ UDP明朝 Medium"/>
                <a:cs typeface="BIZ UDP明朝 Medium"/>
              </a:rPr>
              <a:t>（</a:t>
            </a:r>
            <a:r>
              <a:rPr sz="1600" b="0" spc="-20" dirty="0">
                <a:latin typeface="BIZ UDP明朝 Medium"/>
                <a:cs typeface="BIZ UDP明朝 Medium"/>
              </a:rPr>
              <a:t>メガフロート基地</a:t>
            </a:r>
            <a:r>
              <a:rPr sz="1600" b="0" spc="-10" dirty="0">
                <a:latin typeface="BIZ UDP明朝 Medium"/>
                <a:cs typeface="BIZ UDP明朝 Medium"/>
              </a:rPr>
              <a:t>、衛</a:t>
            </a:r>
            <a:r>
              <a:rPr sz="1600" b="0" spc="-20" dirty="0">
                <a:latin typeface="BIZ UDP明朝 Medium"/>
                <a:cs typeface="BIZ UDP明朝 Medium"/>
              </a:rPr>
              <a:t>星発射</a:t>
            </a:r>
            <a:r>
              <a:rPr sz="1600" b="0" spc="-15" dirty="0">
                <a:latin typeface="BIZ UDP明朝 Medium"/>
                <a:cs typeface="BIZ UDP明朝 Medium"/>
              </a:rPr>
              <a:t>プ</a:t>
            </a:r>
            <a:r>
              <a:rPr sz="1600" b="0" spc="-20" dirty="0">
                <a:latin typeface="BIZ UDP明朝 Medium"/>
                <a:cs typeface="BIZ UDP明朝 Medium"/>
              </a:rPr>
              <a:t>ラット</a:t>
            </a:r>
            <a:r>
              <a:rPr sz="1600" b="0" spc="-25" dirty="0">
                <a:latin typeface="BIZ UDP明朝 Medium"/>
                <a:cs typeface="BIZ UDP明朝 Medium"/>
              </a:rPr>
              <a:t>フォー</a:t>
            </a:r>
            <a:r>
              <a:rPr sz="1600" b="0" spc="-15" dirty="0">
                <a:latin typeface="BIZ UDP明朝 Medium"/>
                <a:cs typeface="BIZ UDP明朝 Medium"/>
              </a:rPr>
              <a:t>ム</a:t>
            </a:r>
            <a:r>
              <a:rPr sz="1600" b="0" spc="-20" dirty="0">
                <a:latin typeface="BIZ UDP明朝 Medium"/>
                <a:cs typeface="BIZ UDP明朝 Medium"/>
              </a:rPr>
              <a:t>等</a:t>
            </a:r>
            <a:r>
              <a:rPr sz="1600" b="0" spc="-10" dirty="0">
                <a:latin typeface="BIZ UDP明朝 Medium"/>
                <a:cs typeface="BIZ UDP明朝 Medium"/>
              </a:rPr>
              <a:t>）／</a:t>
            </a:r>
            <a:r>
              <a:rPr sz="1600" b="0" spc="-20" dirty="0">
                <a:latin typeface="BIZ UDP明朝 Medium"/>
                <a:cs typeface="BIZ UDP明朝 Medium"/>
              </a:rPr>
              <a:t>航</a:t>
            </a:r>
            <a:r>
              <a:rPr sz="1600" b="0" spc="-10" dirty="0">
                <a:latin typeface="BIZ UDP明朝 Medium"/>
                <a:cs typeface="BIZ UDP明朝 Medium"/>
              </a:rPr>
              <a:t>空</a:t>
            </a:r>
            <a:r>
              <a:rPr sz="1600" b="0" spc="-20" dirty="0">
                <a:latin typeface="BIZ UDP明朝 Medium"/>
                <a:cs typeface="BIZ UDP明朝 Medium"/>
              </a:rPr>
              <a:t>宇宙</a:t>
            </a:r>
            <a:r>
              <a:rPr sz="1600" b="0" spc="-10" dirty="0">
                <a:latin typeface="BIZ UDP明朝 Medium"/>
                <a:cs typeface="BIZ UDP明朝 Medium"/>
              </a:rPr>
              <a:t>用</a:t>
            </a:r>
            <a:r>
              <a:rPr sz="1600" b="0" spc="-20" dirty="0">
                <a:latin typeface="BIZ UDP明朝 Medium"/>
                <a:cs typeface="BIZ UDP明朝 Medium"/>
              </a:rPr>
              <a:t>軸受</a:t>
            </a:r>
            <a:r>
              <a:rPr sz="1600" b="0" spc="-10" dirty="0">
                <a:latin typeface="BIZ UDP明朝 Medium"/>
                <a:cs typeface="BIZ UDP明朝 Medium"/>
              </a:rPr>
              <a:t>技</a:t>
            </a:r>
            <a:r>
              <a:rPr sz="1600" b="0" spc="-20" dirty="0">
                <a:latin typeface="BIZ UDP明朝 Medium"/>
                <a:cs typeface="BIZ UDP明朝 Medium"/>
              </a:rPr>
              <a:t>術</a:t>
            </a:r>
            <a:r>
              <a:rPr sz="1600" b="0" spc="-15" dirty="0">
                <a:latin typeface="BIZ UDP明朝 Medium"/>
                <a:cs typeface="BIZ UDP明朝 Medium"/>
              </a:rPr>
              <a:t>／無</a:t>
            </a:r>
            <a:r>
              <a:rPr sz="1600" b="0" spc="-20" dirty="0">
                <a:latin typeface="BIZ UDP明朝 Medium"/>
                <a:cs typeface="BIZ UDP明朝 Medium"/>
              </a:rPr>
              <a:t>人機</a:t>
            </a:r>
            <a:r>
              <a:rPr sz="1600" b="0" spc="-10" dirty="0">
                <a:latin typeface="BIZ UDP明朝 Medium"/>
                <a:cs typeface="BIZ UDP明朝 Medium"/>
              </a:rPr>
              <a:t>技</a:t>
            </a:r>
            <a:r>
              <a:rPr sz="1600" b="0" spc="-20" dirty="0">
                <a:latin typeface="BIZ UDP明朝 Medium"/>
                <a:cs typeface="BIZ UDP明朝 Medium"/>
              </a:rPr>
              <a:t>術</a:t>
            </a:r>
            <a:r>
              <a:rPr sz="1600" b="0" spc="-15" dirty="0">
                <a:latin typeface="BIZ UDP明朝 Medium"/>
                <a:cs typeface="BIZ UDP明朝 Medium"/>
              </a:rPr>
              <a:t>／レーザー</a:t>
            </a:r>
            <a:r>
              <a:rPr sz="1600" b="0" spc="-20" dirty="0">
                <a:latin typeface="BIZ UDP明朝 Medium"/>
                <a:cs typeface="BIZ UDP明朝 Medium"/>
              </a:rPr>
              <a:t>技術</a:t>
            </a:r>
            <a:r>
              <a:rPr sz="1600" b="0" spc="-10" dirty="0">
                <a:latin typeface="BIZ UDP明朝 Medium"/>
                <a:cs typeface="BIZ UDP明朝 Medium"/>
              </a:rPr>
              <a:t>／</a:t>
            </a:r>
            <a:r>
              <a:rPr sz="1600" b="0" spc="-20" dirty="0">
                <a:latin typeface="BIZ UDP明朝 Medium"/>
                <a:cs typeface="BIZ UDP明朝 Medium"/>
              </a:rPr>
              <a:t>大型</a:t>
            </a:r>
            <a:r>
              <a:rPr sz="1600" b="0" dirty="0">
                <a:latin typeface="BIZ UDP明朝 Medium"/>
                <a:cs typeface="BIZ UDP明朝 Medium"/>
              </a:rPr>
              <a:t>電力 設</a:t>
            </a:r>
            <a:r>
              <a:rPr sz="1600" b="0" spc="-20" dirty="0">
                <a:latin typeface="BIZ UDP明朝 Medium"/>
                <a:cs typeface="BIZ UDP明朝 Medium"/>
              </a:rPr>
              <a:t>備設計技術／宇宙材料生産技術</a:t>
            </a:r>
            <a:r>
              <a:rPr sz="1600" b="0" spc="-15" dirty="0">
                <a:latin typeface="BIZ UDP明朝 Medium"/>
                <a:cs typeface="BIZ UDP明朝 Medium"/>
              </a:rPr>
              <a:t>／音</a:t>
            </a:r>
            <a:r>
              <a:rPr sz="1600" b="0" spc="-20" dirty="0">
                <a:latin typeface="BIZ UDP明朝 Medium"/>
                <a:cs typeface="BIZ UDP明朝 Medium"/>
              </a:rPr>
              <a:t>声合</a:t>
            </a:r>
            <a:r>
              <a:rPr sz="1600" b="0" spc="-10" dirty="0">
                <a:latin typeface="BIZ UDP明朝 Medium"/>
                <a:cs typeface="BIZ UDP明朝 Medium"/>
              </a:rPr>
              <a:t>成</a:t>
            </a:r>
            <a:r>
              <a:rPr sz="1600" b="0" spc="-20" dirty="0">
                <a:latin typeface="BIZ UDP明朝 Medium"/>
                <a:cs typeface="BIZ UDP明朝 Medium"/>
              </a:rPr>
              <a:t>技術</a:t>
            </a:r>
            <a:r>
              <a:rPr sz="1600" b="0" spc="-15" dirty="0">
                <a:latin typeface="BIZ UDP明朝 Medium"/>
                <a:cs typeface="BIZ UDP明朝 Medium"/>
              </a:rPr>
              <a:t>／AI</a:t>
            </a:r>
            <a:r>
              <a:rPr sz="1600" b="0" spc="-20" dirty="0">
                <a:latin typeface="BIZ UDP明朝 Medium"/>
                <a:cs typeface="BIZ UDP明朝 Medium"/>
              </a:rPr>
              <a:t>相互イン</a:t>
            </a:r>
            <a:r>
              <a:rPr sz="1600" b="0" spc="-25" dirty="0">
                <a:latin typeface="BIZ UDP明朝 Medium"/>
                <a:cs typeface="BIZ UDP明朝 Medium"/>
              </a:rPr>
              <a:t>ターフェイス</a:t>
            </a:r>
            <a:r>
              <a:rPr sz="1600" b="0" spc="-20" dirty="0">
                <a:latin typeface="BIZ UDP明朝 Medium"/>
                <a:cs typeface="BIZ UDP明朝 Medium"/>
              </a:rPr>
              <a:t>技術</a:t>
            </a:r>
            <a:r>
              <a:rPr sz="1600" b="0" spc="65" dirty="0">
                <a:latin typeface="BIZ UDP明朝 Medium"/>
                <a:cs typeface="BIZ UDP明朝 Medium"/>
              </a:rPr>
              <a:t> </a:t>
            </a:r>
            <a:r>
              <a:rPr sz="1600" b="0" spc="-5" dirty="0">
                <a:latin typeface="BIZ UDP明朝 Medium"/>
                <a:cs typeface="BIZ UDP明朝 Medium"/>
              </a:rPr>
              <a:t>（</a:t>
            </a:r>
            <a:r>
              <a:rPr sz="1600" b="0" spc="-20" dirty="0">
                <a:latin typeface="BIZ UDP明朝 Medium"/>
                <a:cs typeface="BIZ UDP明朝 Medium"/>
              </a:rPr>
              <a:t>音声認識</a:t>
            </a:r>
            <a:r>
              <a:rPr sz="1600" b="0" spc="-5" dirty="0">
                <a:latin typeface="BIZ UDP明朝 Medium"/>
                <a:cs typeface="BIZ UDP明朝 Medium"/>
              </a:rPr>
              <a:t>・</a:t>
            </a:r>
            <a:r>
              <a:rPr sz="1600" b="0" spc="-20" dirty="0">
                <a:latin typeface="BIZ UDP明朝 Medium"/>
                <a:cs typeface="BIZ UDP明朝 Medium"/>
              </a:rPr>
              <a:t>音声起動</a:t>
            </a:r>
            <a:r>
              <a:rPr sz="1600" b="0" spc="-5" dirty="0">
                <a:latin typeface="BIZ UDP明朝 Medium"/>
                <a:cs typeface="BIZ UDP明朝 Medium"/>
              </a:rPr>
              <a:t>・</a:t>
            </a:r>
            <a:r>
              <a:rPr sz="1600" b="0" spc="-20" dirty="0">
                <a:latin typeface="BIZ UDP明朝 Medium"/>
                <a:cs typeface="BIZ UDP明朝 Medium"/>
              </a:rPr>
              <a:t>相互理解技術等</a:t>
            </a:r>
            <a:r>
              <a:rPr sz="1600" b="0" spc="-10" dirty="0">
                <a:latin typeface="BIZ UDP明朝 Medium"/>
                <a:cs typeface="BIZ UDP明朝 Medium"/>
              </a:rPr>
              <a:t>）／</a:t>
            </a:r>
            <a:r>
              <a:rPr sz="1600" b="0" spc="-20" dirty="0">
                <a:latin typeface="BIZ UDP明朝 Medium"/>
                <a:cs typeface="BIZ UDP明朝 Medium"/>
              </a:rPr>
              <a:t>暗号安全</a:t>
            </a:r>
            <a:r>
              <a:rPr sz="1600" b="0" spc="-15" dirty="0">
                <a:latin typeface="BIZ UDP明朝 Medium"/>
                <a:cs typeface="BIZ UDP明朝 Medium"/>
              </a:rPr>
              <a:t>技術</a:t>
            </a:r>
            <a:r>
              <a:rPr sz="1600" b="0" spc="-5" dirty="0">
                <a:latin typeface="BIZ UDP明朝 Medium"/>
                <a:cs typeface="BIZ UDP明朝 Medium"/>
              </a:rPr>
              <a:t>（</a:t>
            </a:r>
            <a:r>
              <a:rPr sz="1600" b="0" spc="-20" dirty="0">
                <a:latin typeface="BIZ UDP明朝 Medium"/>
                <a:cs typeface="BIZ UDP明朝 Medium"/>
              </a:rPr>
              <a:t>暗号</a:t>
            </a:r>
            <a:r>
              <a:rPr sz="1600" b="0" spc="-15" dirty="0">
                <a:latin typeface="BIZ UDP明朝 Medium"/>
                <a:cs typeface="BIZ UDP明朝 Medium"/>
              </a:rPr>
              <a:t>チップ設</a:t>
            </a:r>
            <a:r>
              <a:rPr sz="1600" b="0" spc="-20" dirty="0">
                <a:latin typeface="BIZ UDP明朝 Medium"/>
                <a:cs typeface="BIZ UDP明朝 Medium"/>
              </a:rPr>
              <a:t>計</a:t>
            </a:r>
            <a:r>
              <a:rPr sz="1600" b="0" spc="-10" dirty="0">
                <a:latin typeface="BIZ UDP明朝 Medium"/>
                <a:cs typeface="BIZ UDP明朝 Medium"/>
              </a:rPr>
              <a:t>、</a:t>
            </a:r>
            <a:r>
              <a:rPr sz="1600" b="0" spc="-20" dirty="0">
                <a:latin typeface="BIZ UDP明朝 Medium"/>
                <a:cs typeface="BIZ UDP明朝 Medium"/>
              </a:rPr>
              <a:t>量</a:t>
            </a:r>
            <a:r>
              <a:rPr sz="1600" b="0" dirty="0">
                <a:latin typeface="BIZ UDP明朝 Medium"/>
                <a:cs typeface="BIZ UDP明朝 Medium"/>
              </a:rPr>
              <a:t>子暗 号</a:t>
            </a:r>
            <a:r>
              <a:rPr sz="1600" b="0" spc="-20" dirty="0">
                <a:latin typeface="BIZ UDP明朝 Medium"/>
                <a:cs typeface="BIZ UDP明朝 Medium"/>
              </a:rPr>
              <a:t>技術</a:t>
            </a:r>
            <a:r>
              <a:rPr sz="1600" b="0" spc="-15" dirty="0">
                <a:latin typeface="BIZ UDP明朝 Medium"/>
                <a:cs typeface="BIZ UDP明朝 Medium"/>
              </a:rPr>
              <a:t>な</a:t>
            </a:r>
            <a:r>
              <a:rPr sz="1600" b="0" spc="-20" dirty="0">
                <a:latin typeface="BIZ UDP明朝 Medium"/>
                <a:cs typeface="BIZ UDP明朝 Medium"/>
              </a:rPr>
              <a:t>ど</a:t>
            </a:r>
            <a:r>
              <a:rPr sz="1600" b="0" spc="-10" dirty="0">
                <a:latin typeface="BIZ UDP明朝 Medium"/>
                <a:cs typeface="BIZ UDP明朝 Medium"/>
              </a:rPr>
              <a:t>）／</a:t>
            </a:r>
            <a:r>
              <a:rPr sz="1600" b="0" spc="-20" dirty="0">
                <a:latin typeface="BIZ UDP明朝 Medium"/>
                <a:cs typeface="BIZ UDP明朝 Medium"/>
              </a:rPr>
              <a:t>高性能検査技術</a:t>
            </a:r>
            <a:r>
              <a:rPr sz="1600" b="0" spc="-5" dirty="0">
                <a:latin typeface="BIZ UDP明朝 Medium"/>
                <a:cs typeface="BIZ UDP明朝 Medium"/>
              </a:rPr>
              <a:t>（</a:t>
            </a:r>
            <a:r>
              <a:rPr sz="1600" b="0" spc="-20" dirty="0">
                <a:latin typeface="BIZ UDP明朝 Medium"/>
                <a:cs typeface="BIZ UDP明朝 Medium"/>
              </a:rPr>
              <a:t>高速インターネット環境下での</a:t>
            </a:r>
            <a:r>
              <a:rPr sz="1600" b="0" spc="-10" dirty="0">
                <a:latin typeface="BIZ UDP明朝 Medium"/>
                <a:cs typeface="BIZ UDP明朝 Medium"/>
              </a:rPr>
              <a:t>DPI検</a:t>
            </a:r>
            <a:r>
              <a:rPr sz="1600" b="0" spc="-20" dirty="0">
                <a:latin typeface="BIZ UDP明朝 Medium"/>
                <a:cs typeface="BIZ UDP明朝 Medium"/>
              </a:rPr>
              <a:t>査</a:t>
            </a:r>
            <a:r>
              <a:rPr sz="1600" b="0" spc="-10" dirty="0">
                <a:latin typeface="BIZ UDP明朝 Medium"/>
                <a:cs typeface="BIZ UDP明朝 Medium"/>
              </a:rPr>
              <a:t>、未</a:t>
            </a:r>
            <a:r>
              <a:rPr sz="1600" b="0" spc="-20" dirty="0">
                <a:latin typeface="BIZ UDP明朝 Medium"/>
                <a:cs typeface="BIZ UDP明朝 Medium"/>
              </a:rPr>
              <a:t>知の</a:t>
            </a:r>
            <a:r>
              <a:rPr sz="1600" b="0" spc="-10" dirty="0">
                <a:latin typeface="BIZ UDP明朝 Medium"/>
                <a:cs typeface="BIZ UDP明朝 Medium"/>
              </a:rPr>
              <a:t>ネット</a:t>
            </a:r>
            <a:r>
              <a:rPr sz="1600" b="0" spc="-20" dirty="0">
                <a:latin typeface="BIZ UDP明朝 Medium"/>
                <a:cs typeface="BIZ UDP明朝 Medium"/>
              </a:rPr>
              <a:t>攻撃</a:t>
            </a:r>
            <a:r>
              <a:rPr sz="1600" b="0" spc="-10" dirty="0">
                <a:latin typeface="BIZ UDP明朝 Medium"/>
                <a:cs typeface="BIZ UDP明朝 Medium"/>
              </a:rPr>
              <a:t>行</a:t>
            </a:r>
            <a:r>
              <a:rPr sz="1600" b="0" spc="-20" dirty="0">
                <a:latin typeface="BIZ UDP明朝 Medium"/>
                <a:cs typeface="BIZ UDP明朝 Medium"/>
              </a:rPr>
              <a:t>為の分</a:t>
            </a:r>
            <a:r>
              <a:rPr sz="1600" b="0" spc="-10" dirty="0">
                <a:latin typeface="BIZ UDP明朝 Medium"/>
                <a:cs typeface="BIZ UDP明朝 Medium"/>
              </a:rPr>
              <a:t>析</a:t>
            </a:r>
            <a:r>
              <a:rPr sz="1600" b="0" spc="-20" dirty="0">
                <a:latin typeface="BIZ UDP明朝 Medium"/>
                <a:cs typeface="BIZ UDP明朝 Medium"/>
              </a:rPr>
              <a:t>技術等</a:t>
            </a:r>
            <a:r>
              <a:rPr sz="1600" b="0" spc="-5" dirty="0">
                <a:latin typeface="BIZ UDP明朝 Medium"/>
                <a:cs typeface="BIZ UDP明朝 Medium"/>
              </a:rPr>
              <a:t>）／</a:t>
            </a:r>
            <a:r>
              <a:rPr sz="1600" b="0" spc="-20" dirty="0">
                <a:latin typeface="BIZ UDP明朝 Medium"/>
                <a:cs typeface="BIZ UDP明朝 Medium"/>
              </a:rPr>
              <a:t>情報</a:t>
            </a:r>
            <a:r>
              <a:rPr sz="1600" b="0" spc="-10" dirty="0">
                <a:latin typeface="BIZ UDP明朝 Medium"/>
                <a:cs typeface="BIZ UDP明朝 Medium"/>
              </a:rPr>
              <a:t>防</a:t>
            </a:r>
            <a:r>
              <a:rPr sz="1600" b="0" spc="-20" dirty="0">
                <a:latin typeface="BIZ UDP明朝 Medium"/>
                <a:cs typeface="BIZ UDP明朝 Medium"/>
              </a:rPr>
              <a:t>御技術</a:t>
            </a:r>
            <a:r>
              <a:rPr sz="1600" b="0" spc="-5" dirty="0">
                <a:latin typeface="BIZ UDP明朝 Medium"/>
                <a:cs typeface="BIZ UDP明朝 Medium"/>
              </a:rPr>
              <a:t>（</a:t>
            </a:r>
            <a:r>
              <a:rPr sz="1600" b="0" spc="-10" dirty="0">
                <a:latin typeface="BIZ UDP明朝 Medium"/>
                <a:cs typeface="BIZ UDP明朝 Medium"/>
              </a:rPr>
              <a:t>情</a:t>
            </a:r>
            <a:r>
              <a:rPr sz="1600" b="0" spc="-20" dirty="0">
                <a:latin typeface="BIZ UDP明朝 Medium"/>
                <a:cs typeface="BIZ UDP明朝 Medium"/>
              </a:rPr>
              <a:t>報秘</a:t>
            </a:r>
            <a:r>
              <a:rPr sz="1600" b="0" spc="-10" dirty="0">
                <a:latin typeface="BIZ UDP明朝 Medium"/>
                <a:cs typeface="BIZ UDP明朝 Medium"/>
              </a:rPr>
              <a:t>匿</a:t>
            </a:r>
            <a:r>
              <a:rPr sz="1600" b="0" spc="-20" dirty="0">
                <a:latin typeface="BIZ UDP明朝 Medium"/>
                <a:cs typeface="BIZ UDP明朝 Medium"/>
              </a:rPr>
              <a:t>保存</a:t>
            </a:r>
            <a:r>
              <a:rPr sz="1600" b="0" spc="-5" dirty="0">
                <a:latin typeface="BIZ UDP明朝 Medium"/>
                <a:cs typeface="BIZ UDP明朝 Medium"/>
              </a:rPr>
              <a:t>と</a:t>
            </a:r>
            <a:r>
              <a:rPr sz="1600" b="0" spc="-20" dirty="0">
                <a:latin typeface="BIZ UDP明朝 Medium"/>
                <a:cs typeface="BIZ UDP明朝 Medium"/>
              </a:rPr>
              <a:t>発見</a:t>
            </a:r>
            <a:r>
              <a:rPr sz="1600" b="0" spc="-10" dirty="0">
                <a:latin typeface="BIZ UDP明朝 Medium"/>
                <a:cs typeface="BIZ UDP明朝 Medium"/>
              </a:rPr>
              <a:t>技</a:t>
            </a:r>
            <a:r>
              <a:rPr sz="1600" b="0" spc="-20" dirty="0">
                <a:latin typeface="BIZ UDP明朝 Medium"/>
                <a:cs typeface="BIZ UDP明朝 Medium"/>
              </a:rPr>
              <a:t>術等</a:t>
            </a:r>
            <a:r>
              <a:rPr sz="1600" b="0" spc="-10" dirty="0">
                <a:latin typeface="BIZ UDP明朝 Medium"/>
                <a:cs typeface="BIZ UDP明朝 Medium"/>
              </a:rPr>
              <a:t>）／</a:t>
            </a:r>
            <a:r>
              <a:rPr sz="1600" b="0" spc="-20" dirty="0">
                <a:latin typeface="BIZ UDP明朝 Medium"/>
                <a:cs typeface="BIZ UDP明朝 Medium"/>
              </a:rPr>
              <a:t>情報対抗技術</a:t>
            </a:r>
            <a:r>
              <a:rPr sz="1600" b="0" spc="-5" dirty="0">
                <a:latin typeface="BIZ UDP明朝 Medium"/>
                <a:cs typeface="BIZ UDP明朝 Medium"/>
              </a:rPr>
              <a:t>（</a:t>
            </a:r>
            <a:r>
              <a:rPr sz="1600" b="0" spc="-20" dirty="0">
                <a:latin typeface="BIZ UDP明朝 Medium"/>
                <a:cs typeface="BIZ UDP明朝 Medium"/>
              </a:rPr>
              <a:t>流量捕捉分析技術</a:t>
            </a:r>
            <a:r>
              <a:rPr sz="1600" b="0" spc="-10" dirty="0">
                <a:latin typeface="BIZ UDP明朝 Medium"/>
                <a:cs typeface="BIZ UDP明朝 Medium"/>
              </a:rPr>
              <a:t>、</a:t>
            </a:r>
            <a:r>
              <a:rPr sz="1600" b="0" spc="-20" dirty="0">
                <a:latin typeface="BIZ UDP明朝 Medium"/>
                <a:cs typeface="BIZ UDP明朝 Medium"/>
              </a:rPr>
              <a:t>情</a:t>
            </a:r>
            <a:r>
              <a:rPr sz="1600" b="0" spc="-10" dirty="0">
                <a:latin typeface="BIZ UDP明朝 Medium"/>
                <a:cs typeface="BIZ UDP明朝 Medium"/>
              </a:rPr>
              <a:t>報</a:t>
            </a:r>
            <a:r>
              <a:rPr sz="1600" b="0" spc="-20" dirty="0">
                <a:latin typeface="BIZ UDP明朝 Medium"/>
                <a:cs typeface="BIZ UDP明朝 Medium"/>
              </a:rPr>
              <a:t>偽装</a:t>
            </a:r>
            <a:r>
              <a:rPr sz="1600" b="0" spc="-10" dirty="0">
                <a:latin typeface="BIZ UDP明朝 Medium"/>
                <a:cs typeface="BIZ UDP明朝 Medium"/>
              </a:rPr>
              <a:t>技</a:t>
            </a:r>
            <a:r>
              <a:rPr sz="1600" b="0" spc="-20" dirty="0">
                <a:latin typeface="BIZ UDP明朝 Medium"/>
                <a:cs typeface="BIZ UDP明朝 Medium"/>
              </a:rPr>
              <a:t>術</a:t>
            </a:r>
            <a:r>
              <a:rPr sz="1600" b="0" spc="-10" dirty="0">
                <a:latin typeface="BIZ UDP明朝 Medium"/>
                <a:cs typeface="BIZ UDP明朝 Medium"/>
              </a:rPr>
              <a:t>、ネット</a:t>
            </a:r>
            <a:r>
              <a:rPr sz="1600" b="0" spc="-20" dirty="0">
                <a:latin typeface="BIZ UDP明朝 Medium"/>
                <a:cs typeface="BIZ UDP明朝 Medium"/>
              </a:rPr>
              <a:t>攻撃</a:t>
            </a:r>
            <a:r>
              <a:rPr sz="1600" b="0" spc="-10" dirty="0">
                <a:latin typeface="BIZ UDP明朝 Medium"/>
                <a:cs typeface="BIZ UDP明朝 Medium"/>
              </a:rPr>
              <a:t>源</a:t>
            </a:r>
            <a:r>
              <a:rPr sz="1600" b="0" spc="-20" dirty="0">
                <a:latin typeface="BIZ UDP明朝 Medium"/>
                <a:cs typeface="BIZ UDP明朝 Medium"/>
              </a:rPr>
              <a:t>追跡</a:t>
            </a:r>
            <a:r>
              <a:rPr sz="1600" b="0" spc="-10" dirty="0">
                <a:latin typeface="BIZ UDP明朝 Medium"/>
                <a:cs typeface="BIZ UDP明朝 Medium"/>
              </a:rPr>
              <a:t>技</a:t>
            </a:r>
            <a:r>
              <a:rPr sz="1600" b="0" spc="-20" dirty="0">
                <a:latin typeface="BIZ UDP明朝 Medium"/>
                <a:cs typeface="BIZ UDP明朝 Medium"/>
              </a:rPr>
              <a:t>術等</a:t>
            </a:r>
            <a:r>
              <a:rPr sz="1600" b="0" spc="-10" dirty="0">
                <a:latin typeface="BIZ UDP明朝 Medium"/>
                <a:cs typeface="BIZ UDP明朝 Medium"/>
              </a:rPr>
              <a:t>）／基</a:t>
            </a:r>
            <a:r>
              <a:rPr sz="1600" b="0" spc="-20" dirty="0">
                <a:latin typeface="BIZ UDP明朝 Medium"/>
                <a:cs typeface="BIZ UDP明朝 Medium"/>
              </a:rPr>
              <a:t>礎的</a:t>
            </a:r>
            <a:r>
              <a:rPr sz="1600" b="0" spc="-15" dirty="0">
                <a:latin typeface="BIZ UDP明朝 Medium"/>
                <a:cs typeface="BIZ UDP明朝 Medium"/>
              </a:rPr>
              <a:t>ソフト安全</a:t>
            </a:r>
            <a:r>
              <a:rPr sz="1600" b="0" spc="-20" dirty="0">
                <a:latin typeface="BIZ UDP明朝 Medium"/>
                <a:cs typeface="BIZ UDP明朝 Medium"/>
              </a:rPr>
              <a:t>増強</a:t>
            </a:r>
            <a:r>
              <a:rPr sz="1600" b="0" spc="-10" dirty="0">
                <a:latin typeface="BIZ UDP明朝 Medium"/>
                <a:cs typeface="BIZ UDP明朝 Medium"/>
              </a:rPr>
              <a:t>技</a:t>
            </a:r>
            <a:r>
              <a:rPr sz="1600" b="0" spc="-20" dirty="0">
                <a:latin typeface="BIZ UDP明朝 Medium"/>
                <a:cs typeface="BIZ UDP明朝 Medium"/>
              </a:rPr>
              <a:t>術</a:t>
            </a:r>
            <a:r>
              <a:rPr sz="1600" b="0" spc="-15" dirty="0">
                <a:latin typeface="BIZ UDP明朝 Medium"/>
                <a:cs typeface="BIZ UDP明朝 Medium"/>
              </a:rPr>
              <a:t>／超</a:t>
            </a:r>
            <a:r>
              <a:rPr sz="1600" b="0" spc="-20" dirty="0">
                <a:latin typeface="BIZ UDP明朝 Medium"/>
                <a:cs typeface="BIZ UDP明朝 Medium"/>
              </a:rPr>
              <a:t>高真</a:t>
            </a:r>
            <a:r>
              <a:rPr sz="1600" b="0" spc="-10" dirty="0">
                <a:latin typeface="BIZ UDP明朝 Medium"/>
                <a:cs typeface="BIZ UDP明朝 Medium"/>
              </a:rPr>
              <a:t>空</a:t>
            </a:r>
            <a:r>
              <a:rPr sz="1600" b="0" spc="-20" dirty="0">
                <a:latin typeface="BIZ UDP明朝 Medium"/>
                <a:cs typeface="BIZ UDP明朝 Medium"/>
              </a:rPr>
              <a:t>生成</a:t>
            </a:r>
            <a:r>
              <a:rPr sz="1600" b="0" spc="-10" dirty="0">
                <a:latin typeface="BIZ UDP明朝 Medium"/>
                <a:cs typeface="BIZ UDP明朝 Medium"/>
              </a:rPr>
              <a:t>技</a:t>
            </a:r>
            <a:r>
              <a:rPr sz="1600" b="0" spc="-20" dirty="0">
                <a:latin typeface="BIZ UDP明朝 Medium"/>
                <a:cs typeface="BIZ UDP明朝 Medium"/>
              </a:rPr>
              <a:t>術／</a:t>
            </a:r>
            <a:r>
              <a:rPr sz="1600" b="0" spc="-10" dirty="0">
                <a:latin typeface="BIZ UDP明朝 Medium"/>
                <a:cs typeface="BIZ UDP明朝 Medium"/>
              </a:rPr>
              <a:t>宇宙</a:t>
            </a:r>
            <a:r>
              <a:rPr sz="1600" b="0" spc="-15" dirty="0">
                <a:latin typeface="BIZ UDP明朝 Medium"/>
                <a:cs typeface="BIZ UDP明朝 Medium"/>
              </a:rPr>
              <a:t>リ</a:t>
            </a:r>
            <a:endParaRPr sz="1600">
              <a:latin typeface="BIZ UDP明朝 Medium"/>
              <a:cs typeface="BIZ UDP明朝 Medium"/>
            </a:endParaRPr>
          </a:p>
          <a:p>
            <a:pPr marL="12700">
              <a:lnSpc>
                <a:spcPct val="100000"/>
              </a:lnSpc>
            </a:pPr>
            <a:r>
              <a:rPr sz="1600" b="0" spc="-20" dirty="0">
                <a:latin typeface="BIZ UDP明朝 Medium"/>
                <a:cs typeface="BIZ UDP明朝 Medium"/>
              </a:rPr>
              <a:t>モ</a:t>
            </a:r>
            <a:r>
              <a:rPr sz="1600" b="0" spc="-30" dirty="0">
                <a:latin typeface="BIZ UDP明朝 Medium"/>
                <a:cs typeface="BIZ UDP明朝 Medium"/>
              </a:rPr>
              <a:t>ー</a:t>
            </a:r>
            <a:r>
              <a:rPr sz="1600" b="0" spc="-25" dirty="0">
                <a:latin typeface="BIZ UDP明朝 Medium"/>
                <a:cs typeface="BIZ UDP明朝 Medium"/>
              </a:rPr>
              <a:t>トセンシン</a:t>
            </a:r>
            <a:r>
              <a:rPr sz="1600" b="0" spc="-30" dirty="0">
                <a:latin typeface="BIZ UDP明朝 Medium"/>
                <a:cs typeface="BIZ UDP明朝 Medium"/>
              </a:rPr>
              <a:t>グ</a:t>
            </a:r>
            <a:r>
              <a:rPr sz="1600" b="0" spc="-25" dirty="0">
                <a:latin typeface="BIZ UDP明朝 Medium"/>
                <a:cs typeface="BIZ UDP明朝 Medium"/>
              </a:rPr>
              <a:t>画像</a:t>
            </a:r>
            <a:r>
              <a:rPr sz="1600" b="0" spc="-10" dirty="0">
                <a:latin typeface="BIZ UDP明朝 Medium"/>
                <a:cs typeface="BIZ UDP明朝 Medium"/>
              </a:rPr>
              <a:t>獲</a:t>
            </a:r>
            <a:r>
              <a:rPr sz="1600" b="0" spc="-25" dirty="0">
                <a:latin typeface="BIZ UDP明朝 Medium"/>
                <a:cs typeface="BIZ UDP明朝 Medium"/>
              </a:rPr>
              <a:t>得技</a:t>
            </a:r>
            <a:r>
              <a:rPr sz="1600" b="0" spc="-50" dirty="0">
                <a:latin typeface="BIZ UDP明朝 Medium"/>
                <a:cs typeface="BIZ UDP明朝 Medium"/>
              </a:rPr>
              <a:t>術</a:t>
            </a:r>
            <a:endParaRPr sz="1600">
              <a:latin typeface="BIZ UDP明朝 Medium"/>
              <a:cs typeface="BIZ UDP明朝 Medium"/>
            </a:endParaRPr>
          </a:p>
        </p:txBody>
      </p:sp>
      <p:sp>
        <p:nvSpPr>
          <p:cNvPr id="5" name="object 5"/>
          <p:cNvSpPr txBox="1">
            <a:spLocks noGrp="1"/>
          </p:cNvSpPr>
          <p:nvPr>
            <p:ph type="title"/>
          </p:nvPr>
        </p:nvSpPr>
        <p:spPr>
          <a:prstGeom prst="rect">
            <a:avLst/>
          </a:prstGeom>
        </p:spPr>
        <p:txBody>
          <a:bodyPr vert="horz" wrap="square" lIns="0" tIns="144390" rIns="0" bIns="0" rtlCol="0">
            <a:spAutoFit/>
          </a:bodyPr>
          <a:lstStyle/>
          <a:p>
            <a:pPr algn="ctr">
              <a:lnSpc>
                <a:spcPct val="100000"/>
              </a:lnSpc>
              <a:spcBef>
                <a:spcPts val="100"/>
              </a:spcBef>
            </a:pPr>
            <a:r>
              <a:rPr dirty="0"/>
              <a:t>中国輸出管理法（全人代常務委公布</a:t>
            </a:r>
            <a:r>
              <a:rPr spc="-10" dirty="0"/>
              <a:t>）2020</a:t>
            </a:r>
            <a:r>
              <a:rPr dirty="0"/>
              <a:t>年10月17</a:t>
            </a:r>
            <a:r>
              <a:rPr spc="-5" dirty="0"/>
              <a:t>日公布／全人代常務委員会</a:t>
            </a:r>
          </a:p>
          <a:p>
            <a:pPr algn="ctr">
              <a:lnSpc>
                <a:spcPct val="100000"/>
              </a:lnSpc>
            </a:pPr>
            <a:r>
              <a:rPr dirty="0"/>
              <a:t>「輸出禁止･</a:t>
            </a:r>
            <a:r>
              <a:rPr spc="-5" dirty="0"/>
              <a:t>輸出制限技術リスト」</a:t>
            </a:r>
          </a:p>
        </p:txBody>
      </p:sp>
      <p:pic>
        <p:nvPicPr>
          <p:cNvPr id="6" name="object 6"/>
          <p:cNvPicPr/>
          <p:nvPr/>
        </p:nvPicPr>
        <p:blipFill>
          <a:blip r:embed="rId2" cstate="print"/>
          <a:stretch>
            <a:fillRect/>
          </a:stretch>
        </p:blipFill>
        <p:spPr>
          <a:xfrm>
            <a:off x="126492" y="137160"/>
            <a:ext cx="1036319" cy="512063"/>
          </a:xfrm>
          <a:prstGeom prst="rect">
            <a:avLst/>
          </a:prstGeom>
        </p:spPr>
      </p:pic>
      <p:sp>
        <p:nvSpPr>
          <p:cNvPr id="7" name="object 7"/>
          <p:cNvSpPr txBox="1"/>
          <p:nvPr/>
        </p:nvSpPr>
        <p:spPr>
          <a:xfrm>
            <a:off x="402843" y="221817"/>
            <a:ext cx="482600" cy="299720"/>
          </a:xfrm>
          <a:prstGeom prst="rect">
            <a:avLst/>
          </a:prstGeom>
        </p:spPr>
        <p:txBody>
          <a:bodyPr vert="horz" wrap="square" lIns="0" tIns="12700" rIns="0" bIns="0" rtlCol="0">
            <a:spAutoFit/>
          </a:bodyPr>
          <a:lstStyle/>
          <a:p>
            <a:pPr marL="12700">
              <a:lnSpc>
                <a:spcPct val="100000"/>
              </a:lnSpc>
              <a:spcBef>
                <a:spcPts val="100"/>
              </a:spcBef>
            </a:pPr>
            <a:r>
              <a:rPr sz="1800" b="1" spc="-25" dirty="0">
                <a:solidFill>
                  <a:srgbClr val="FFFFFF"/>
                </a:solidFill>
                <a:latin typeface="UD デジタル 教科書体 NK-B"/>
                <a:cs typeface="UD デジタル 教科書体 NK-B"/>
              </a:rPr>
              <a:t>参考</a:t>
            </a:r>
            <a:endParaRPr sz="1800">
              <a:latin typeface="UD デジタル 教科書体 NK-B"/>
              <a:cs typeface="UD デジタル 教科書体 NK-B"/>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254654" y="3195772"/>
            <a:ext cx="1703705" cy="696595"/>
          </a:xfrm>
          <a:prstGeom prst="rect">
            <a:avLst/>
          </a:prstGeom>
        </p:spPr>
        <p:txBody>
          <a:bodyPr vert="horz" wrap="square" lIns="0" tIns="13335" rIns="0" bIns="0" rtlCol="0">
            <a:spAutoFit/>
          </a:bodyPr>
          <a:lstStyle/>
          <a:p>
            <a:pPr marL="12700">
              <a:lnSpc>
                <a:spcPct val="100000"/>
              </a:lnSpc>
              <a:spcBef>
                <a:spcPts val="105"/>
              </a:spcBef>
            </a:pPr>
            <a:r>
              <a:rPr sz="4400" b="1" spc="-20" dirty="0">
                <a:latin typeface="UD デジタル 教科書体 NP-B"/>
                <a:cs typeface="UD デジタル 教科書体 NP-B"/>
              </a:rPr>
              <a:t>まとめ</a:t>
            </a:r>
            <a:endParaRPr sz="4400">
              <a:latin typeface="UD デジタル 教科書体 NP-B"/>
              <a:cs typeface="UD デジタル 教科書体 NP-B"/>
            </a:endParaRPr>
          </a:p>
        </p:txBody>
      </p:sp>
      <p:grpSp>
        <p:nvGrpSpPr>
          <p:cNvPr id="3" name="object 3"/>
          <p:cNvGrpSpPr/>
          <p:nvPr/>
        </p:nvGrpSpPr>
        <p:grpSpPr>
          <a:xfrm>
            <a:off x="0" y="6068567"/>
            <a:ext cx="12192000" cy="789940"/>
            <a:chOff x="0" y="6068567"/>
            <a:chExt cx="12192000" cy="789940"/>
          </a:xfrm>
        </p:grpSpPr>
        <p:pic>
          <p:nvPicPr>
            <p:cNvPr id="4" name="object 4"/>
            <p:cNvPicPr/>
            <p:nvPr/>
          </p:nvPicPr>
          <p:blipFill>
            <a:blip r:embed="rId2" cstate="print"/>
            <a:stretch>
              <a:fillRect/>
            </a:stretch>
          </p:blipFill>
          <p:spPr>
            <a:xfrm>
              <a:off x="9421368" y="6068567"/>
              <a:ext cx="612932" cy="652271"/>
            </a:xfrm>
            <a:prstGeom prst="rect">
              <a:avLst/>
            </a:prstGeom>
          </p:spPr>
        </p:pic>
        <p:pic>
          <p:nvPicPr>
            <p:cNvPr id="5" name="object 5"/>
            <p:cNvPicPr/>
            <p:nvPr/>
          </p:nvPicPr>
          <p:blipFill>
            <a:blip r:embed="rId3" cstate="print"/>
            <a:stretch>
              <a:fillRect/>
            </a:stretch>
          </p:blipFill>
          <p:spPr>
            <a:xfrm>
              <a:off x="3121152" y="6400799"/>
              <a:ext cx="475487" cy="455675"/>
            </a:xfrm>
            <a:prstGeom prst="rect">
              <a:avLst/>
            </a:prstGeom>
          </p:spPr>
        </p:pic>
        <p:pic>
          <p:nvPicPr>
            <p:cNvPr id="6" name="object 6"/>
            <p:cNvPicPr/>
            <p:nvPr/>
          </p:nvPicPr>
          <p:blipFill>
            <a:blip r:embed="rId3" cstate="print"/>
            <a:stretch>
              <a:fillRect/>
            </a:stretch>
          </p:blipFill>
          <p:spPr>
            <a:xfrm>
              <a:off x="3049524" y="6400799"/>
              <a:ext cx="475487" cy="455675"/>
            </a:xfrm>
            <a:prstGeom prst="rect">
              <a:avLst/>
            </a:prstGeom>
          </p:spPr>
        </p:pic>
        <p:pic>
          <p:nvPicPr>
            <p:cNvPr id="7" name="object 7"/>
            <p:cNvPicPr/>
            <p:nvPr/>
          </p:nvPicPr>
          <p:blipFill>
            <a:blip r:embed="rId4" cstate="print"/>
            <a:stretch>
              <a:fillRect/>
            </a:stretch>
          </p:blipFill>
          <p:spPr>
            <a:xfrm>
              <a:off x="4392167" y="6394703"/>
              <a:ext cx="222503" cy="220979"/>
            </a:xfrm>
            <a:prstGeom prst="rect">
              <a:avLst/>
            </a:prstGeom>
          </p:spPr>
        </p:pic>
        <p:pic>
          <p:nvPicPr>
            <p:cNvPr id="8" name="object 8"/>
            <p:cNvPicPr/>
            <p:nvPr/>
          </p:nvPicPr>
          <p:blipFill>
            <a:blip r:embed="rId5" cstate="print"/>
            <a:stretch>
              <a:fillRect/>
            </a:stretch>
          </p:blipFill>
          <p:spPr>
            <a:xfrm>
              <a:off x="4607052" y="6455663"/>
              <a:ext cx="1211579" cy="82295"/>
            </a:xfrm>
            <a:prstGeom prst="rect">
              <a:avLst/>
            </a:prstGeom>
          </p:spPr>
        </p:pic>
        <p:pic>
          <p:nvPicPr>
            <p:cNvPr id="9" name="object 9"/>
            <p:cNvPicPr/>
            <p:nvPr/>
          </p:nvPicPr>
          <p:blipFill>
            <a:blip r:embed="rId6" cstate="print"/>
            <a:stretch>
              <a:fillRect/>
            </a:stretch>
          </p:blipFill>
          <p:spPr>
            <a:xfrm>
              <a:off x="3055620" y="6501383"/>
              <a:ext cx="9136380" cy="356616"/>
            </a:xfrm>
            <a:prstGeom prst="rect">
              <a:avLst/>
            </a:prstGeom>
          </p:spPr>
        </p:pic>
        <p:pic>
          <p:nvPicPr>
            <p:cNvPr id="10" name="object 10"/>
            <p:cNvPicPr/>
            <p:nvPr/>
          </p:nvPicPr>
          <p:blipFill>
            <a:blip r:embed="rId7" cstate="print"/>
            <a:stretch>
              <a:fillRect/>
            </a:stretch>
          </p:blipFill>
          <p:spPr>
            <a:xfrm>
              <a:off x="3410648" y="6564992"/>
              <a:ext cx="1023112" cy="254227"/>
            </a:xfrm>
            <a:prstGeom prst="rect">
              <a:avLst/>
            </a:prstGeom>
          </p:spPr>
        </p:pic>
        <p:pic>
          <p:nvPicPr>
            <p:cNvPr id="11" name="object 11"/>
            <p:cNvPicPr/>
            <p:nvPr/>
          </p:nvPicPr>
          <p:blipFill>
            <a:blip r:embed="rId4" cstate="print"/>
            <a:stretch>
              <a:fillRect/>
            </a:stretch>
          </p:blipFill>
          <p:spPr>
            <a:xfrm>
              <a:off x="7883652" y="6359651"/>
              <a:ext cx="220979" cy="220979"/>
            </a:xfrm>
            <a:prstGeom prst="rect">
              <a:avLst/>
            </a:prstGeom>
          </p:spPr>
        </p:pic>
        <p:pic>
          <p:nvPicPr>
            <p:cNvPr id="12" name="object 12"/>
            <p:cNvPicPr/>
            <p:nvPr/>
          </p:nvPicPr>
          <p:blipFill>
            <a:blip r:embed="rId5" cstate="print"/>
            <a:stretch>
              <a:fillRect/>
            </a:stretch>
          </p:blipFill>
          <p:spPr>
            <a:xfrm>
              <a:off x="8098535" y="6420611"/>
              <a:ext cx="1211579" cy="80771"/>
            </a:xfrm>
            <a:prstGeom prst="rect">
              <a:avLst/>
            </a:prstGeom>
          </p:spPr>
        </p:pic>
        <p:pic>
          <p:nvPicPr>
            <p:cNvPr id="13" name="object 13"/>
            <p:cNvPicPr/>
            <p:nvPr/>
          </p:nvPicPr>
          <p:blipFill>
            <a:blip r:embed="rId4" cstate="print"/>
            <a:stretch>
              <a:fillRect/>
            </a:stretch>
          </p:blipFill>
          <p:spPr>
            <a:xfrm>
              <a:off x="6213347" y="6350507"/>
              <a:ext cx="224027" cy="219455"/>
            </a:xfrm>
            <a:prstGeom prst="rect">
              <a:avLst/>
            </a:prstGeom>
          </p:spPr>
        </p:pic>
        <p:pic>
          <p:nvPicPr>
            <p:cNvPr id="14" name="object 14"/>
            <p:cNvPicPr/>
            <p:nvPr/>
          </p:nvPicPr>
          <p:blipFill>
            <a:blip r:embed="rId5" cstate="print"/>
            <a:stretch>
              <a:fillRect/>
            </a:stretch>
          </p:blipFill>
          <p:spPr>
            <a:xfrm>
              <a:off x="6428232" y="6409943"/>
              <a:ext cx="1213103" cy="80771"/>
            </a:xfrm>
            <a:prstGeom prst="rect">
              <a:avLst/>
            </a:prstGeom>
          </p:spPr>
        </p:pic>
        <p:pic>
          <p:nvPicPr>
            <p:cNvPr id="15" name="object 15"/>
            <p:cNvPicPr/>
            <p:nvPr/>
          </p:nvPicPr>
          <p:blipFill>
            <a:blip r:embed="rId8" cstate="print"/>
            <a:stretch>
              <a:fillRect/>
            </a:stretch>
          </p:blipFill>
          <p:spPr>
            <a:xfrm>
              <a:off x="0" y="6521195"/>
              <a:ext cx="3227831" cy="335279"/>
            </a:xfrm>
            <a:prstGeom prst="rect">
              <a:avLst/>
            </a:prstGeom>
          </p:spPr>
        </p:pic>
        <p:pic>
          <p:nvPicPr>
            <p:cNvPr id="16" name="object 16"/>
            <p:cNvPicPr/>
            <p:nvPr/>
          </p:nvPicPr>
          <p:blipFill>
            <a:blip r:embed="rId4" cstate="print"/>
            <a:stretch>
              <a:fillRect/>
            </a:stretch>
          </p:blipFill>
          <p:spPr>
            <a:xfrm>
              <a:off x="661416" y="6458711"/>
              <a:ext cx="222503" cy="220979"/>
            </a:xfrm>
            <a:prstGeom prst="rect">
              <a:avLst/>
            </a:prstGeom>
          </p:spPr>
        </p:pic>
        <p:pic>
          <p:nvPicPr>
            <p:cNvPr id="17" name="object 17"/>
            <p:cNvPicPr/>
            <p:nvPr/>
          </p:nvPicPr>
          <p:blipFill>
            <a:blip r:embed="rId5" cstate="print"/>
            <a:stretch>
              <a:fillRect/>
            </a:stretch>
          </p:blipFill>
          <p:spPr>
            <a:xfrm>
              <a:off x="876300" y="6521195"/>
              <a:ext cx="1211579" cy="80771"/>
            </a:xfrm>
            <a:prstGeom prst="rect">
              <a:avLst/>
            </a:prstGeom>
          </p:spPr>
        </p:pic>
      </p:gr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a:hlinkClick r:id="rId2"/>
          </p:cNvPr>
          <p:cNvPicPr/>
          <p:nvPr/>
        </p:nvPicPr>
        <p:blipFill>
          <a:blip r:embed="rId3" cstate="print"/>
          <a:stretch>
            <a:fillRect/>
          </a:stretch>
        </p:blipFill>
        <p:spPr>
          <a:xfrm>
            <a:off x="10873557" y="5199893"/>
            <a:ext cx="494873" cy="1383564"/>
          </a:xfrm>
          <a:prstGeom prst="rect">
            <a:avLst/>
          </a:prstGeom>
        </p:spPr>
      </p:pic>
      <p:pic>
        <p:nvPicPr>
          <p:cNvPr id="3" name="object 3"/>
          <p:cNvPicPr/>
          <p:nvPr/>
        </p:nvPicPr>
        <p:blipFill>
          <a:blip r:embed="rId4" cstate="print"/>
          <a:stretch>
            <a:fillRect/>
          </a:stretch>
        </p:blipFill>
        <p:spPr>
          <a:xfrm>
            <a:off x="9421368" y="6068567"/>
            <a:ext cx="612932" cy="652271"/>
          </a:xfrm>
          <a:prstGeom prst="rect">
            <a:avLst/>
          </a:prstGeom>
        </p:spPr>
      </p:pic>
      <p:pic>
        <p:nvPicPr>
          <p:cNvPr id="4" name="object 4"/>
          <p:cNvPicPr/>
          <p:nvPr/>
        </p:nvPicPr>
        <p:blipFill>
          <a:blip r:embed="rId5" cstate="print"/>
          <a:stretch>
            <a:fillRect/>
          </a:stretch>
        </p:blipFill>
        <p:spPr>
          <a:xfrm>
            <a:off x="3121152" y="6400800"/>
            <a:ext cx="475487" cy="455675"/>
          </a:xfrm>
          <a:prstGeom prst="rect">
            <a:avLst/>
          </a:prstGeom>
        </p:spPr>
      </p:pic>
      <p:grpSp>
        <p:nvGrpSpPr>
          <p:cNvPr id="5" name="object 5"/>
          <p:cNvGrpSpPr/>
          <p:nvPr/>
        </p:nvGrpSpPr>
        <p:grpSpPr>
          <a:xfrm>
            <a:off x="4392167" y="6394703"/>
            <a:ext cx="1426845" cy="220979"/>
            <a:chOff x="4392167" y="6394703"/>
            <a:chExt cx="1426845" cy="220979"/>
          </a:xfrm>
        </p:grpSpPr>
        <p:pic>
          <p:nvPicPr>
            <p:cNvPr id="6" name="object 6"/>
            <p:cNvPicPr/>
            <p:nvPr/>
          </p:nvPicPr>
          <p:blipFill>
            <a:blip r:embed="rId6" cstate="print"/>
            <a:stretch>
              <a:fillRect/>
            </a:stretch>
          </p:blipFill>
          <p:spPr>
            <a:xfrm>
              <a:off x="4392167" y="6394703"/>
              <a:ext cx="222503" cy="220979"/>
            </a:xfrm>
            <a:prstGeom prst="rect">
              <a:avLst/>
            </a:prstGeom>
          </p:spPr>
        </p:pic>
        <p:pic>
          <p:nvPicPr>
            <p:cNvPr id="7" name="object 7"/>
            <p:cNvPicPr/>
            <p:nvPr/>
          </p:nvPicPr>
          <p:blipFill>
            <a:blip r:embed="rId7" cstate="print"/>
            <a:stretch>
              <a:fillRect/>
            </a:stretch>
          </p:blipFill>
          <p:spPr>
            <a:xfrm>
              <a:off x="4607051" y="6455663"/>
              <a:ext cx="1211579" cy="82295"/>
            </a:xfrm>
            <a:prstGeom prst="rect">
              <a:avLst/>
            </a:prstGeom>
          </p:spPr>
        </p:pic>
      </p:grpSp>
      <p:grpSp>
        <p:nvGrpSpPr>
          <p:cNvPr id="8" name="object 8"/>
          <p:cNvGrpSpPr/>
          <p:nvPr/>
        </p:nvGrpSpPr>
        <p:grpSpPr>
          <a:xfrm>
            <a:off x="0" y="4538477"/>
            <a:ext cx="12192000" cy="2319655"/>
            <a:chOff x="0" y="4538477"/>
            <a:chExt cx="12192000" cy="2319655"/>
          </a:xfrm>
        </p:grpSpPr>
        <p:pic>
          <p:nvPicPr>
            <p:cNvPr id="9" name="object 9"/>
            <p:cNvPicPr/>
            <p:nvPr/>
          </p:nvPicPr>
          <p:blipFill>
            <a:blip r:embed="rId5" cstate="print"/>
            <a:stretch>
              <a:fillRect/>
            </a:stretch>
          </p:blipFill>
          <p:spPr>
            <a:xfrm>
              <a:off x="3049524" y="6400800"/>
              <a:ext cx="475487" cy="455675"/>
            </a:xfrm>
            <a:prstGeom prst="rect">
              <a:avLst/>
            </a:prstGeom>
          </p:spPr>
        </p:pic>
        <p:pic>
          <p:nvPicPr>
            <p:cNvPr id="10" name="object 10"/>
            <p:cNvPicPr/>
            <p:nvPr/>
          </p:nvPicPr>
          <p:blipFill>
            <a:blip r:embed="rId8" cstate="print"/>
            <a:stretch>
              <a:fillRect/>
            </a:stretch>
          </p:blipFill>
          <p:spPr>
            <a:xfrm>
              <a:off x="3055620" y="6501384"/>
              <a:ext cx="9136380" cy="356616"/>
            </a:xfrm>
            <a:prstGeom prst="rect">
              <a:avLst/>
            </a:prstGeom>
          </p:spPr>
        </p:pic>
        <p:pic>
          <p:nvPicPr>
            <p:cNvPr id="11" name="object 11"/>
            <p:cNvPicPr/>
            <p:nvPr/>
          </p:nvPicPr>
          <p:blipFill>
            <a:blip r:embed="rId9" cstate="print"/>
            <a:stretch>
              <a:fillRect/>
            </a:stretch>
          </p:blipFill>
          <p:spPr>
            <a:xfrm>
              <a:off x="3410648" y="6564992"/>
              <a:ext cx="1023112" cy="254227"/>
            </a:xfrm>
            <a:prstGeom prst="rect">
              <a:avLst/>
            </a:prstGeom>
          </p:spPr>
        </p:pic>
        <p:pic>
          <p:nvPicPr>
            <p:cNvPr id="12" name="object 12"/>
            <p:cNvPicPr/>
            <p:nvPr/>
          </p:nvPicPr>
          <p:blipFill>
            <a:blip r:embed="rId6" cstate="print"/>
            <a:stretch>
              <a:fillRect/>
            </a:stretch>
          </p:blipFill>
          <p:spPr>
            <a:xfrm>
              <a:off x="7883652" y="6359651"/>
              <a:ext cx="220979" cy="220979"/>
            </a:xfrm>
            <a:prstGeom prst="rect">
              <a:avLst/>
            </a:prstGeom>
          </p:spPr>
        </p:pic>
        <p:pic>
          <p:nvPicPr>
            <p:cNvPr id="13" name="object 13"/>
            <p:cNvPicPr/>
            <p:nvPr/>
          </p:nvPicPr>
          <p:blipFill>
            <a:blip r:embed="rId7" cstate="print"/>
            <a:stretch>
              <a:fillRect/>
            </a:stretch>
          </p:blipFill>
          <p:spPr>
            <a:xfrm>
              <a:off x="8098535" y="6420612"/>
              <a:ext cx="1211579" cy="80771"/>
            </a:xfrm>
            <a:prstGeom prst="rect">
              <a:avLst/>
            </a:prstGeom>
          </p:spPr>
        </p:pic>
        <p:pic>
          <p:nvPicPr>
            <p:cNvPr id="14" name="object 14"/>
            <p:cNvPicPr/>
            <p:nvPr/>
          </p:nvPicPr>
          <p:blipFill>
            <a:blip r:embed="rId6" cstate="print"/>
            <a:stretch>
              <a:fillRect/>
            </a:stretch>
          </p:blipFill>
          <p:spPr>
            <a:xfrm>
              <a:off x="6213347" y="6350508"/>
              <a:ext cx="224027" cy="219455"/>
            </a:xfrm>
            <a:prstGeom prst="rect">
              <a:avLst/>
            </a:prstGeom>
          </p:spPr>
        </p:pic>
        <p:pic>
          <p:nvPicPr>
            <p:cNvPr id="15" name="object 15"/>
            <p:cNvPicPr/>
            <p:nvPr/>
          </p:nvPicPr>
          <p:blipFill>
            <a:blip r:embed="rId7" cstate="print"/>
            <a:stretch>
              <a:fillRect/>
            </a:stretch>
          </p:blipFill>
          <p:spPr>
            <a:xfrm>
              <a:off x="6428232" y="6409944"/>
              <a:ext cx="1213103" cy="80771"/>
            </a:xfrm>
            <a:prstGeom prst="rect">
              <a:avLst/>
            </a:prstGeom>
          </p:spPr>
        </p:pic>
        <p:pic>
          <p:nvPicPr>
            <p:cNvPr id="16" name="object 16"/>
            <p:cNvPicPr/>
            <p:nvPr/>
          </p:nvPicPr>
          <p:blipFill>
            <a:blip r:embed="rId10" cstate="print"/>
            <a:stretch>
              <a:fillRect/>
            </a:stretch>
          </p:blipFill>
          <p:spPr>
            <a:xfrm>
              <a:off x="0" y="6521196"/>
              <a:ext cx="3227831" cy="335279"/>
            </a:xfrm>
            <a:prstGeom prst="rect">
              <a:avLst/>
            </a:prstGeom>
          </p:spPr>
        </p:pic>
        <p:pic>
          <p:nvPicPr>
            <p:cNvPr id="17" name="object 17"/>
            <p:cNvPicPr/>
            <p:nvPr/>
          </p:nvPicPr>
          <p:blipFill>
            <a:blip r:embed="rId6" cstate="print"/>
            <a:stretch>
              <a:fillRect/>
            </a:stretch>
          </p:blipFill>
          <p:spPr>
            <a:xfrm>
              <a:off x="661416" y="6458712"/>
              <a:ext cx="222503" cy="220979"/>
            </a:xfrm>
            <a:prstGeom prst="rect">
              <a:avLst/>
            </a:prstGeom>
          </p:spPr>
        </p:pic>
        <p:pic>
          <p:nvPicPr>
            <p:cNvPr id="18" name="object 18"/>
            <p:cNvPicPr/>
            <p:nvPr/>
          </p:nvPicPr>
          <p:blipFill>
            <a:blip r:embed="rId7" cstate="print"/>
            <a:stretch>
              <a:fillRect/>
            </a:stretch>
          </p:blipFill>
          <p:spPr>
            <a:xfrm>
              <a:off x="876300" y="6521196"/>
              <a:ext cx="1211579" cy="80771"/>
            </a:xfrm>
            <a:prstGeom prst="rect">
              <a:avLst/>
            </a:prstGeom>
          </p:spPr>
        </p:pic>
        <p:pic>
          <p:nvPicPr>
            <p:cNvPr id="19" name="object 19"/>
            <p:cNvPicPr/>
            <p:nvPr/>
          </p:nvPicPr>
          <p:blipFill>
            <a:blip r:embed="rId11" cstate="print"/>
            <a:stretch>
              <a:fillRect/>
            </a:stretch>
          </p:blipFill>
          <p:spPr>
            <a:xfrm>
              <a:off x="2110739" y="4541520"/>
              <a:ext cx="1528571" cy="1801367"/>
            </a:xfrm>
            <a:prstGeom prst="rect">
              <a:avLst/>
            </a:prstGeom>
          </p:spPr>
        </p:pic>
        <p:sp>
          <p:nvSpPr>
            <p:cNvPr id="20" name="object 20"/>
            <p:cNvSpPr/>
            <p:nvPr/>
          </p:nvSpPr>
          <p:spPr>
            <a:xfrm>
              <a:off x="2110739" y="4541525"/>
              <a:ext cx="1529080" cy="1801495"/>
            </a:xfrm>
            <a:custGeom>
              <a:avLst/>
              <a:gdLst/>
              <a:ahLst/>
              <a:cxnLst/>
              <a:rect l="l" t="t" r="r" b="b"/>
              <a:pathLst>
                <a:path w="1529079" h="1801495">
                  <a:moveTo>
                    <a:pt x="0" y="254761"/>
                  </a:moveTo>
                  <a:lnTo>
                    <a:pt x="4104" y="208967"/>
                  </a:lnTo>
                  <a:lnTo>
                    <a:pt x="15938" y="165866"/>
                  </a:lnTo>
                  <a:lnTo>
                    <a:pt x="34782" y="126177"/>
                  </a:lnTo>
                  <a:lnTo>
                    <a:pt x="59916" y="90621"/>
                  </a:lnTo>
                  <a:lnTo>
                    <a:pt x="90621" y="59916"/>
                  </a:lnTo>
                  <a:lnTo>
                    <a:pt x="126177" y="34782"/>
                  </a:lnTo>
                  <a:lnTo>
                    <a:pt x="165866" y="15938"/>
                  </a:lnTo>
                  <a:lnTo>
                    <a:pt x="208967" y="4104"/>
                  </a:lnTo>
                  <a:lnTo>
                    <a:pt x="254761" y="0"/>
                  </a:lnTo>
                  <a:lnTo>
                    <a:pt x="1273810" y="0"/>
                  </a:lnTo>
                  <a:lnTo>
                    <a:pt x="1319604" y="4104"/>
                  </a:lnTo>
                  <a:lnTo>
                    <a:pt x="1362705" y="15938"/>
                  </a:lnTo>
                  <a:lnTo>
                    <a:pt x="1402394" y="34782"/>
                  </a:lnTo>
                  <a:lnTo>
                    <a:pt x="1437950" y="59916"/>
                  </a:lnTo>
                  <a:lnTo>
                    <a:pt x="1468655" y="90621"/>
                  </a:lnTo>
                  <a:lnTo>
                    <a:pt x="1493789" y="126177"/>
                  </a:lnTo>
                  <a:lnTo>
                    <a:pt x="1512633" y="165866"/>
                  </a:lnTo>
                  <a:lnTo>
                    <a:pt x="1524467" y="208967"/>
                  </a:lnTo>
                  <a:lnTo>
                    <a:pt x="1528572" y="254761"/>
                  </a:lnTo>
                  <a:lnTo>
                    <a:pt x="1528572" y="1546593"/>
                  </a:lnTo>
                  <a:lnTo>
                    <a:pt x="1524467" y="1592388"/>
                  </a:lnTo>
                  <a:lnTo>
                    <a:pt x="1512633" y="1635490"/>
                  </a:lnTo>
                  <a:lnTo>
                    <a:pt x="1493789" y="1675180"/>
                  </a:lnTo>
                  <a:lnTo>
                    <a:pt x="1468655" y="1710739"/>
                  </a:lnTo>
                  <a:lnTo>
                    <a:pt x="1437950" y="1741446"/>
                  </a:lnTo>
                  <a:lnTo>
                    <a:pt x="1402394" y="1766582"/>
                  </a:lnTo>
                  <a:lnTo>
                    <a:pt x="1362705" y="1785428"/>
                  </a:lnTo>
                  <a:lnTo>
                    <a:pt x="1319604" y="1797263"/>
                  </a:lnTo>
                  <a:lnTo>
                    <a:pt x="1273810" y="1801367"/>
                  </a:lnTo>
                  <a:lnTo>
                    <a:pt x="254761" y="1801367"/>
                  </a:lnTo>
                  <a:lnTo>
                    <a:pt x="208967" y="1797263"/>
                  </a:lnTo>
                  <a:lnTo>
                    <a:pt x="165866" y="1785428"/>
                  </a:lnTo>
                  <a:lnTo>
                    <a:pt x="126177" y="1766582"/>
                  </a:lnTo>
                  <a:lnTo>
                    <a:pt x="90621" y="1741446"/>
                  </a:lnTo>
                  <a:lnTo>
                    <a:pt x="59916" y="1710739"/>
                  </a:lnTo>
                  <a:lnTo>
                    <a:pt x="34782" y="1675180"/>
                  </a:lnTo>
                  <a:lnTo>
                    <a:pt x="15938" y="1635490"/>
                  </a:lnTo>
                  <a:lnTo>
                    <a:pt x="4104" y="1592388"/>
                  </a:lnTo>
                  <a:lnTo>
                    <a:pt x="0" y="1546593"/>
                  </a:lnTo>
                  <a:lnTo>
                    <a:pt x="0" y="254761"/>
                  </a:lnTo>
                  <a:close/>
                </a:path>
              </a:pathLst>
            </a:custGeom>
            <a:ln w="6096">
              <a:solidFill>
                <a:srgbClr val="70AD47"/>
              </a:solidFill>
            </a:ln>
          </p:spPr>
          <p:txBody>
            <a:bodyPr wrap="square" lIns="0" tIns="0" rIns="0" bIns="0" rtlCol="0"/>
            <a:lstStyle/>
            <a:p>
              <a:endParaRPr/>
            </a:p>
          </p:txBody>
        </p:sp>
      </p:grpSp>
      <p:grpSp>
        <p:nvGrpSpPr>
          <p:cNvPr id="21" name="object 21"/>
          <p:cNvGrpSpPr/>
          <p:nvPr/>
        </p:nvGrpSpPr>
        <p:grpSpPr>
          <a:xfrm>
            <a:off x="2106167" y="2214377"/>
            <a:ext cx="1537970" cy="2220595"/>
            <a:chOff x="2106167" y="2214377"/>
            <a:chExt cx="1537970" cy="2220595"/>
          </a:xfrm>
        </p:grpSpPr>
        <p:pic>
          <p:nvPicPr>
            <p:cNvPr id="22" name="object 22"/>
            <p:cNvPicPr/>
            <p:nvPr/>
          </p:nvPicPr>
          <p:blipFill>
            <a:blip r:embed="rId12" cstate="print"/>
            <a:stretch>
              <a:fillRect/>
            </a:stretch>
          </p:blipFill>
          <p:spPr>
            <a:xfrm>
              <a:off x="2110739" y="2218943"/>
              <a:ext cx="1528571" cy="2211323"/>
            </a:xfrm>
            <a:prstGeom prst="rect">
              <a:avLst/>
            </a:prstGeom>
          </p:spPr>
        </p:pic>
        <p:sp>
          <p:nvSpPr>
            <p:cNvPr id="23" name="object 23"/>
            <p:cNvSpPr/>
            <p:nvPr/>
          </p:nvSpPr>
          <p:spPr>
            <a:xfrm>
              <a:off x="2110739" y="2218949"/>
              <a:ext cx="1529080" cy="2211705"/>
            </a:xfrm>
            <a:custGeom>
              <a:avLst/>
              <a:gdLst/>
              <a:ahLst/>
              <a:cxnLst/>
              <a:rect l="l" t="t" r="r" b="b"/>
              <a:pathLst>
                <a:path w="1529079" h="2211704">
                  <a:moveTo>
                    <a:pt x="0" y="254762"/>
                  </a:moveTo>
                  <a:lnTo>
                    <a:pt x="4104" y="208967"/>
                  </a:lnTo>
                  <a:lnTo>
                    <a:pt x="15938" y="165866"/>
                  </a:lnTo>
                  <a:lnTo>
                    <a:pt x="34782" y="126177"/>
                  </a:lnTo>
                  <a:lnTo>
                    <a:pt x="59916" y="90621"/>
                  </a:lnTo>
                  <a:lnTo>
                    <a:pt x="90621" y="59916"/>
                  </a:lnTo>
                  <a:lnTo>
                    <a:pt x="126177" y="34782"/>
                  </a:lnTo>
                  <a:lnTo>
                    <a:pt x="165866" y="15938"/>
                  </a:lnTo>
                  <a:lnTo>
                    <a:pt x="208967" y="4104"/>
                  </a:lnTo>
                  <a:lnTo>
                    <a:pt x="254761" y="0"/>
                  </a:lnTo>
                  <a:lnTo>
                    <a:pt x="1273810" y="0"/>
                  </a:lnTo>
                  <a:lnTo>
                    <a:pt x="1319604" y="4104"/>
                  </a:lnTo>
                  <a:lnTo>
                    <a:pt x="1362705" y="15938"/>
                  </a:lnTo>
                  <a:lnTo>
                    <a:pt x="1402394" y="34782"/>
                  </a:lnTo>
                  <a:lnTo>
                    <a:pt x="1437950" y="59916"/>
                  </a:lnTo>
                  <a:lnTo>
                    <a:pt x="1468655" y="90621"/>
                  </a:lnTo>
                  <a:lnTo>
                    <a:pt x="1493789" y="126177"/>
                  </a:lnTo>
                  <a:lnTo>
                    <a:pt x="1512633" y="165866"/>
                  </a:lnTo>
                  <a:lnTo>
                    <a:pt x="1524467" y="208967"/>
                  </a:lnTo>
                  <a:lnTo>
                    <a:pt x="1528572" y="254762"/>
                  </a:lnTo>
                  <a:lnTo>
                    <a:pt x="1528572" y="1956549"/>
                  </a:lnTo>
                  <a:lnTo>
                    <a:pt x="1524467" y="2002344"/>
                  </a:lnTo>
                  <a:lnTo>
                    <a:pt x="1512633" y="2045446"/>
                  </a:lnTo>
                  <a:lnTo>
                    <a:pt x="1493789" y="2085136"/>
                  </a:lnTo>
                  <a:lnTo>
                    <a:pt x="1468655" y="2120695"/>
                  </a:lnTo>
                  <a:lnTo>
                    <a:pt x="1437950" y="2151402"/>
                  </a:lnTo>
                  <a:lnTo>
                    <a:pt x="1402394" y="2176538"/>
                  </a:lnTo>
                  <a:lnTo>
                    <a:pt x="1362705" y="2195384"/>
                  </a:lnTo>
                  <a:lnTo>
                    <a:pt x="1319604" y="2207219"/>
                  </a:lnTo>
                  <a:lnTo>
                    <a:pt x="1273810" y="2211324"/>
                  </a:lnTo>
                  <a:lnTo>
                    <a:pt x="254761" y="2211324"/>
                  </a:lnTo>
                  <a:lnTo>
                    <a:pt x="208967" y="2207219"/>
                  </a:lnTo>
                  <a:lnTo>
                    <a:pt x="165866" y="2195384"/>
                  </a:lnTo>
                  <a:lnTo>
                    <a:pt x="126177" y="2176538"/>
                  </a:lnTo>
                  <a:lnTo>
                    <a:pt x="90621" y="2151402"/>
                  </a:lnTo>
                  <a:lnTo>
                    <a:pt x="59916" y="2120695"/>
                  </a:lnTo>
                  <a:lnTo>
                    <a:pt x="34782" y="2085136"/>
                  </a:lnTo>
                  <a:lnTo>
                    <a:pt x="15938" y="2045446"/>
                  </a:lnTo>
                  <a:lnTo>
                    <a:pt x="4104" y="2002344"/>
                  </a:lnTo>
                  <a:lnTo>
                    <a:pt x="0" y="1956549"/>
                  </a:lnTo>
                  <a:lnTo>
                    <a:pt x="0" y="254762"/>
                  </a:lnTo>
                  <a:close/>
                </a:path>
              </a:pathLst>
            </a:custGeom>
            <a:ln w="9144">
              <a:solidFill>
                <a:srgbClr val="000000"/>
              </a:solidFill>
            </a:ln>
          </p:spPr>
          <p:txBody>
            <a:bodyPr wrap="square" lIns="0" tIns="0" rIns="0" bIns="0" rtlCol="0"/>
            <a:lstStyle/>
            <a:p>
              <a:endParaRPr/>
            </a:p>
          </p:txBody>
        </p:sp>
      </p:grpSp>
      <p:grpSp>
        <p:nvGrpSpPr>
          <p:cNvPr id="24" name="object 24"/>
          <p:cNvGrpSpPr/>
          <p:nvPr/>
        </p:nvGrpSpPr>
        <p:grpSpPr>
          <a:xfrm>
            <a:off x="449777" y="199849"/>
            <a:ext cx="3192780" cy="6242685"/>
            <a:chOff x="449777" y="199849"/>
            <a:chExt cx="3192780" cy="6242685"/>
          </a:xfrm>
        </p:grpSpPr>
        <p:pic>
          <p:nvPicPr>
            <p:cNvPr id="25" name="object 25"/>
            <p:cNvPicPr/>
            <p:nvPr/>
          </p:nvPicPr>
          <p:blipFill>
            <a:blip r:embed="rId13" cstate="print"/>
            <a:stretch>
              <a:fillRect/>
            </a:stretch>
          </p:blipFill>
          <p:spPr>
            <a:xfrm>
              <a:off x="2110739" y="690372"/>
              <a:ext cx="1528571" cy="1392936"/>
            </a:xfrm>
            <a:prstGeom prst="rect">
              <a:avLst/>
            </a:prstGeom>
          </p:spPr>
        </p:pic>
        <p:sp>
          <p:nvSpPr>
            <p:cNvPr id="26" name="object 26"/>
            <p:cNvSpPr/>
            <p:nvPr/>
          </p:nvSpPr>
          <p:spPr>
            <a:xfrm>
              <a:off x="2110739" y="690377"/>
              <a:ext cx="1529080" cy="1393190"/>
            </a:xfrm>
            <a:custGeom>
              <a:avLst/>
              <a:gdLst/>
              <a:ahLst/>
              <a:cxnLst/>
              <a:rect l="l" t="t" r="r" b="b"/>
              <a:pathLst>
                <a:path w="1529079" h="1393189">
                  <a:moveTo>
                    <a:pt x="0" y="232155"/>
                  </a:moveTo>
                  <a:lnTo>
                    <a:pt x="4716" y="185367"/>
                  </a:lnTo>
                  <a:lnTo>
                    <a:pt x="18243" y="141789"/>
                  </a:lnTo>
                  <a:lnTo>
                    <a:pt x="39647" y="102354"/>
                  </a:lnTo>
                  <a:lnTo>
                    <a:pt x="67995" y="67995"/>
                  </a:lnTo>
                  <a:lnTo>
                    <a:pt x="102354" y="39647"/>
                  </a:lnTo>
                  <a:lnTo>
                    <a:pt x="141789" y="18243"/>
                  </a:lnTo>
                  <a:lnTo>
                    <a:pt x="185367" y="4716"/>
                  </a:lnTo>
                  <a:lnTo>
                    <a:pt x="232156" y="0"/>
                  </a:lnTo>
                  <a:lnTo>
                    <a:pt x="1296416" y="0"/>
                  </a:lnTo>
                  <a:lnTo>
                    <a:pt x="1343204" y="4716"/>
                  </a:lnTo>
                  <a:lnTo>
                    <a:pt x="1386782" y="18243"/>
                  </a:lnTo>
                  <a:lnTo>
                    <a:pt x="1426217" y="39647"/>
                  </a:lnTo>
                  <a:lnTo>
                    <a:pt x="1460576" y="67995"/>
                  </a:lnTo>
                  <a:lnTo>
                    <a:pt x="1488924" y="102354"/>
                  </a:lnTo>
                  <a:lnTo>
                    <a:pt x="1510328" y="141789"/>
                  </a:lnTo>
                  <a:lnTo>
                    <a:pt x="1523855" y="185367"/>
                  </a:lnTo>
                  <a:lnTo>
                    <a:pt x="1528572" y="232155"/>
                  </a:lnTo>
                  <a:lnTo>
                    <a:pt x="1528572" y="1160767"/>
                  </a:lnTo>
                  <a:lnTo>
                    <a:pt x="1523855" y="1207556"/>
                  </a:lnTo>
                  <a:lnTo>
                    <a:pt x="1510328" y="1251136"/>
                  </a:lnTo>
                  <a:lnTo>
                    <a:pt x="1488924" y="1290573"/>
                  </a:lnTo>
                  <a:lnTo>
                    <a:pt x="1460576" y="1324933"/>
                  </a:lnTo>
                  <a:lnTo>
                    <a:pt x="1426217" y="1353284"/>
                  </a:lnTo>
                  <a:lnTo>
                    <a:pt x="1386782" y="1374690"/>
                  </a:lnTo>
                  <a:lnTo>
                    <a:pt x="1343204" y="1388218"/>
                  </a:lnTo>
                  <a:lnTo>
                    <a:pt x="1296416" y="1392935"/>
                  </a:lnTo>
                  <a:lnTo>
                    <a:pt x="232156" y="1392935"/>
                  </a:lnTo>
                  <a:lnTo>
                    <a:pt x="185367" y="1388218"/>
                  </a:lnTo>
                  <a:lnTo>
                    <a:pt x="141789" y="1374690"/>
                  </a:lnTo>
                  <a:lnTo>
                    <a:pt x="102354" y="1353284"/>
                  </a:lnTo>
                  <a:lnTo>
                    <a:pt x="67995" y="1324933"/>
                  </a:lnTo>
                  <a:lnTo>
                    <a:pt x="39647" y="1290573"/>
                  </a:lnTo>
                  <a:lnTo>
                    <a:pt x="18243" y="1251136"/>
                  </a:lnTo>
                  <a:lnTo>
                    <a:pt x="4716" y="1207556"/>
                  </a:lnTo>
                  <a:lnTo>
                    <a:pt x="0" y="1160767"/>
                  </a:lnTo>
                  <a:lnTo>
                    <a:pt x="0" y="232155"/>
                  </a:lnTo>
                  <a:close/>
                </a:path>
              </a:pathLst>
            </a:custGeom>
            <a:ln w="6096">
              <a:solidFill>
                <a:srgbClr val="A6A6A6"/>
              </a:solidFill>
            </a:ln>
          </p:spPr>
          <p:txBody>
            <a:bodyPr wrap="square" lIns="0" tIns="0" rIns="0" bIns="0" rtlCol="0"/>
            <a:lstStyle/>
            <a:p>
              <a:endParaRPr/>
            </a:p>
          </p:txBody>
        </p:sp>
        <p:sp>
          <p:nvSpPr>
            <p:cNvPr id="27" name="object 27"/>
            <p:cNvSpPr/>
            <p:nvPr/>
          </p:nvSpPr>
          <p:spPr>
            <a:xfrm>
              <a:off x="452952" y="203024"/>
              <a:ext cx="1468120" cy="6236335"/>
            </a:xfrm>
            <a:custGeom>
              <a:avLst/>
              <a:gdLst/>
              <a:ahLst/>
              <a:cxnLst/>
              <a:rect l="l" t="t" r="r" b="b"/>
              <a:pathLst>
                <a:path w="1468120" h="6236335">
                  <a:moveTo>
                    <a:pt x="895030" y="0"/>
                  </a:moveTo>
                  <a:lnTo>
                    <a:pt x="855268" y="32985"/>
                  </a:lnTo>
                  <a:lnTo>
                    <a:pt x="830318" y="88625"/>
                  </a:lnTo>
                  <a:lnTo>
                    <a:pt x="818559" y="126057"/>
                  </a:lnTo>
                  <a:lnTo>
                    <a:pt x="807390" y="169682"/>
                  </a:lnTo>
                  <a:lnTo>
                    <a:pt x="796893" y="219338"/>
                  </a:lnTo>
                  <a:lnTo>
                    <a:pt x="787152" y="274865"/>
                  </a:lnTo>
                  <a:lnTo>
                    <a:pt x="778250" y="336101"/>
                  </a:lnTo>
                  <a:lnTo>
                    <a:pt x="770271" y="402885"/>
                  </a:lnTo>
                  <a:lnTo>
                    <a:pt x="763297" y="475056"/>
                  </a:lnTo>
                  <a:lnTo>
                    <a:pt x="753639" y="423841"/>
                  </a:lnTo>
                  <a:lnTo>
                    <a:pt x="743380" y="376861"/>
                  </a:lnTo>
                  <a:lnTo>
                    <a:pt x="732564" y="334293"/>
                  </a:lnTo>
                  <a:lnTo>
                    <a:pt x="721235" y="296316"/>
                  </a:lnTo>
                  <a:lnTo>
                    <a:pt x="707844" y="259044"/>
                  </a:lnTo>
                  <a:lnTo>
                    <a:pt x="680355" y="205025"/>
                  </a:lnTo>
                  <a:lnTo>
                    <a:pt x="652345" y="177626"/>
                  </a:lnTo>
                  <a:lnTo>
                    <a:pt x="638302" y="173630"/>
                  </a:lnTo>
                  <a:lnTo>
                    <a:pt x="624317" y="175954"/>
                  </a:lnTo>
                  <a:lnTo>
                    <a:pt x="583343" y="219727"/>
                  </a:lnTo>
                  <a:lnTo>
                    <a:pt x="557474" y="278460"/>
                  </a:lnTo>
                  <a:lnTo>
                    <a:pt x="545162" y="316357"/>
                  </a:lnTo>
                  <a:lnTo>
                    <a:pt x="533350" y="359792"/>
                  </a:lnTo>
                  <a:lnTo>
                    <a:pt x="522101" y="408653"/>
                  </a:lnTo>
                  <a:lnTo>
                    <a:pt x="511476" y="462829"/>
                  </a:lnTo>
                  <a:lnTo>
                    <a:pt x="501541" y="522207"/>
                  </a:lnTo>
                  <a:lnTo>
                    <a:pt x="492356" y="586676"/>
                  </a:lnTo>
                  <a:lnTo>
                    <a:pt x="483986" y="656124"/>
                  </a:lnTo>
                  <a:lnTo>
                    <a:pt x="476493" y="730440"/>
                  </a:lnTo>
                  <a:lnTo>
                    <a:pt x="453789" y="662997"/>
                  </a:lnTo>
                  <a:lnTo>
                    <a:pt x="430077" y="610856"/>
                  </a:lnTo>
                  <a:lnTo>
                    <a:pt x="405587" y="574284"/>
                  </a:lnTo>
                  <a:lnTo>
                    <a:pt x="380550" y="553547"/>
                  </a:lnTo>
                  <a:lnTo>
                    <a:pt x="355197" y="548911"/>
                  </a:lnTo>
                  <a:lnTo>
                    <a:pt x="329757" y="560641"/>
                  </a:lnTo>
                  <a:lnTo>
                    <a:pt x="294460" y="604835"/>
                  </a:lnTo>
                  <a:lnTo>
                    <a:pt x="272284" y="650702"/>
                  </a:lnTo>
                  <a:lnTo>
                    <a:pt x="251317" y="708731"/>
                  </a:lnTo>
                  <a:lnTo>
                    <a:pt x="231668" y="778095"/>
                  </a:lnTo>
                  <a:lnTo>
                    <a:pt x="222372" y="816770"/>
                  </a:lnTo>
                  <a:lnTo>
                    <a:pt x="213446" y="857970"/>
                  </a:lnTo>
                  <a:lnTo>
                    <a:pt x="204904" y="901591"/>
                  </a:lnTo>
                  <a:lnTo>
                    <a:pt x="196760" y="947530"/>
                  </a:lnTo>
                  <a:lnTo>
                    <a:pt x="189026" y="995684"/>
                  </a:lnTo>
                  <a:lnTo>
                    <a:pt x="181717" y="1045950"/>
                  </a:lnTo>
                  <a:lnTo>
                    <a:pt x="174845" y="1098225"/>
                  </a:lnTo>
                  <a:lnTo>
                    <a:pt x="168426" y="1152405"/>
                  </a:lnTo>
                  <a:lnTo>
                    <a:pt x="162471" y="1208388"/>
                  </a:lnTo>
                  <a:lnTo>
                    <a:pt x="156995" y="1266070"/>
                  </a:lnTo>
                  <a:lnTo>
                    <a:pt x="152012" y="1325348"/>
                  </a:lnTo>
                  <a:lnTo>
                    <a:pt x="147534" y="1386119"/>
                  </a:lnTo>
                  <a:lnTo>
                    <a:pt x="143575" y="1448280"/>
                  </a:lnTo>
                  <a:lnTo>
                    <a:pt x="140149" y="1511727"/>
                  </a:lnTo>
                  <a:lnTo>
                    <a:pt x="137270" y="1576358"/>
                  </a:lnTo>
                  <a:lnTo>
                    <a:pt x="134951" y="1642069"/>
                  </a:lnTo>
                  <a:lnTo>
                    <a:pt x="133205" y="1708758"/>
                  </a:lnTo>
                  <a:lnTo>
                    <a:pt x="132047" y="1776320"/>
                  </a:lnTo>
                  <a:lnTo>
                    <a:pt x="131489" y="1844653"/>
                  </a:lnTo>
                  <a:lnTo>
                    <a:pt x="131545" y="1913654"/>
                  </a:lnTo>
                  <a:lnTo>
                    <a:pt x="132229" y="1983220"/>
                  </a:lnTo>
                  <a:lnTo>
                    <a:pt x="133555" y="2053247"/>
                  </a:lnTo>
                  <a:lnTo>
                    <a:pt x="132323" y="2072665"/>
                  </a:lnTo>
                  <a:lnTo>
                    <a:pt x="102060" y="2109769"/>
                  </a:lnTo>
                  <a:lnTo>
                    <a:pt x="74150" y="2181606"/>
                  </a:lnTo>
                  <a:lnTo>
                    <a:pt x="61340" y="2229563"/>
                  </a:lnTo>
                  <a:lnTo>
                    <a:pt x="49434" y="2285019"/>
                  </a:lnTo>
                  <a:lnTo>
                    <a:pt x="38538" y="2347580"/>
                  </a:lnTo>
                  <a:lnTo>
                    <a:pt x="28756" y="2416851"/>
                  </a:lnTo>
                  <a:lnTo>
                    <a:pt x="20195" y="2492438"/>
                  </a:lnTo>
                  <a:lnTo>
                    <a:pt x="15193" y="2546388"/>
                  </a:lnTo>
                  <a:lnTo>
                    <a:pt x="10917" y="2601463"/>
                  </a:lnTo>
                  <a:lnTo>
                    <a:pt x="7358" y="2657465"/>
                  </a:lnTo>
                  <a:lnTo>
                    <a:pt x="4507" y="2714193"/>
                  </a:lnTo>
                  <a:lnTo>
                    <a:pt x="2354" y="2771451"/>
                  </a:lnTo>
                  <a:lnTo>
                    <a:pt x="891" y="2829039"/>
                  </a:lnTo>
                  <a:lnTo>
                    <a:pt x="109" y="2886758"/>
                  </a:lnTo>
                  <a:lnTo>
                    <a:pt x="0" y="2944411"/>
                  </a:lnTo>
                  <a:lnTo>
                    <a:pt x="553" y="3001798"/>
                  </a:lnTo>
                  <a:lnTo>
                    <a:pt x="1760" y="3058721"/>
                  </a:lnTo>
                  <a:lnTo>
                    <a:pt x="3613" y="3114981"/>
                  </a:lnTo>
                  <a:lnTo>
                    <a:pt x="6102" y="3170379"/>
                  </a:lnTo>
                  <a:lnTo>
                    <a:pt x="9218" y="3224718"/>
                  </a:lnTo>
                  <a:lnTo>
                    <a:pt x="12953" y="3277798"/>
                  </a:lnTo>
                  <a:lnTo>
                    <a:pt x="17297" y="3329421"/>
                  </a:lnTo>
                  <a:lnTo>
                    <a:pt x="22242" y="3379388"/>
                  </a:lnTo>
                  <a:lnTo>
                    <a:pt x="27779" y="3427500"/>
                  </a:lnTo>
                  <a:lnTo>
                    <a:pt x="33898" y="3473560"/>
                  </a:lnTo>
                  <a:lnTo>
                    <a:pt x="40592" y="3517367"/>
                  </a:lnTo>
                  <a:lnTo>
                    <a:pt x="47850" y="3558725"/>
                  </a:lnTo>
                  <a:lnTo>
                    <a:pt x="55664" y="3597433"/>
                  </a:lnTo>
                  <a:lnTo>
                    <a:pt x="72925" y="3666109"/>
                  </a:lnTo>
                  <a:lnTo>
                    <a:pt x="66785" y="3706425"/>
                  </a:lnTo>
                  <a:lnTo>
                    <a:pt x="61129" y="3748627"/>
                  </a:lnTo>
                  <a:lnTo>
                    <a:pt x="55965" y="3792570"/>
                  </a:lnTo>
                  <a:lnTo>
                    <a:pt x="51301" y="3838108"/>
                  </a:lnTo>
                  <a:lnTo>
                    <a:pt x="47146" y="3885095"/>
                  </a:lnTo>
                  <a:lnTo>
                    <a:pt x="43507" y="3933385"/>
                  </a:lnTo>
                  <a:lnTo>
                    <a:pt x="40394" y="3982834"/>
                  </a:lnTo>
                  <a:lnTo>
                    <a:pt x="37814" y="4033295"/>
                  </a:lnTo>
                  <a:lnTo>
                    <a:pt x="35776" y="4084622"/>
                  </a:lnTo>
                  <a:lnTo>
                    <a:pt x="34287" y="4136671"/>
                  </a:lnTo>
                  <a:lnTo>
                    <a:pt x="33357" y="4189296"/>
                  </a:lnTo>
                  <a:lnTo>
                    <a:pt x="32994" y="4242350"/>
                  </a:lnTo>
                  <a:lnTo>
                    <a:pt x="33205" y="4295688"/>
                  </a:lnTo>
                  <a:lnTo>
                    <a:pt x="33999" y="4349165"/>
                  </a:lnTo>
                  <a:lnTo>
                    <a:pt x="36170" y="4425948"/>
                  </a:lnTo>
                  <a:lnTo>
                    <a:pt x="39467" y="4499999"/>
                  </a:lnTo>
                  <a:lnTo>
                    <a:pt x="43834" y="4571055"/>
                  </a:lnTo>
                  <a:lnTo>
                    <a:pt x="49212" y="4638850"/>
                  </a:lnTo>
                  <a:lnTo>
                    <a:pt x="55543" y="4703121"/>
                  </a:lnTo>
                  <a:lnTo>
                    <a:pt x="62769" y="4763603"/>
                  </a:lnTo>
                  <a:lnTo>
                    <a:pt x="70832" y="4820033"/>
                  </a:lnTo>
                  <a:lnTo>
                    <a:pt x="79674" y="4872145"/>
                  </a:lnTo>
                  <a:lnTo>
                    <a:pt x="89238" y="4919676"/>
                  </a:lnTo>
                  <a:lnTo>
                    <a:pt x="99465" y="4962362"/>
                  </a:lnTo>
                  <a:lnTo>
                    <a:pt x="110297" y="4999937"/>
                  </a:lnTo>
                  <a:lnTo>
                    <a:pt x="133545" y="5058701"/>
                  </a:lnTo>
                  <a:lnTo>
                    <a:pt x="158518" y="5093855"/>
                  </a:lnTo>
                  <a:lnTo>
                    <a:pt x="184753" y="5103284"/>
                  </a:lnTo>
                  <a:lnTo>
                    <a:pt x="198198" y="5097691"/>
                  </a:lnTo>
                  <a:lnTo>
                    <a:pt x="208982" y="5197827"/>
                  </a:lnTo>
                  <a:lnTo>
                    <a:pt x="217583" y="5267050"/>
                  </a:lnTo>
                  <a:lnTo>
                    <a:pt x="226740" y="5332710"/>
                  </a:lnTo>
                  <a:lnTo>
                    <a:pt x="236423" y="5394761"/>
                  </a:lnTo>
                  <a:lnTo>
                    <a:pt x="246601" y="5453161"/>
                  </a:lnTo>
                  <a:lnTo>
                    <a:pt x="257244" y="5507866"/>
                  </a:lnTo>
                  <a:lnTo>
                    <a:pt x="268321" y="5558831"/>
                  </a:lnTo>
                  <a:lnTo>
                    <a:pt x="279802" y="5606013"/>
                  </a:lnTo>
                  <a:lnTo>
                    <a:pt x="291657" y="5649368"/>
                  </a:lnTo>
                  <a:lnTo>
                    <a:pt x="303856" y="5688851"/>
                  </a:lnTo>
                  <a:lnTo>
                    <a:pt x="329162" y="5756030"/>
                  </a:lnTo>
                  <a:lnTo>
                    <a:pt x="355477" y="5807197"/>
                  </a:lnTo>
                  <a:lnTo>
                    <a:pt x="382558" y="5842001"/>
                  </a:lnTo>
                  <a:lnTo>
                    <a:pt x="424087" y="5862760"/>
                  </a:lnTo>
                  <a:lnTo>
                    <a:pt x="438050" y="5861118"/>
                  </a:lnTo>
                  <a:lnTo>
                    <a:pt x="479875" y="5829892"/>
                  </a:lnTo>
                  <a:lnTo>
                    <a:pt x="507401" y="5786718"/>
                  </a:lnTo>
                  <a:lnTo>
                    <a:pt x="534358" y="5725250"/>
                  </a:lnTo>
                  <a:lnTo>
                    <a:pt x="547547" y="5687546"/>
                  </a:lnTo>
                  <a:lnTo>
                    <a:pt x="560503" y="5645137"/>
                  </a:lnTo>
                  <a:lnTo>
                    <a:pt x="568893" y="5713220"/>
                  </a:lnTo>
                  <a:lnTo>
                    <a:pt x="577962" y="5777824"/>
                  </a:lnTo>
                  <a:lnTo>
                    <a:pt x="587677" y="5838804"/>
                  </a:lnTo>
                  <a:lnTo>
                    <a:pt x="598004" y="5896014"/>
                  </a:lnTo>
                  <a:lnTo>
                    <a:pt x="608908" y="5949309"/>
                  </a:lnTo>
                  <a:lnTo>
                    <a:pt x="620358" y="5998544"/>
                  </a:lnTo>
                  <a:lnTo>
                    <a:pt x="632318" y="6043575"/>
                  </a:lnTo>
                  <a:lnTo>
                    <a:pt x="644756" y="6084257"/>
                  </a:lnTo>
                  <a:lnTo>
                    <a:pt x="657637" y="6120443"/>
                  </a:lnTo>
                  <a:lnTo>
                    <a:pt x="684595" y="6178753"/>
                  </a:lnTo>
                  <a:lnTo>
                    <a:pt x="711583" y="6216121"/>
                  </a:lnTo>
                  <a:lnTo>
                    <a:pt x="751961" y="6236143"/>
                  </a:lnTo>
                  <a:lnTo>
                    <a:pt x="765274" y="6233579"/>
                  </a:lnTo>
                  <a:lnTo>
                    <a:pt x="804352" y="6199477"/>
                  </a:lnTo>
                  <a:lnTo>
                    <a:pt x="829388" y="6155660"/>
                  </a:lnTo>
                  <a:lnTo>
                    <a:pt x="853334" y="6095844"/>
                  </a:lnTo>
                  <a:lnTo>
                    <a:pt x="875949" y="6020770"/>
                  </a:lnTo>
                  <a:lnTo>
                    <a:pt x="886683" y="5977744"/>
                  </a:lnTo>
                  <a:lnTo>
                    <a:pt x="896994" y="5931182"/>
                  </a:lnTo>
                  <a:lnTo>
                    <a:pt x="906853" y="5881177"/>
                  </a:lnTo>
                  <a:lnTo>
                    <a:pt x="916231" y="5827821"/>
                  </a:lnTo>
                  <a:lnTo>
                    <a:pt x="925096" y="5771208"/>
                  </a:lnTo>
                  <a:lnTo>
                    <a:pt x="933420" y="5711431"/>
                  </a:lnTo>
                  <a:lnTo>
                    <a:pt x="941171" y="5648582"/>
                  </a:lnTo>
                  <a:lnTo>
                    <a:pt x="948321" y="5582753"/>
                  </a:lnTo>
                  <a:lnTo>
                    <a:pt x="954840" y="5514039"/>
                  </a:lnTo>
                  <a:lnTo>
                    <a:pt x="960697" y="5442530"/>
                  </a:lnTo>
                  <a:lnTo>
                    <a:pt x="965862" y="5368322"/>
                  </a:lnTo>
                  <a:lnTo>
                    <a:pt x="970307" y="5291505"/>
                  </a:lnTo>
                  <a:lnTo>
                    <a:pt x="994178" y="5364963"/>
                  </a:lnTo>
                  <a:lnTo>
                    <a:pt x="1019445" y="5418561"/>
                  </a:lnTo>
                  <a:lnTo>
                    <a:pt x="1045743" y="5451677"/>
                  </a:lnTo>
                  <a:lnTo>
                    <a:pt x="1072707" y="5463692"/>
                  </a:lnTo>
                  <a:lnTo>
                    <a:pt x="1085618" y="5461876"/>
                  </a:lnTo>
                  <a:lnTo>
                    <a:pt x="1122949" y="5428586"/>
                  </a:lnTo>
                  <a:lnTo>
                    <a:pt x="1146407" y="5384674"/>
                  </a:lnTo>
                  <a:lnTo>
                    <a:pt x="1168478" y="5324772"/>
                  </a:lnTo>
                  <a:lnTo>
                    <a:pt x="1188953" y="5250067"/>
                  </a:lnTo>
                  <a:lnTo>
                    <a:pt x="1198528" y="5207534"/>
                  </a:lnTo>
                  <a:lnTo>
                    <a:pt x="1207625" y="5161745"/>
                  </a:lnTo>
                  <a:lnTo>
                    <a:pt x="1216219" y="5112849"/>
                  </a:lnTo>
                  <a:lnTo>
                    <a:pt x="1224283" y="5060995"/>
                  </a:lnTo>
                  <a:lnTo>
                    <a:pt x="1231792" y="5006329"/>
                  </a:lnTo>
                  <a:lnTo>
                    <a:pt x="1238720" y="4949002"/>
                  </a:lnTo>
                  <a:lnTo>
                    <a:pt x="1245040" y="4889160"/>
                  </a:lnTo>
                  <a:lnTo>
                    <a:pt x="1250727" y="4826953"/>
                  </a:lnTo>
                  <a:lnTo>
                    <a:pt x="1255753" y="4762529"/>
                  </a:lnTo>
                  <a:lnTo>
                    <a:pt x="1260094" y="4696036"/>
                  </a:lnTo>
                  <a:lnTo>
                    <a:pt x="1263723" y="4627623"/>
                  </a:lnTo>
                  <a:lnTo>
                    <a:pt x="1266614" y="4557438"/>
                  </a:lnTo>
                  <a:lnTo>
                    <a:pt x="1268741" y="4485630"/>
                  </a:lnTo>
                  <a:lnTo>
                    <a:pt x="1270078" y="4412346"/>
                  </a:lnTo>
                  <a:lnTo>
                    <a:pt x="1270598" y="4337735"/>
                  </a:lnTo>
                  <a:lnTo>
                    <a:pt x="1289971" y="4316771"/>
                  </a:lnTo>
                  <a:lnTo>
                    <a:pt x="1327271" y="4246897"/>
                  </a:lnTo>
                  <a:lnTo>
                    <a:pt x="1344997" y="4198471"/>
                  </a:lnTo>
                  <a:lnTo>
                    <a:pt x="1361975" y="4141374"/>
                  </a:lnTo>
                  <a:lnTo>
                    <a:pt x="1378104" y="4075849"/>
                  </a:lnTo>
                  <a:lnTo>
                    <a:pt x="1393716" y="3999979"/>
                  </a:lnTo>
                  <a:lnTo>
                    <a:pt x="1400981" y="3959685"/>
                  </a:lnTo>
                  <a:lnTo>
                    <a:pt x="1407881" y="3917920"/>
                  </a:lnTo>
                  <a:lnTo>
                    <a:pt x="1414417" y="3874760"/>
                  </a:lnTo>
                  <a:lnTo>
                    <a:pt x="1420585" y="3830279"/>
                  </a:lnTo>
                  <a:lnTo>
                    <a:pt x="1426385" y="3784555"/>
                  </a:lnTo>
                  <a:lnTo>
                    <a:pt x="1431814" y="3737663"/>
                  </a:lnTo>
                  <a:lnTo>
                    <a:pt x="1436872" y="3689678"/>
                  </a:lnTo>
                  <a:lnTo>
                    <a:pt x="1441555" y="3640677"/>
                  </a:lnTo>
                  <a:lnTo>
                    <a:pt x="1445863" y="3590736"/>
                  </a:lnTo>
                  <a:lnTo>
                    <a:pt x="1449793" y="3539929"/>
                  </a:lnTo>
                  <a:lnTo>
                    <a:pt x="1453344" y="3488334"/>
                  </a:lnTo>
                  <a:lnTo>
                    <a:pt x="1456515" y="3436026"/>
                  </a:lnTo>
                  <a:lnTo>
                    <a:pt x="1459303" y="3383080"/>
                  </a:lnTo>
                  <a:lnTo>
                    <a:pt x="1461707" y="3329572"/>
                  </a:lnTo>
                  <a:lnTo>
                    <a:pt x="1463725" y="3275579"/>
                  </a:lnTo>
                  <a:lnTo>
                    <a:pt x="1465355" y="3221176"/>
                  </a:lnTo>
                  <a:lnTo>
                    <a:pt x="1466596" y="3166439"/>
                  </a:lnTo>
                  <a:lnTo>
                    <a:pt x="1467446" y="3111444"/>
                  </a:lnTo>
                  <a:lnTo>
                    <a:pt x="1467903" y="3056266"/>
                  </a:lnTo>
                  <a:lnTo>
                    <a:pt x="1467966" y="3000982"/>
                  </a:lnTo>
                  <a:lnTo>
                    <a:pt x="1467632" y="2945667"/>
                  </a:lnTo>
                  <a:lnTo>
                    <a:pt x="1466901" y="2890397"/>
                  </a:lnTo>
                  <a:lnTo>
                    <a:pt x="1465770" y="2835248"/>
                  </a:lnTo>
                  <a:lnTo>
                    <a:pt x="1464237" y="2780295"/>
                  </a:lnTo>
                  <a:lnTo>
                    <a:pt x="1462301" y="2725616"/>
                  </a:lnTo>
                  <a:lnTo>
                    <a:pt x="1459961" y="2671284"/>
                  </a:lnTo>
                  <a:lnTo>
                    <a:pt x="1457214" y="2617377"/>
                  </a:lnTo>
                  <a:lnTo>
                    <a:pt x="1454058" y="2563969"/>
                  </a:lnTo>
                  <a:lnTo>
                    <a:pt x="1450493" y="2511138"/>
                  </a:lnTo>
                  <a:lnTo>
                    <a:pt x="1446516" y="2458957"/>
                  </a:lnTo>
                  <a:lnTo>
                    <a:pt x="1442125" y="2407505"/>
                  </a:lnTo>
                  <a:lnTo>
                    <a:pt x="1437320" y="2356856"/>
                  </a:lnTo>
                  <a:lnTo>
                    <a:pt x="1432097" y="2307085"/>
                  </a:lnTo>
                  <a:lnTo>
                    <a:pt x="1426456" y="2258270"/>
                  </a:lnTo>
                  <a:lnTo>
                    <a:pt x="1420395" y="2210485"/>
                  </a:lnTo>
                  <a:lnTo>
                    <a:pt x="1424956" y="2142385"/>
                  </a:lnTo>
                  <a:lnTo>
                    <a:pt x="1428688" y="2072627"/>
                  </a:lnTo>
                  <a:lnTo>
                    <a:pt x="1431352" y="2008050"/>
                  </a:lnTo>
                  <a:lnTo>
                    <a:pt x="1433292" y="1943469"/>
                  </a:lnTo>
                  <a:lnTo>
                    <a:pt x="1434525" y="1879033"/>
                  </a:lnTo>
                  <a:lnTo>
                    <a:pt x="1435064" y="1814895"/>
                  </a:lnTo>
                  <a:lnTo>
                    <a:pt x="1434924" y="1751204"/>
                  </a:lnTo>
                  <a:lnTo>
                    <a:pt x="1434121" y="1688112"/>
                  </a:lnTo>
                  <a:lnTo>
                    <a:pt x="1432668" y="1625770"/>
                  </a:lnTo>
                  <a:lnTo>
                    <a:pt x="1430582" y="1564328"/>
                  </a:lnTo>
                  <a:lnTo>
                    <a:pt x="1427877" y="1503938"/>
                  </a:lnTo>
                  <a:lnTo>
                    <a:pt x="1424568" y="1444750"/>
                  </a:lnTo>
                  <a:lnTo>
                    <a:pt x="1420670" y="1386915"/>
                  </a:lnTo>
                  <a:lnTo>
                    <a:pt x="1416197" y="1330584"/>
                  </a:lnTo>
                  <a:lnTo>
                    <a:pt x="1411165" y="1275908"/>
                  </a:lnTo>
                  <a:lnTo>
                    <a:pt x="1405588" y="1223038"/>
                  </a:lnTo>
                  <a:lnTo>
                    <a:pt x="1399482" y="1172125"/>
                  </a:lnTo>
                  <a:lnTo>
                    <a:pt x="1392861" y="1123320"/>
                  </a:lnTo>
                  <a:lnTo>
                    <a:pt x="1385740" y="1076773"/>
                  </a:lnTo>
                  <a:lnTo>
                    <a:pt x="1378134" y="1032636"/>
                  </a:lnTo>
                  <a:lnTo>
                    <a:pt x="1370058" y="991059"/>
                  </a:lnTo>
                  <a:lnTo>
                    <a:pt x="1361526" y="952194"/>
                  </a:lnTo>
                  <a:lnTo>
                    <a:pt x="1343157" y="883201"/>
                  </a:lnTo>
                  <a:lnTo>
                    <a:pt x="1323146" y="826864"/>
                  </a:lnTo>
                  <a:lnTo>
                    <a:pt x="1301612" y="784390"/>
                  </a:lnTo>
                  <a:lnTo>
                    <a:pt x="1299445" y="725637"/>
                  </a:lnTo>
                  <a:lnTo>
                    <a:pt x="1296655" y="668047"/>
                  </a:lnTo>
                  <a:lnTo>
                    <a:pt x="1293255" y="611772"/>
                  </a:lnTo>
                  <a:lnTo>
                    <a:pt x="1289262" y="556966"/>
                  </a:lnTo>
                  <a:lnTo>
                    <a:pt x="1284691" y="503779"/>
                  </a:lnTo>
                  <a:lnTo>
                    <a:pt x="1279557" y="452364"/>
                  </a:lnTo>
                  <a:lnTo>
                    <a:pt x="1273875" y="402873"/>
                  </a:lnTo>
                  <a:lnTo>
                    <a:pt x="1267660" y="355460"/>
                  </a:lnTo>
                  <a:lnTo>
                    <a:pt x="1260928" y="310275"/>
                  </a:lnTo>
                  <a:lnTo>
                    <a:pt x="1253694" y="267472"/>
                  </a:lnTo>
                  <a:lnTo>
                    <a:pt x="1245973" y="227203"/>
                  </a:lnTo>
                  <a:lnTo>
                    <a:pt x="1233374" y="171269"/>
                  </a:lnTo>
                  <a:lnTo>
                    <a:pt x="1220154" y="123373"/>
                  </a:lnTo>
                  <a:lnTo>
                    <a:pt x="1206412" y="83467"/>
                  </a:lnTo>
                  <a:lnTo>
                    <a:pt x="1177748" y="27441"/>
                  </a:lnTo>
                  <a:lnTo>
                    <a:pt x="1148162" y="2820"/>
                  </a:lnTo>
                  <a:lnTo>
                    <a:pt x="1133267" y="2171"/>
                  </a:lnTo>
                  <a:lnTo>
                    <a:pt x="1118433" y="9234"/>
                  </a:lnTo>
                  <a:lnTo>
                    <a:pt x="1089338" y="46310"/>
                  </a:lnTo>
                  <a:lnTo>
                    <a:pt x="1061657" y="113679"/>
                  </a:lnTo>
                  <a:lnTo>
                    <a:pt x="1048590" y="158606"/>
                  </a:lnTo>
                  <a:lnTo>
                    <a:pt x="1036169" y="210968"/>
                  </a:lnTo>
                  <a:lnTo>
                    <a:pt x="1024490" y="270717"/>
                  </a:lnTo>
                  <a:lnTo>
                    <a:pt x="1013652" y="337807"/>
                  </a:lnTo>
                  <a:lnTo>
                    <a:pt x="1004947" y="277659"/>
                  </a:lnTo>
                  <a:lnTo>
                    <a:pt x="995363" y="222530"/>
                  </a:lnTo>
                  <a:lnTo>
                    <a:pt x="984965" y="172731"/>
                  </a:lnTo>
                  <a:lnTo>
                    <a:pt x="973814" y="128575"/>
                  </a:lnTo>
                  <a:lnTo>
                    <a:pt x="961976" y="90373"/>
                  </a:lnTo>
                  <a:lnTo>
                    <a:pt x="935596" y="31454"/>
                  </a:lnTo>
                  <a:lnTo>
                    <a:pt x="908574" y="3109"/>
                  </a:lnTo>
                  <a:lnTo>
                    <a:pt x="895030" y="0"/>
                  </a:lnTo>
                  <a:close/>
                </a:path>
              </a:pathLst>
            </a:custGeom>
            <a:solidFill>
              <a:srgbClr val="F2F2F2"/>
            </a:solidFill>
          </p:spPr>
          <p:txBody>
            <a:bodyPr wrap="square" lIns="0" tIns="0" rIns="0" bIns="0" rtlCol="0"/>
            <a:lstStyle/>
            <a:p>
              <a:endParaRPr/>
            </a:p>
          </p:txBody>
        </p:sp>
        <p:sp>
          <p:nvSpPr>
            <p:cNvPr id="28" name="object 28"/>
            <p:cNvSpPr/>
            <p:nvPr/>
          </p:nvSpPr>
          <p:spPr>
            <a:xfrm>
              <a:off x="452952" y="203024"/>
              <a:ext cx="1468120" cy="6236335"/>
            </a:xfrm>
            <a:custGeom>
              <a:avLst/>
              <a:gdLst/>
              <a:ahLst/>
              <a:cxnLst/>
              <a:rect l="l" t="t" r="r" b="b"/>
              <a:pathLst>
                <a:path w="1468120" h="6236335">
                  <a:moveTo>
                    <a:pt x="133555" y="2053247"/>
                  </a:moveTo>
                  <a:lnTo>
                    <a:pt x="132229" y="1983220"/>
                  </a:lnTo>
                  <a:lnTo>
                    <a:pt x="131545" y="1913654"/>
                  </a:lnTo>
                  <a:lnTo>
                    <a:pt x="131489" y="1844653"/>
                  </a:lnTo>
                  <a:lnTo>
                    <a:pt x="132047" y="1776320"/>
                  </a:lnTo>
                  <a:lnTo>
                    <a:pt x="133205" y="1708758"/>
                  </a:lnTo>
                  <a:lnTo>
                    <a:pt x="134951" y="1642069"/>
                  </a:lnTo>
                  <a:lnTo>
                    <a:pt x="137270" y="1576358"/>
                  </a:lnTo>
                  <a:lnTo>
                    <a:pt x="140149" y="1511727"/>
                  </a:lnTo>
                  <a:lnTo>
                    <a:pt x="143575" y="1448280"/>
                  </a:lnTo>
                  <a:lnTo>
                    <a:pt x="147534" y="1386119"/>
                  </a:lnTo>
                  <a:lnTo>
                    <a:pt x="152012" y="1325348"/>
                  </a:lnTo>
                  <a:lnTo>
                    <a:pt x="156995" y="1266070"/>
                  </a:lnTo>
                  <a:lnTo>
                    <a:pt x="162471" y="1208388"/>
                  </a:lnTo>
                  <a:lnTo>
                    <a:pt x="168426" y="1152405"/>
                  </a:lnTo>
                  <a:lnTo>
                    <a:pt x="174845" y="1098225"/>
                  </a:lnTo>
                  <a:lnTo>
                    <a:pt x="181717" y="1045950"/>
                  </a:lnTo>
                  <a:lnTo>
                    <a:pt x="189026" y="995684"/>
                  </a:lnTo>
                  <a:lnTo>
                    <a:pt x="196760" y="947530"/>
                  </a:lnTo>
                  <a:lnTo>
                    <a:pt x="204904" y="901591"/>
                  </a:lnTo>
                  <a:lnTo>
                    <a:pt x="213446" y="857970"/>
                  </a:lnTo>
                  <a:lnTo>
                    <a:pt x="222372" y="816770"/>
                  </a:lnTo>
                  <a:lnTo>
                    <a:pt x="231668" y="778095"/>
                  </a:lnTo>
                  <a:lnTo>
                    <a:pt x="251317" y="708731"/>
                  </a:lnTo>
                  <a:lnTo>
                    <a:pt x="272284" y="650702"/>
                  </a:lnTo>
                  <a:lnTo>
                    <a:pt x="294460" y="604835"/>
                  </a:lnTo>
                  <a:lnTo>
                    <a:pt x="317739" y="571954"/>
                  </a:lnTo>
                  <a:lnTo>
                    <a:pt x="355197" y="548911"/>
                  </a:lnTo>
                  <a:lnTo>
                    <a:pt x="380550" y="553547"/>
                  </a:lnTo>
                  <a:lnTo>
                    <a:pt x="405587" y="574284"/>
                  </a:lnTo>
                  <a:lnTo>
                    <a:pt x="430077" y="610856"/>
                  </a:lnTo>
                  <a:lnTo>
                    <a:pt x="453789" y="662997"/>
                  </a:lnTo>
                  <a:lnTo>
                    <a:pt x="476493" y="730440"/>
                  </a:lnTo>
                  <a:lnTo>
                    <a:pt x="483986" y="656124"/>
                  </a:lnTo>
                  <a:lnTo>
                    <a:pt x="492356" y="586676"/>
                  </a:lnTo>
                  <a:lnTo>
                    <a:pt x="501541" y="522207"/>
                  </a:lnTo>
                  <a:lnTo>
                    <a:pt x="511476" y="462829"/>
                  </a:lnTo>
                  <a:lnTo>
                    <a:pt x="522101" y="408653"/>
                  </a:lnTo>
                  <a:lnTo>
                    <a:pt x="533350" y="359792"/>
                  </a:lnTo>
                  <a:lnTo>
                    <a:pt x="545162" y="316357"/>
                  </a:lnTo>
                  <a:lnTo>
                    <a:pt x="557474" y="278460"/>
                  </a:lnTo>
                  <a:lnTo>
                    <a:pt x="583343" y="219727"/>
                  </a:lnTo>
                  <a:lnTo>
                    <a:pt x="610453" y="184486"/>
                  </a:lnTo>
                  <a:lnTo>
                    <a:pt x="638302" y="173630"/>
                  </a:lnTo>
                  <a:lnTo>
                    <a:pt x="652345" y="177626"/>
                  </a:lnTo>
                  <a:lnTo>
                    <a:pt x="680355" y="205025"/>
                  </a:lnTo>
                  <a:lnTo>
                    <a:pt x="707844" y="259044"/>
                  </a:lnTo>
                  <a:lnTo>
                    <a:pt x="721235" y="296316"/>
                  </a:lnTo>
                  <a:lnTo>
                    <a:pt x="732564" y="334293"/>
                  </a:lnTo>
                  <a:lnTo>
                    <a:pt x="743380" y="376861"/>
                  </a:lnTo>
                  <a:lnTo>
                    <a:pt x="753639" y="423841"/>
                  </a:lnTo>
                  <a:lnTo>
                    <a:pt x="763297" y="475056"/>
                  </a:lnTo>
                  <a:lnTo>
                    <a:pt x="770271" y="402885"/>
                  </a:lnTo>
                  <a:lnTo>
                    <a:pt x="778250" y="336101"/>
                  </a:lnTo>
                  <a:lnTo>
                    <a:pt x="787152" y="274865"/>
                  </a:lnTo>
                  <a:lnTo>
                    <a:pt x="796893" y="219338"/>
                  </a:lnTo>
                  <a:lnTo>
                    <a:pt x="807390" y="169682"/>
                  </a:lnTo>
                  <a:lnTo>
                    <a:pt x="818559" y="126057"/>
                  </a:lnTo>
                  <a:lnTo>
                    <a:pt x="830318" y="88625"/>
                  </a:lnTo>
                  <a:lnTo>
                    <a:pt x="855268" y="32985"/>
                  </a:lnTo>
                  <a:lnTo>
                    <a:pt x="881576" y="4050"/>
                  </a:lnTo>
                  <a:lnTo>
                    <a:pt x="895030" y="0"/>
                  </a:lnTo>
                  <a:lnTo>
                    <a:pt x="908574" y="3109"/>
                  </a:lnTo>
                  <a:lnTo>
                    <a:pt x="935596" y="31454"/>
                  </a:lnTo>
                  <a:lnTo>
                    <a:pt x="961976" y="90373"/>
                  </a:lnTo>
                  <a:lnTo>
                    <a:pt x="973814" y="128575"/>
                  </a:lnTo>
                  <a:lnTo>
                    <a:pt x="984965" y="172731"/>
                  </a:lnTo>
                  <a:lnTo>
                    <a:pt x="995363" y="222530"/>
                  </a:lnTo>
                  <a:lnTo>
                    <a:pt x="1004947" y="277659"/>
                  </a:lnTo>
                  <a:lnTo>
                    <a:pt x="1013652" y="337807"/>
                  </a:lnTo>
                  <a:lnTo>
                    <a:pt x="1024490" y="270717"/>
                  </a:lnTo>
                  <a:lnTo>
                    <a:pt x="1036169" y="210968"/>
                  </a:lnTo>
                  <a:lnTo>
                    <a:pt x="1048590" y="158606"/>
                  </a:lnTo>
                  <a:lnTo>
                    <a:pt x="1061657" y="113679"/>
                  </a:lnTo>
                  <a:lnTo>
                    <a:pt x="1075272" y="76231"/>
                  </a:lnTo>
                  <a:lnTo>
                    <a:pt x="1103757" y="23962"/>
                  </a:lnTo>
                  <a:lnTo>
                    <a:pt x="1133267" y="2171"/>
                  </a:lnTo>
                  <a:lnTo>
                    <a:pt x="1148162" y="2820"/>
                  </a:lnTo>
                  <a:lnTo>
                    <a:pt x="1177748" y="27441"/>
                  </a:lnTo>
                  <a:lnTo>
                    <a:pt x="1206412" y="83467"/>
                  </a:lnTo>
                  <a:lnTo>
                    <a:pt x="1220154" y="123373"/>
                  </a:lnTo>
                  <a:lnTo>
                    <a:pt x="1233374" y="171269"/>
                  </a:lnTo>
                  <a:lnTo>
                    <a:pt x="1245973" y="227203"/>
                  </a:lnTo>
                  <a:lnTo>
                    <a:pt x="1253694" y="267472"/>
                  </a:lnTo>
                  <a:lnTo>
                    <a:pt x="1260928" y="310275"/>
                  </a:lnTo>
                  <a:lnTo>
                    <a:pt x="1267660" y="355460"/>
                  </a:lnTo>
                  <a:lnTo>
                    <a:pt x="1273875" y="402873"/>
                  </a:lnTo>
                  <a:lnTo>
                    <a:pt x="1279557" y="452364"/>
                  </a:lnTo>
                  <a:lnTo>
                    <a:pt x="1284691" y="503779"/>
                  </a:lnTo>
                  <a:lnTo>
                    <a:pt x="1289262" y="556966"/>
                  </a:lnTo>
                  <a:lnTo>
                    <a:pt x="1293255" y="611772"/>
                  </a:lnTo>
                  <a:lnTo>
                    <a:pt x="1296655" y="668047"/>
                  </a:lnTo>
                  <a:lnTo>
                    <a:pt x="1299445" y="725637"/>
                  </a:lnTo>
                  <a:lnTo>
                    <a:pt x="1301612" y="784390"/>
                  </a:lnTo>
                  <a:lnTo>
                    <a:pt x="1312562" y="803818"/>
                  </a:lnTo>
                  <a:lnTo>
                    <a:pt x="1333350" y="853375"/>
                  </a:lnTo>
                  <a:lnTo>
                    <a:pt x="1352555" y="916191"/>
                  </a:lnTo>
                  <a:lnTo>
                    <a:pt x="1370058" y="991059"/>
                  </a:lnTo>
                  <a:lnTo>
                    <a:pt x="1378134" y="1032636"/>
                  </a:lnTo>
                  <a:lnTo>
                    <a:pt x="1385740" y="1076773"/>
                  </a:lnTo>
                  <a:lnTo>
                    <a:pt x="1392861" y="1123320"/>
                  </a:lnTo>
                  <a:lnTo>
                    <a:pt x="1399482" y="1172125"/>
                  </a:lnTo>
                  <a:lnTo>
                    <a:pt x="1405588" y="1223038"/>
                  </a:lnTo>
                  <a:lnTo>
                    <a:pt x="1411165" y="1275908"/>
                  </a:lnTo>
                  <a:lnTo>
                    <a:pt x="1416197" y="1330584"/>
                  </a:lnTo>
                  <a:lnTo>
                    <a:pt x="1420670" y="1386915"/>
                  </a:lnTo>
                  <a:lnTo>
                    <a:pt x="1424568" y="1444750"/>
                  </a:lnTo>
                  <a:lnTo>
                    <a:pt x="1427877" y="1503938"/>
                  </a:lnTo>
                  <a:lnTo>
                    <a:pt x="1430582" y="1564328"/>
                  </a:lnTo>
                  <a:lnTo>
                    <a:pt x="1432668" y="1625770"/>
                  </a:lnTo>
                  <a:lnTo>
                    <a:pt x="1434121" y="1688112"/>
                  </a:lnTo>
                  <a:lnTo>
                    <a:pt x="1434924" y="1751204"/>
                  </a:lnTo>
                  <a:lnTo>
                    <a:pt x="1435064" y="1814895"/>
                  </a:lnTo>
                  <a:lnTo>
                    <a:pt x="1434525" y="1879033"/>
                  </a:lnTo>
                  <a:lnTo>
                    <a:pt x="1433292" y="1943469"/>
                  </a:lnTo>
                  <a:lnTo>
                    <a:pt x="1431352" y="2008050"/>
                  </a:lnTo>
                  <a:lnTo>
                    <a:pt x="1428688" y="2072627"/>
                  </a:lnTo>
                  <a:lnTo>
                    <a:pt x="1424956" y="2142385"/>
                  </a:lnTo>
                  <a:lnTo>
                    <a:pt x="1420395" y="2210485"/>
                  </a:lnTo>
                  <a:lnTo>
                    <a:pt x="1426456" y="2258270"/>
                  </a:lnTo>
                  <a:lnTo>
                    <a:pt x="1432097" y="2307085"/>
                  </a:lnTo>
                  <a:lnTo>
                    <a:pt x="1437320" y="2356856"/>
                  </a:lnTo>
                  <a:lnTo>
                    <a:pt x="1442125" y="2407505"/>
                  </a:lnTo>
                  <a:lnTo>
                    <a:pt x="1446516" y="2458957"/>
                  </a:lnTo>
                  <a:lnTo>
                    <a:pt x="1450493" y="2511138"/>
                  </a:lnTo>
                  <a:lnTo>
                    <a:pt x="1454058" y="2563969"/>
                  </a:lnTo>
                  <a:lnTo>
                    <a:pt x="1457214" y="2617377"/>
                  </a:lnTo>
                  <a:lnTo>
                    <a:pt x="1459961" y="2671284"/>
                  </a:lnTo>
                  <a:lnTo>
                    <a:pt x="1462301" y="2725616"/>
                  </a:lnTo>
                  <a:lnTo>
                    <a:pt x="1464237" y="2780295"/>
                  </a:lnTo>
                  <a:lnTo>
                    <a:pt x="1465770" y="2835248"/>
                  </a:lnTo>
                  <a:lnTo>
                    <a:pt x="1466901" y="2890397"/>
                  </a:lnTo>
                  <a:lnTo>
                    <a:pt x="1467632" y="2945667"/>
                  </a:lnTo>
                  <a:lnTo>
                    <a:pt x="1467966" y="3000982"/>
                  </a:lnTo>
                  <a:lnTo>
                    <a:pt x="1467903" y="3056266"/>
                  </a:lnTo>
                  <a:lnTo>
                    <a:pt x="1467446" y="3111444"/>
                  </a:lnTo>
                  <a:lnTo>
                    <a:pt x="1466596" y="3166439"/>
                  </a:lnTo>
                  <a:lnTo>
                    <a:pt x="1465355" y="3221176"/>
                  </a:lnTo>
                  <a:lnTo>
                    <a:pt x="1463725" y="3275579"/>
                  </a:lnTo>
                  <a:lnTo>
                    <a:pt x="1461707" y="3329572"/>
                  </a:lnTo>
                  <a:lnTo>
                    <a:pt x="1459303" y="3383080"/>
                  </a:lnTo>
                  <a:lnTo>
                    <a:pt x="1456515" y="3436026"/>
                  </a:lnTo>
                  <a:lnTo>
                    <a:pt x="1453344" y="3488334"/>
                  </a:lnTo>
                  <a:lnTo>
                    <a:pt x="1449793" y="3539929"/>
                  </a:lnTo>
                  <a:lnTo>
                    <a:pt x="1445863" y="3590736"/>
                  </a:lnTo>
                  <a:lnTo>
                    <a:pt x="1441555" y="3640677"/>
                  </a:lnTo>
                  <a:lnTo>
                    <a:pt x="1436872" y="3689678"/>
                  </a:lnTo>
                  <a:lnTo>
                    <a:pt x="1431814" y="3737663"/>
                  </a:lnTo>
                  <a:lnTo>
                    <a:pt x="1426385" y="3784555"/>
                  </a:lnTo>
                  <a:lnTo>
                    <a:pt x="1420585" y="3830279"/>
                  </a:lnTo>
                  <a:lnTo>
                    <a:pt x="1414417" y="3874760"/>
                  </a:lnTo>
                  <a:lnTo>
                    <a:pt x="1407881" y="3917920"/>
                  </a:lnTo>
                  <a:lnTo>
                    <a:pt x="1400981" y="3959685"/>
                  </a:lnTo>
                  <a:lnTo>
                    <a:pt x="1393716" y="3999979"/>
                  </a:lnTo>
                  <a:lnTo>
                    <a:pt x="1386090" y="4038725"/>
                  </a:lnTo>
                  <a:lnTo>
                    <a:pt x="1361975" y="4141374"/>
                  </a:lnTo>
                  <a:lnTo>
                    <a:pt x="1344997" y="4198471"/>
                  </a:lnTo>
                  <a:lnTo>
                    <a:pt x="1327271" y="4246897"/>
                  </a:lnTo>
                  <a:lnTo>
                    <a:pt x="1308895" y="4286411"/>
                  </a:lnTo>
                  <a:lnTo>
                    <a:pt x="1270598" y="4337735"/>
                  </a:lnTo>
                  <a:lnTo>
                    <a:pt x="1270078" y="4412346"/>
                  </a:lnTo>
                  <a:lnTo>
                    <a:pt x="1268741" y="4485630"/>
                  </a:lnTo>
                  <a:lnTo>
                    <a:pt x="1266614" y="4557438"/>
                  </a:lnTo>
                  <a:lnTo>
                    <a:pt x="1263723" y="4627623"/>
                  </a:lnTo>
                  <a:lnTo>
                    <a:pt x="1260094" y="4696036"/>
                  </a:lnTo>
                  <a:lnTo>
                    <a:pt x="1255753" y="4762529"/>
                  </a:lnTo>
                  <a:lnTo>
                    <a:pt x="1250727" y="4826953"/>
                  </a:lnTo>
                  <a:lnTo>
                    <a:pt x="1245040" y="4889160"/>
                  </a:lnTo>
                  <a:lnTo>
                    <a:pt x="1238720" y="4949002"/>
                  </a:lnTo>
                  <a:lnTo>
                    <a:pt x="1231792" y="5006329"/>
                  </a:lnTo>
                  <a:lnTo>
                    <a:pt x="1224283" y="5060995"/>
                  </a:lnTo>
                  <a:lnTo>
                    <a:pt x="1216219" y="5112849"/>
                  </a:lnTo>
                  <a:lnTo>
                    <a:pt x="1207625" y="5161745"/>
                  </a:lnTo>
                  <a:lnTo>
                    <a:pt x="1198528" y="5207534"/>
                  </a:lnTo>
                  <a:lnTo>
                    <a:pt x="1188953" y="5250067"/>
                  </a:lnTo>
                  <a:lnTo>
                    <a:pt x="1178928" y="5289196"/>
                  </a:lnTo>
                  <a:lnTo>
                    <a:pt x="1157629" y="5356648"/>
                  </a:lnTo>
                  <a:lnTo>
                    <a:pt x="1134838" y="5408703"/>
                  </a:lnTo>
                  <a:lnTo>
                    <a:pt x="1110765" y="5444175"/>
                  </a:lnTo>
                  <a:lnTo>
                    <a:pt x="1072707" y="5463692"/>
                  </a:lnTo>
                  <a:lnTo>
                    <a:pt x="1045743" y="5451677"/>
                  </a:lnTo>
                  <a:lnTo>
                    <a:pt x="1019445" y="5418561"/>
                  </a:lnTo>
                  <a:lnTo>
                    <a:pt x="994178" y="5364963"/>
                  </a:lnTo>
                  <a:lnTo>
                    <a:pt x="970307" y="5291505"/>
                  </a:lnTo>
                  <a:lnTo>
                    <a:pt x="965862" y="5368322"/>
                  </a:lnTo>
                  <a:lnTo>
                    <a:pt x="960697" y="5442530"/>
                  </a:lnTo>
                  <a:lnTo>
                    <a:pt x="954840" y="5514039"/>
                  </a:lnTo>
                  <a:lnTo>
                    <a:pt x="948321" y="5582753"/>
                  </a:lnTo>
                  <a:lnTo>
                    <a:pt x="941171" y="5648582"/>
                  </a:lnTo>
                  <a:lnTo>
                    <a:pt x="933420" y="5711431"/>
                  </a:lnTo>
                  <a:lnTo>
                    <a:pt x="925096" y="5771208"/>
                  </a:lnTo>
                  <a:lnTo>
                    <a:pt x="916231" y="5827821"/>
                  </a:lnTo>
                  <a:lnTo>
                    <a:pt x="906853" y="5881177"/>
                  </a:lnTo>
                  <a:lnTo>
                    <a:pt x="896994" y="5931182"/>
                  </a:lnTo>
                  <a:lnTo>
                    <a:pt x="886683" y="5977744"/>
                  </a:lnTo>
                  <a:lnTo>
                    <a:pt x="875949" y="6020770"/>
                  </a:lnTo>
                  <a:lnTo>
                    <a:pt x="864823" y="6060168"/>
                  </a:lnTo>
                  <a:lnTo>
                    <a:pt x="841512" y="6127706"/>
                  </a:lnTo>
                  <a:lnTo>
                    <a:pt x="816992" y="6179615"/>
                  </a:lnTo>
                  <a:lnTo>
                    <a:pt x="791499" y="6215154"/>
                  </a:lnTo>
                  <a:lnTo>
                    <a:pt x="751961" y="6236143"/>
                  </a:lnTo>
                  <a:lnTo>
                    <a:pt x="738555" y="6234149"/>
                  </a:lnTo>
                  <a:lnTo>
                    <a:pt x="698076" y="6199901"/>
                  </a:lnTo>
                  <a:lnTo>
                    <a:pt x="670928" y="6151990"/>
                  </a:lnTo>
                  <a:lnTo>
                    <a:pt x="644756" y="6084257"/>
                  </a:lnTo>
                  <a:lnTo>
                    <a:pt x="632318" y="6043575"/>
                  </a:lnTo>
                  <a:lnTo>
                    <a:pt x="620358" y="5998544"/>
                  </a:lnTo>
                  <a:lnTo>
                    <a:pt x="608908" y="5949309"/>
                  </a:lnTo>
                  <a:lnTo>
                    <a:pt x="598004" y="5896014"/>
                  </a:lnTo>
                  <a:lnTo>
                    <a:pt x="587677" y="5838804"/>
                  </a:lnTo>
                  <a:lnTo>
                    <a:pt x="577962" y="5777824"/>
                  </a:lnTo>
                  <a:lnTo>
                    <a:pt x="568893" y="5713220"/>
                  </a:lnTo>
                  <a:lnTo>
                    <a:pt x="560503" y="5645137"/>
                  </a:lnTo>
                  <a:lnTo>
                    <a:pt x="547547" y="5687546"/>
                  </a:lnTo>
                  <a:lnTo>
                    <a:pt x="534358" y="5725250"/>
                  </a:lnTo>
                  <a:lnTo>
                    <a:pt x="507401" y="5786718"/>
                  </a:lnTo>
                  <a:lnTo>
                    <a:pt x="479875" y="5829892"/>
                  </a:lnTo>
                  <a:lnTo>
                    <a:pt x="438050" y="5861118"/>
                  </a:lnTo>
                  <a:lnTo>
                    <a:pt x="424087" y="5862760"/>
                  </a:lnTo>
                  <a:lnTo>
                    <a:pt x="410164" y="5860092"/>
                  </a:lnTo>
                  <a:lnTo>
                    <a:pt x="368937" y="5826666"/>
                  </a:lnTo>
                  <a:lnTo>
                    <a:pt x="342208" y="5783637"/>
                  </a:lnTo>
                  <a:lnTo>
                    <a:pt x="316367" y="5724420"/>
                  </a:lnTo>
                  <a:lnTo>
                    <a:pt x="291657" y="5649368"/>
                  </a:lnTo>
                  <a:lnTo>
                    <a:pt x="279802" y="5606013"/>
                  </a:lnTo>
                  <a:lnTo>
                    <a:pt x="268321" y="5558831"/>
                  </a:lnTo>
                  <a:lnTo>
                    <a:pt x="257244" y="5507866"/>
                  </a:lnTo>
                  <a:lnTo>
                    <a:pt x="246601" y="5453161"/>
                  </a:lnTo>
                  <a:lnTo>
                    <a:pt x="236423" y="5394761"/>
                  </a:lnTo>
                  <a:lnTo>
                    <a:pt x="226740" y="5332710"/>
                  </a:lnTo>
                  <a:lnTo>
                    <a:pt x="217583" y="5267050"/>
                  </a:lnTo>
                  <a:lnTo>
                    <a:pt x="208982" y="5197827"/>
                  </a:lnTo>
                  <a:lnTo>
                    <a:pt x="200966" y="5125085"/>
                  </a:lnTo>
                  <a:lnTo>
                    <a:pt x="198198" y="5097691"/>
                  </a:lnTo>
                  <a:lnTo>
                    <a:pt x="184753" y="5103284"/>
                  </a:lnTo>
                  <a:lnTo>
                    <a:pt x="145845" y="5079361"/>
                  </a:lnTo>
                  <a:lnTo>
                    <a:pt x="121676" y="5032138"/>
                  </a:lnTo>
                  <a:lnTo>
                    <a:pt x="99465" y="4962362"/>
                  </a:lnTo>
                  <a:lnTo>
                    <a:pt x="89238" y="4919676"/>
                  </a:lnTo>
                  <a:lnTo>
                    <a:pt x="79674" y="4872145"/>
                  </a:lnTo>
                  <a:lnTo>
                    <a:pt x="70832" y="4820033"/>
                  </a:lnTo>
                  <a:lnTo>
                    <a:pt x="62769" y="4763603"/>
                  </a:lnTo>
                  <a:lnTo>
                    <a:pt x="55543" y="4703121"/>
                  </a:lnTo>
                  <a:lnTo>
                    <a:pt x="49212" y="4638850"/>
                  </a:lnTo>
                  <a:lnTo>
                    <a:pt x="43834" y="4571055"/>
                  </a:lnTo>
                  <a:lnTo>
                    <a:pt x="39467" y="4499999"/>
                  </a:lnTo>
                  <a:lnTo>
                    <a:pt x="36170" y="4425948"/>
                  </a:lnTo>
                  <a:lnTo>
                    <a:pt x="33999" y="4349165"/>
                  </a:lnTo>
                  <a:lnTo>
                    <a:pt x="33205" y="4295688"/>
                  </a:lnTo>
                  <a:lnTo>
                    <a:pt x="32994" y="4242350"/>
                  </a:lnTo>
                  <a:lnTo>
                    <a:pt x="33357" y="4189296"/>
                  </a:lnTo>
                  <a:lnTo>
                    <a:pt x="34287" y="4136671"/>
                  </a:lnTo>
                  <a:lnTo>
                    <a:pt x="35776" y="4084622"/>
                  </a:lnTo>
                  <a:lnTo>
                    <a:pt x="37814" y="4033295"/>
                  </a:lnTo>
                  <a:lnTo>
                    <a:pt x="40394" y="3982834"/>
                  </a:lnTo>
                  <a:lnTo>
                    <a:pt x="43507" y="3933385"/>
                  </a:lnTo>
                  <a:lnTo>
                    <a:pt x="47146" y="3885095"/>
                  </a:lnTo>
                  <a:lnTo>
                    <a:pt x="51301" y="3838108"/>
                  </a:lnTo>
                  <a:lnTo>
                    <a:pt x="55965" y="3792570"/>
                  </a:lnTo>
                  <a:lnTo>
                    <a:pt x="61129" y="3748627"/>
                  </a:lnTo>
                  <a:lnTo>
                    <a:pt x="66785" y="3706425"/>
                  </a:lnTo>
                  <a:lnTo>
                    <a:pt x="72925" y="3666109"/>
                  </a:lnTo>
                  <a:lnTo>
                    <a:pt x="64025" y="3633294"/>
                  </a:lnTo>
                  <a:lnTo>
                    <a:pt x="47850" y="3558725"/>
                  </a:lnTo>
                  <a:lnTo>
                    <a:pt x="40592" y="3517367"/>
                  </a:lnTo>
                  <a:lnTo>
                    <a:pt x="33898" y="3473560"/>
                  </a:lnTo>
                  <a:lnTo>
                    <a:pt x="27779" y="3427500"/>
                  </a:lnTo>
                  <a:lnTo>
                    <a:pt x="22242" y="3379388"/>
                  </a:lnTo>
                  <a:lnTo>
                    <a:pt x="17297" y="3329421"/>
                  </a:lnTo>
                  <a:lnTo>
                    <a:pt x="12953" y="3277798"/>
                  </a:lnTo>
                  <a:lnTo>
                    <a:pt x="9218" y="3224718"/>
                  </a:lnTo>
                  <a:lnTo>
                    <a:pt x="6102" y="3170379"/>
                  </a:lnTo>
                  <a:lnTo>
                    <a:pt x="3613" y="3114981"/>
                  </a:lnTo>
                  <a:lnTo>
                    <a:pt x="1760" y="3058721"/>
                  </a:lnTo>
                  <a:lnTo>
                    <a:pt x="553" y="3001798"/>
                  </a:lnTo>
                  <a:lnTo>
                    <a:pt x="0" y="2944411"/>
                  </a:lnTo>
                  <a:lnTo>
                    <a:pt x="109" y="2886758"/>
                  </a:lnTo>
                  <a:lnTo>
                    <a:pt x="891" y="2829039"/>
                  </a:lnTo>
                  <a:lnTo>
                    <a:pt x="2354" y="2771451"/>
                  </a:lnTo>
                  <a:lnTo>
                    <a:pt x="4507" y="2714193"/>
                  </a:lnTo>
                  <a:lnTo>
                    <a:pt x="7358" y="2657465"/>
                  </a:lnTo>
                  <a:lnTo>
                    <a:pt x="10917" y="2601463"/>
                  </a:lnTo>
                  <a:lnTo>
                    <a:pt x="15193" y="2546388"/>
                  </a:lnTo>
                  <a:lnTo>
                    <a:pt x="20195" y="2492438"/>
                  </a:lnTo>
                  <a:lnTo>
                    <a:pt x="28756" y="2416851"/>
                  </a:lnTo>
                  <a:lnTo>
                    <a:pt x="38538" y="2347580"/>
                  </a:lnTo>
                  <a:lnTo>
                    <a:pt x="49434" y="2285019"/>
                  </a:lnTo>
                  <a:lnTo>
                    <a:pt x="61340" y="2229563"/>
                  </a:lnTo>
                  <a:lnTo>
                    <a:pt x="74150" y="2181606"/>
                  </a:lnTo>
                  <a:lnTo>
                    <a:pt x="87759" y="2141544"/>
                  </a:lnTo>
                  <a:lnTo>
                    <a:pt x="116950" y="2086678"/>
                  </a:lnTo>
                  <a:lnTo>
                    <a:pt x="132323" y="2072665"/>
                  </a:lnTo>
                  <a:lnTo>
                    <a:pt x="133555" y="2053247"/>
                  </a:lnTo>
                  <a:close/>
                </a:path>
              </a:pathLst>
            </a:custGeom>
            <a:ln w="6096">
              <a:solidFill>
                <a:srgbClr val="5B9BD5"/>
              </a:solidFill>
            </a:ln>
          </p:spPr>
          <p:txBody>
            <a:bodyPr wrap="square" lIns="0" tIns="0" rIns="0" bIns="0" rtlCol="0"/>
            <a:lstStyle/>
            <a:p>
              <a:endParaRPr/>
            </a:p>
          </p:txBody>
        </p:sp>
        <p:sp>
          <p:nvSpPr>
            <p:cNvPr id="29" name="object 29"/>
            <p:cNvSpPr/>
            <p:nvPr/>
          </p:nvSpPr>
          <p:spPr>
            <a:xfrm>
              <a:off x="527452" y="520570"/>
              <a:ext cx="1345565" cy="5302885"/>
            </a:xfrm>
            <a:custGeom>
              <a:avLst/>
              <a:gdLst/>
              <a:ahLst/>
              <a:cxnLst/>
              <a:rect l="l" t="t" r="r" b="b"/>
              <a:pathLst>
                <a:path w="1345564" h="5302885">
                  <a:moveTo>
                    <a:pt x="85966" y="3439287"/>
                  </a:moveTo>
                  <a:lnTo>
                    <a:pt x="63531" y="3439492"/>
                  </a:lnTo>
                  <a:lnTo>
                    <a:pt x="41473" y="3420059"/>
                  </a:lnTo>
                  <a:lnTo>
                    <a:pt x="20170" y="3381490"/>
                  </a:lnTo>
                  <a:lnTo>
                    <a:pt x="0" y="3324288"/>
                  </a:lnTo>
                </a:path>
                <a:path w="1345564" h="5302885">
                  <a:moveTo>
                    <a:pt x="161810" y="4697755"/>
                  </a:moveTo>
                  <a:lnTo>
                    <a:pt x="152659" y="4716847"/>
                  </a:lnTo>
                  <a:lnTo>
                    <a:pt x="143322" y="4732413"/>
                  </a:lnTo>
                  <a:lnTo>
                    <a:pt x="133828" y="4744407"/>
                  </a:lnTo>
                  <a:lnTo>
                    <a:pt x="124205" y="4752784"/>
                  </a:lnTo>
                </a:path>
                <a:path w="1345564" h="5302885">
                  <a:moveTo>
                    <a:pt x="485914" y="5302453"/>
                  </a:moveTo>
                  <a:lnTo>
                    <a:pt x="480650" y="5254557"/>
                  </a:lnTo>
                  <a:lnTo>
                    <a:pt x="475744" y="5205434"/>
                  </a:lnTo>
                  <a:lnTo>
                    <a:pt x="471205" y="5155153"/>
                  </a:lnTo>
                  <a:lnTo>
                    <a:pt x="467040" y="5103781"/>
                  </a:lnTo>
                  <a:lnTo>
                    <a:pt x="463257" y="5051386"/>
                  </a:lnTo>
                </a:path>
                <a:path w="1345564" h="5302885">
                  <a:moveTo>
                    <a:pt x="905001" y="4676394"/>
                  </a:moveTo>
                  <a:lnTo>
                    <a:pt x="903999" y="4732304"/>
                  </a:lnTo>
                  <a:lnTo>
                    <a:pt x="902592" y="4787882"/>
                  </a:lnTo>
                  <a:lnTo>
                    <a:pt x="900782" y="4843054"/>
                  </a:lnTo>
                  <a:lnTo>
                    <a:pt x="898571" y="4897745"/>
                  </a:lnTo>
                  <a:lnTo>
                    <a:pt x="895959" y="4951882"/>
                  </a:lnTo>
                </a:path>
                <a:path w="1345564" h="5302885">
                  <a:moveTo>
                    <a:pt x="1084948" y="2974251"/>
                  </a:moveTo>
                  <a:lnTo>
                    <a:pt x="1103684" y="3034525"/>
                  </a:lnTo>
                  <a:lnTo>
                    <a:pt x="1120958" y="3105280"/>
                  </a:lnTo>
                  <a:lnTo>
                    <a:pt x="1129018" y="3144309"/>
                  </a:lnTo>
                  <a:lnTo>
                    <a:pt x="1136676" y="3185624"/>
                  </a:lnTo>
                  <a:lnTo>
                    <a:pt x="1143921" y="3229113"/>
                  </a:lnTo>
                  <a:lnTo>
                    <a:pt x="1150741" y="3274664"/>
                  </a:lnTo>
                  <a:lnTo>
                    <a:pt x="1157124" y="3322167"/>
                  </a:lnTo>
                  <a:lnTo>
                    <a:pt x="1163058" y="3371510"/>
                  </a:lnTo>
                  <a:lnTo>
                    <a:pt x="1168531" y="3422581"/>
                  </a:lnTo>
                  <a:lnTo>
                    <a:pt x="1173532" y="3475269"/>
                  </a:lnTo>
                  <a:lnTo>
                    <a:pt x="1178047" y="3529463"/>
                  </a:lnTo>
                  <a:lnTo>
                    <a:pt x="1182066" y="3585050"/>
                  </a:lnTo>
                  <a:lnTo>
                    <a:pt x="1185576" y="3641920"/>
                  </a:lnTo>
                  <a:lnTo>
                    <a:pt x="1188566" y="3699960"/>
                  </a:lnTo>
                  <a:lnTo>
                    <a:pt x="1191023" y="3759061"/>
                  </a:lnTo>
                  <a:lnTo>
                    <a:pt x="1192935" y="3819109"/>
                  </a:lnTo>
                  <a:lnTo>
                    <a:pt x="1194291" y="3879994"/>
                  </a:lnTo>
                  <a:lnTo>
                    <a:pt x="1195078" y="3941603"/>
                  </a:lnTo>
                  <a:lnTo>
                    <a:pt x="1195285" y="4003827"/>
                  </a:lnTo>
                </a:path>
                <a:path w="1345564" h="5302885">
                  <a:moveTo>
                    <a:pt x="1345209" y="1877682"/>
                  </a:moveTo>
                  <a:lnTo>
                    <a:pt x="1340806" y="1932733"/>
                  </a:lnTo>
                  <a:lnTo>
                    <a:pt x="1335876" y="1986086"/>
                  </a:lnTo>
                  <a:lnTo>
                    <a:pt x="1330433" y="2037620"/>
                  </a:lnTo>
                  <a:lnTo>
                    <a:pt x="1324494" y="2087213"/>
                  </a:lnTo>
                  <a:lnTo>
                    <a:pt x="1318072" y="2134744"/>
                  </a:lnTo>
                  <a:lnTo>
                    <a:pt x="1311185" y="2180091"/>
                  </a:lnTo>
                  <a:lnTo>
                    <a:pt x="1303847" y="2223133"/>
                  </a:lnTo>
                  <a:lnTo>
                    <a:pt x="1296073" y="2263749"/>
                  </a:lnTo>
                </a:path>
                <a:path w="1345564" h="5302885">
                  <a:moveTo>
                    <a:pt x="1227315" y="445211"/>
                  </a:moveTo>
                  <a:lnTo>
                    <a:pt x="1228529" y="490479"/>
                  </a:lnTo>
                  <a:lnTo>
                    <a:pt x="1229367" y="536009"/>
                  </a:lnTo>
                  <a:lnTo>
                    <a:pt x="1229828" y="581721"/>
                  </a:lnTo>
                  <a:lnTo>
                    <a:pt x="1229906" y="627532"/>
                  </a:lnTo>
                </a:path>
                <a:path w="1345564" h="5302885">
                  <a:moveTo>
                    <a:pt x="913523" y="232524"/>
                  </a:moveTo>
                  <a:lnTo>
                    <a:pt x="917611" y="182771"/>
                  </a:lnTo>
                  <a:lnTo>
                    <a:pt x="922186" y="134525"/>
                  </a:lnTo>
                  <a:lnTo>
                    <a:pt x="927234" y="87903"/>
                  </a:lnTo>
                  <a:lnTo>
                    <a:pt x="932741" y="43022"/>
                  </a:lnTo>
                  <a:lnTo>
                    <a:pt x="938695" y="0"/>
                  </a:lnTo>
                </a:path>
                <a:path w="1345564" h="5302885">
                  <a:moveTo>
                    <a:pt x="678103" y="343344"/>
                  </a:moveTo>
                  <a:lnTo>
                    <a:pt x="680340" y="291633"/>
                  </a:lnTo>
                  <a:lnTo>
                    <a:pt x="683123" y="240877"/>
                  </a:lnTo>
                  <a:lnTo>
                    <a:pt x="686444" y="191221"/>
                  </a:lnTo>
                  <a:lnTo>
                    <a:pt x="690295" y="142811"/>
                  </a:lnTo>
                </a:path>
                <a:path w="1345564" h="5302885">
                  <a:moveTo>
                    <a:pt x="401815" y="411441"/>
                  </a:moveTo>
                  <a:lnTo>
                    <a:pt x="413597" y="454201"/>
                  </a:lnTo>
                  <a:lnTo>
                    <a:pt x="424899" y="500968"/>
                  </a:lnTo>
                  <a:lnTo>
                    <a:pt x="435689" y="551611"/>
                  </a:lnTo>
                  <a:lnTo>
                    <a:pt x="445935" y="605993"/>
                  </a:lnTo>
                </a:path>
                <a:path w="1345564" h="5302885">
                  <a:moveTo>
                    <a:pt x="66763" y="1940445"/>
                  </a:moveTo>
                  <a:lnTo>
                    <a:pt x="64311" y="1889961"/>
                  </a:lnTo>
                  <a:lnTo>
                    <a:pt x="62209" y="1838977"/>
                  </a:lnTo>
                  <a:lnTo>
                    <a:pt x="60457" y="1787553"/>
                  </a:lnTo>
                  <a:lnTo>
                    <a:pt x="59054" y="1735747"/>
                  </a:lnTo>
                </a:path>
              </a:pathLst>
            </a:custGeom>
            <a:ln w="6096">
              <a:solidFill>
                <a:srgbClr val="5B9BD5"/>
              </a:solidFill>
            </a:ln>
          </p:spPr>
          <p:txBody>
            <a:bodyPr wrap="square" lIns="0" tIns="0" rIns="0" bIns="0" rtlCol="0"/>
            <a:lstStyle/>
            <a:p>
              <a:endParaRPr/>
            </a:p>
          </p:txBody>
        </p:sp>
      </p:grpSp>
      <p:sp>
        <p:nvSpPr>
          <p:cNvPr id="30" name="object 30"/>
          <p:cNvSpPr txBox="1">
            <a:spLocks noGrp="1"/>
          </p:cNvSpPr>
          <p:nvPr>
            <p:ph type="title"/>
          </p:nvPr>
        </p:nvSpPr>
        <p:spPr>
          <a:xfrm>
            <a:off x="3917087" y="229556"/>
            <a:ext cx="6175375" cy="756920"/>
          </a:xfrm>
          <a:prstGeom prst="rect">
            <a:avLst/>
          </a:prstGeom>
        </p:spPr>
        <p:txBody>
          <a:bodyPr vert="horz" wrap="square" lIns="0" tIns="12700" rIns="0" bIns="0" rtlCol="0">
            <a:spAutoFit/>
          </a:bodyPr>
          <a:lstStyle/>
          <a:p>
            <a:pPr marL="2251075" marR="5080" indent="-2239010">
              <a:lnSpc>
                <a:spcPct val="100000"/>
              </a:lnSpc>
              <a:spcBef>
                <a:spcPts val="100"/>
              </a:spcBef>
            </a:pPr>
            <a:r>
              <a:rPr sz="2400" dirty="0"/>
              <a:t>Scanning</a:t>
            </a:r>
            <a:r>
              <a:rPr sz="2400" spc="-5" dirty="0"/>
              <a:t>プロセスを活用した</a:t>
            </a:r>
            <a:r>
              <a:rPr sz="2400" dirty="0"/>
              <a:t>Foresight</a:t>
            </a:r>
            <a:r>
              <a:rPr sz="2400" spc="-25" dirty="0"/>
              <a:t>活動</a:t>
            </a:r>
            <a:r>
              <a:rPr sz="2400" spc="-10" dirty="0"/>
              <a:t>将来イメージ</a:t>
            </a:r>
            <a:endParaRPr sz="2400"/>
          </a:p>
        </p:txBody>
      </p:sp>
      <p:sp>
        <p:nvSpPr>
          <p:cNvPr id="31" name="object 31"/>
          <p:cNvSpPr txBox="1"/>
          <p:nvPr/>
        </p:nvSpPr>
        <p:spPr>
          <a:xfrm>
            <a:off x="728437" y="2064026"/>
            <a:ext cx="812165" cy="261620"/>
          </a:xfrm>
          <a:prstGeom prst="rect">
            <a:avLst/>
          </a:prstGeom>
        </p:spPr>
        <p:txBody>
          <a:bodyPr vert="horz" wrap="square" lIns="0" tIns="12065" rIns="0" bIns="0" rtlCol="0">
            <a:spAutoFit/>
          </a:bodyPr>
          <a:lstStyle/>
          <a:p>
            <a:pPr marL="12700">
              <a:lnSpc>
                <a:spcPct val="100000"/>
              </a:lnSpc>
              <a:spcBef>
                <a:spcPts val="95"/>
              </a:spcBef>
            </a:pPr>
            <a:r>
              <a:rPr sz="1550" b="1" spc="-25" dirty="0">
                <a:solidFill>
                  <a:srgbClr val="0070C0"/>
                </a:solidFill>
                <a:latin typeface="游ゴシック"/>
                <a:cs typeface="游ゴシック"/>
              </a:rPr>
              <a:t>外部環</a:t>
            </a:r>
            <a:r>
              <a:rPr sz="1550" b="1" spc="-50" dirty="0">
                <a:solidFill>
                  <a:srgbClr val="0070C0"/>
                </a:solidFill>
                <a:latin typeface="游ゴシック"/>
                <a:cs typeface="游ゴシック"/>
              </a:rPr>
              <a:t>境</a:t>
            </a:r>
            <a:endParaRPr sz="1550">
              <a:latin typeface="游ゴシック"/>
              <a:cs typeface="游ゴシック"/>
            </a:endParaRPr>
          </a:p>
        </p:txBody>
      </p:sp>
      <p:grpSp>
        <p:nvGrpSpPr>
          <p:cNvPr id="32" name="object 32"/>
          <p:cNvGrpSpPr/>
          <p:nvPr/>
        </p:nvGrpSpPr>
        <p:grpSpPr>
          <a:xfrm>
            <a:off x="2575432" y="1263269"/>
            <a:ext cx="786765" cy="698500"/>
            <a:chOff x="2575432" y="1263269"/>
            <a:chExt cx="786765" cy="698500"/>
          </a:xfrm>
        </p:grpSpPr>
        <p:sp>
          <p:nvSpPr>
            <p:cNvPr id="33" name="object 33"/>
            <p:cNvSpPr/>
            <p:nvPr/>
          </p:nvSpPr>
          <p:spPr>
            <a:xfrm>
              <a:off x="2578607" y="1542288"/>
              <a:ext cx="277495" cy="277495"/>
            </a:xfrm>
            <a:custGeom>
              <a:avLst/>
              <a:gdLst/>
              <a:ahLst/>
              <a:cxnLst/>
              <a:rect l="l" t="t" r="r" b="b"/>
              <a:pathLst>
                <a:path w="277494" h="277494">
                  <a:moveTo>
                    <a:pt x="138684" y="0"/>
                  </a:moveTo>
                  <a:lnTo>
                    <a:pt x="94848" y="7070"/>
                  </a:lnTo>
                  <a:lnTo>
                    <a:pt x="56778" y="26757"/>
                  </a:lnTo>
                  <a:lnTo>
                    <a:pt x="26757" y="56778"/>
                  </a:lnTo>
                  <a:lnTo>
                    <a:pt x="7070" y="94848"/>
                  </a:lnTo>
                  <a:lnTo>
                    <a:pt x="0" y="138684"/>
                  </a:lnTo>
                  <a:lnTo>
                    <a:pt x="7070" y="182519"/>
                  </a:lnTo>
                  <a:lnTo>
                    <a:pt x="26757" y="220589"/>
                  </a:lnTo>
                  <a:lnTo>
                    <a:pt x="56778" y="250610"/>
                  </a:lnTo>
                  <a:lnTo>
                    <a:pt x="94848" y="270297"/>
                  </a:lnTo>
                  <a:lnTo>
                    <a:pt x="138684" y="277368"/>
                  </a:lnTo>
                  <a:lnTo>
                    <a:pt x="182519" y="270297"/>
                  </a:lnTo>
                  <a:lnTo>
                    <a:pt x="220589" y="250610"/>
                  </a:lnTo>
                  <a:lnTo>
                    <a:pt x="250610" y="220589"/>
                  </a:lnTo>
                  <a:lnTo>
                    <a:pt x="270297" y="182519"/>
                  </a:lnTo>
                  <a:lnTo>
                    <a:pt x="277368" y="138684"/>
                  </a:lnTo>
                  <a:lnTo>
                    <a:pt x="270297" y="94848"/>
                  </a:lnTo>
                  <a:lnTo>
                    <a:pt x="250610" y="56778"/>
                  </a:lnTo>
                  <a:lnTo>
                    <a:pt x="220589" y="26757"/>
                  </a:lnTo>
                  <a:lnTo>
                    <a:pt x="182519" y="7070"/>
                  </a:lnTo>
                  <a:lnTo>
                    <a:pt x="138684" y="0"/>
                  </a:lnTo>
                  <a:close/>
                </a:path>
              </a:pathLst>
            </a:custGeom>
            <a:solidFill>
              <a:srgbClr val="0070C0"/>
            </a:solidFill>
          </p:spPr>
          <p:txBody>
            <a:bodyPr wrap="square" lIns="0" tIns="0" rIns="0" bIns="0" rtlCol="0"/>
            <a:lstStyle/>
            <a:p>
              <a:endParaRPr/>
            </a:p>
          </p:txBody>
        </p:sp>
        <p:sp>
          <p:nvSpPr>
            <p:cNvPr id="34" name="object 34"/>
            <p:cNvSpPr/>
            <p:nvPr/>
          </p:nvSpPr>
          <p:spPr>
            <a:xfrm>
              <a:off x="2578607" y="1542288"/>
              <a:ext cx="277495" cy="277495"/>
            </a:xfrm>
            <a:custGeom>
              <a:avLst/>
              <a:gdLst/>
              <a:ahLst/>
              <a:cxnLst/>
              <a:rect l="l" t="t" r="r" b="b"/>
              <a:pathLst>
                <a:path w="277494" h="277494">
                  <a:moveTo>
                    <a:pt x="0" y="138684"/>
                  </a:moveTo>
                  <a:lnTo>
                    <a:pt x="7070" y="94848"/>
                  </a:lnTo>
                  <a:lnTo>
                    <a:pt x="26757" y="56778"/>
                  </a:lnTo>
                  <a:lnTo>
                    <a:pt x="56778" y="26757"/>
                  </a:lnTo>
                  <a:lnTo>
                    <a:pt x="94848" y="7070"/>
                  </a:lnTo>
                  <a:lnTo>
                    <a:pt x="138684" y="0"/>
                  </a:lnTo>
                  <a:lnTo>
                    <a:pt x="182519" y="7070"/>
                  </a:lnTo>
                  <a:lnTo>
                    <a:pt x="220589" y="26757"/>
                  </a:lnTo>
                  <a:lnTo>
                    <a:pt x="250610" y="56778"/>
                  </a:lnTo>
                  <a:lnTo>
                    <a:pt x="270297" y="94848"/>
                  </a:lnTo>
                  <a:lnTo>
                    <a:pt x="277368" y="138684"/>
                  </a:lnTo>
                  <a:lnTo>
                    <a:pt x="270297" y="182519"/>
                  </a:lnTo>
                  <a:lnTo>
                    <a:pt x="250610" y="220589"/>
                  </a:lnTo>
                  <a:lnTo>
                    <a:pt x="220589" y="250610"/>
                  </a:lnTo>
                  <a:lnTo>
                    <a:pt x="182519" y="270297"/>
                  </a:lnTo>
                  <a:lnTo>
                    <a:pt x="138684" y="277368"/>
                  </a:lnTo>
                  <a:lnTo>
                    <a:pt x="94848" y="270297"/>
                  </a:lnTo>
                  <a:lnTo>
                    <a:pt x="56778" y="250610"/>
                  </a:lnTo>
                  <a:lnTo>
                    <a:pt x="26757" y="220589"/>
                  </a:lnTo>
                  <a:lnTo>
                    <a:pt x="7070" y="182519"/>
                  </a:lnTo>
                  <a:lnTo>
                    <a:pt x="0" y="138684"/>
                  </a:lnTo>
                  <a:close/>
                </a:path>
              </a:pathLst>
            </a:custGeom>
            <a:ln w="6096">
              <a:solidFill>
                <a:srgbClr val="5B9BD5"/>
              </a:solidFill>
            </a:ln>
          </p:spPr>
          <p:txBody>
            <a:bodyPr wrap="square" lIns="0" tIns="0" rIns="0" bIns="0" rtlCol="0"/>
            <a:lstStyle/>
            <a:p>
              <a:endParaRPr/>
            </a:p>
          </p:txBody>
        </p:sp>
        <p:sp>
          <p:nvSpPr>
            <p:cNvPr id="35" name="object 35"/>
            <p:cNvSpPr/>
            <p:nvPr/>
          </p:nvSpPr>
          <p:spPr>
            <a:xfrm>
              <a:off x="2987039" y="1266444"/>
              <a:ext cx="277495" cy="276225"/>
            </a:xfrm>
            <a:custGeom>
              <a:avLst/>
              <a:gdLst/>
              <a:ahLst/>
              <a:cxnLst/>
              <a:rect l="l" t="t" r="r" b="b"/>
              <a:pathLst>
                <a:path w="277495" h="276225">
                  <a:moveTo>
                    <a:pt x="138684" y="0"/>
                  </a:moveTo>
                  <a:lnTo>
                    <a:pt x="94848" y="7031"/>
                  </a:lnTo>
                  <a:lnTo>
                    <a:pt x="56778" y="26610"/>
                  </a:lnTo>
                  <a:lnTo>
                    <a:pt x="26757" y="56466"/>
                  </a:lnTo>
                  <a:lnTo>
                    <a:pt x="7070" y="94327"/>
                  </a:lnTo>
                  <a:lnTo>
                    <a:pt x="0" y="137922"/>
                  </a:lnTo>
                  <a:lnTo>
                    <a:pt x="7070" y="181516"/>
                  </a:lnTo>
                  <a:lnTo>
                    <a:pt x="26757" y="219377"/>
                  </a:lnTo>
                  <a:lnTo>
                    <a:pt x="56778" y="249233"/>
                  </a:lnTo>
                  <a:lnTo>
                    <a:pt x="94848" y="268812"/>
                  </a:lnTo>
                  <a:lnTo>
                    <a:pt x="138684" y="275844"/>
                  </a:lnTo>
                  <a:lnTo>
                    <a:pt x="182519" y="268812"/>
                  </a:lnTo>
                  <a:lnTo>
                    <a:pt x="220589" y="249233"/>
                  </a:lnTo>
                  <a:lnTo>
                    <a:pt x="250610" y="219377"/>
                  </a:lnTo>
                  <a:lnTo>
                    <a:pt x="270297" y="181516"/>
                  </a:lnTo>
                  <a:lnTo>
                    <a:pt x="277368" y="137922"/>
                  </a:lnTo>
                  <a:lnTo>
                    <a:pt x="270297" y="94327"/>
                  </a:lnTo>
                  <a:lnTo>
                    <a:pt x="250610" y="56466"/>
                  </a:lnTo>
                  <a:lnTo>
                    <a:pt x="220589" y="26610"/>
                  </a:lnTo>
                  <a:lnTo>
                    <a:pt x="182519" y="7031"/>
                  </a:lnTo>
                  <a:lnTo>
                    <a:pt x="138684" y="0"/>
                  </a:lnTo>
                  <a:close/>
                </a:path>
              </a:pathLst>
            </a:custGeom>
            <a:solidFill>
              <a:srgbClr val="0070C0"/>
            </a:solidFill>
          </p:spPr>
          <p:txBody>
            <a:bodyPr wrap="square" lIns="0" tIns="0" rIns="0" bIns="0" rtlCol="0"/>
            <a:lstStyle/>
            <a:p>
              <a:endParaRPr/>
            </a:p>
          </p:txBody>
        </p:sp>
        <p:sp>
          <p:nvSpPr>
            <p:cNvPr id="36" name="object 36"/>
            <p:cNvSpPr/>
            <p:nvPr/>
          </p:nvSpPr>
          <p:spPr>
            <a:xfrm>
              <a:off x="2987039" y="1266444"/>
              <a:ext cx="277495" cy="276225"/>
            </a:xfrm>
            <a:custGeom>
              <a:avLst/>
              <a:gdLst/>
              <a:ahLst/>
              <a:cxnLst/>
              <a:rect l="l" t="t" r="r" b="b"/>
              <a:pathLst>
                <a:path w="277495" h="276225">
                  <a:moveTo>
                    <a:pt x="0" y="137922"/>
                  </a:moveTo>
                  <a:lnTo>
                    <a:pt x="7070" y="94327"/>
                  </a:lnTo>
                  <a:lnTo>
                    <a:pt x="26757" y="56466"/>
                  </a:lnTo>
                  <a:lnTo>
                    <a:pt x="56778" y="26610"/>
                  </a:lnTo>
                  <a:lnTo>
                    <a:pt x="94848" y="7031"/>
                  </a:lnTo>
                  <a:lnTo>
                    <a:pt x="138684" y="0"/>
                  </a:lnTo>
                  <a:lnTo>
                    <a:pt x="182519" y="7031"/>
                  </a:lnTo>
                  <a:lnTo>
                    <a:pt x="220589" y="26610"/>
                  </a:lnTo>
                  <a:lnTo>
                    <a:pt x="250610" y="56466"/>
                  </a:lnTo>
                  <a:lnTo>
                    <a:pt x="270297" y="94327"/>
                  </a:lnTo>
                  <a:lnTo>
                    <a:pt x="277368" y="137922"/>
                  </a:lnTo>
                  <a:lnTo>
                    <a:pt x="270297" y="181516"/>
                  </a:lnTo>
                  <a:lnTo>
                    <a:pt x="250610" y="219377"/>
                  </a:lnTo>
                  <a:lnTo>
                    <a:pt x="220589" y="249233"/>
                  </a:lnTo>
                  <a:lnTo>
                    <a:pt x="182519" y="268812"/>
                  </a:lnTo>
                  <a:lnTo>
                    <a:pt x="138684" y="275844"/>
                  </a:lnTo>
                  <a:lnTo>
                    <a:pt x="94848" y="268812"/>
                  </a:lnTo>
                  <a:lnTo>
                    <a:pt x="56778" y="249233"/>
                  </a:lnTo>
                  <a:lnTo>
                    <a:pt x="26757" y="219377"/>
                  </a:lnTo>
                  <a:lnTo>
                    <a:pt x="7070" y="181516"/>
                  </a:lnTo>
                  <a:lnTo>
                    <a:pt x="0" y="137922"/>
                  </a:lnTo>
                  <a:close/>
                </a:path>
              </a:pathLst>
            </a:custGeom>
            <a:ln w="6096">
              <a:solidFill>
                <a:srgbClr val="5B9BD5"/>
              </a:solidFill>
            </a:ln>
          </p:spPr>
          <p:txBody>
            <a:bodyPr wrap="square" lIns="0" tIns="0" rIns="0" bIns="0" rtlCol="0"/>
            <a:lstStyle/>
            <a:p>
              <a:endParaRPr/>
            </a:p>
          </p:txBody>
        </p:sp>
        <p:sp>
          <p:nvSpPr>
            <p:cNvPr id="37" name="object 37"/>
            <p:cNvSpPr/>
            <p:nvPr/>
          </p:nvSpPr>
          <p:spPr>
            <a:xfrm>
              <a:off x="3081527" y="1680972"/>
              <a:ext cx="277495" cy="277495"/>
            </a:xfrm>
            <a:custGeom>
              <a:avLst/>
              <a:gdLst/>
              <a:ahLst/>
              <a:cxnLst/>
              <a:rect l="l" t="t" r="r" b="b"/>
              <a:pathLst>
                <a:path w="277495" h="277494">
                  <a:moveTo>
                    <a:pt x="138684" y="0"/>
                  </a:moveTo>
                  <a:lnTo>
                    <a:pt x="94848" y="7070"/>
                  </a:lnTo>
                  <a:lnTo>
                    <a:pt x="56778" y="26757"/>
                  </a:lnTo>
                  <a:lnTo>
                    <a:pt x="26757" y="56778"/>
                  </a:lnTo>
                  <a:lnTo>
                    <a:pt x="7070" y="94848"/>
                  </a:lnTo>
                  <a:lnTo>
                    <a:pt x="0" y="138684"/>
                  </a:lnTo>
                  <a:lnTo>
                    <a:pt x="7070" y="182519"/>
                  </a:lnTo>
                  <a:lnTo>
                    <a:pt x="26757" y="220589"/>
                  </a:lnTo>
                  <a:lnTo>
                    <a:pt x="56778" y="250610"/>
                  </a:lnTo>
                  <a:lnTo>
                    <a:pt x="94848" y="270297"/>
                  </a:lnTo>
                  <a:lnTo>
                    <a:pt x="138684" y="277368"/>
                  </a:lnTo>
                  <a:lnTo>
                    <a:pt x="182519" y="270297"/>
                  </a:lnTo>
                  <a:lnTo>
                    <a:pt x="220589" y="250610"/>
                  </a:lnTo>
                  <a:lnTo>
                    <a:pt x="250610" y="220589"/>
                  </a:lnTo>
                  <a:lnTo>
                    <a:pt x="270297" y="182519"/>
                  </a:lnTo>
                  <a:lnTo>
                    <a:pt x="277368" y="138684"/>
                  </a:lnTo>
                  <a:lnTo>
                    <a:pt x="270297" y="94848"/>
                  </a:lnTo>
                  <a:lnTo>
                    <a:pt x="250610" y="56778"/>
                  </a:lnTo>
                  <a:lnTo>
                    <a:pt x="220589" y="26757"/>
                  </a:lnTo>
                  <a:lnTo>
                    <a:pt x="182519" y="7070"/>
                  </a:lnTo>
                  <a:lnTo>
                    <a:pt x="138684" y="0"/>
                  </a:lnTo>
                  <a:close/>
                </a:path>
              </a:pathLst>
            </a:custGeom>
            <a:solidFill>
              <a:srgbClr val="0070C0"/>
            </a:solidFill>
          </p:spPr>
          <p:txBody>
            <a:bodyPr wrap="square" lIns="0" tIns="0" rIns="0" bIns="0" rtlCol="0"/>
            <a:lstStyle/>
            <a:p>
              <a:endParaRPr/>
            </a:p>
          </p:txBody>
        </p:sp>
        <p:sp>
          <p:nvSpPr>
            <p:cNvPr id="38" name="object 38"/>
            <p:cNvSpPr/>
            <p:nvPr/>
          </p:nvSpPr>
          <p:spPr>
            <a:xfrm>
              <a:off x="3081527" y="1680972"/>
              <a:ext cx="277495" cy="277495"/>
            </a:xfrm>
            <a:custGeom>
              <a:avLst/>
              <a:gdLst/>
              <a:ahLst/>
              <a:cxnLst/>
              <a:rect l="l" t="t" r="r" b="b"/>
              <a:pathLst>
                <a:path w="277495" h="277494">
                  <a:moveTo>
                    <a:pt x="0" y="138684"/>
                  </a:moveTo>
                  <a:lnTo>
                    <a:pt x="7070" y="94848"/>
                  </a:lnTo>
                  <a:lnTo>
                    <a:pt x="26757" y="56778"/>
                  </a:lnTo>
                  <a:lnTo>
                    <a:pt x="56778" y="26757"/>
                  </a:lnTo>
                  <a:lnTo>
                    <a:pt x="94848" y="7070"/>
                  </a:lnTo>
                  <a:lnTo>
                    <a:pt x="138684" y="0"/>
                  </a:lnTo>
                  <a:lnTo>
                    <a:pt x="182519" y="7070"/>
                  </a:lnTo>
                  <a:lnTo>
                    <a:pt x="220589" y="26757"/>
                  </a:lnTo>
                  <a:lnTo>
                    <a:pt x="250610" y="56778"/>
                  </a:lnTo>
                  <a:lnTo>
                    <a:pt x="270297" y="94848"/>
                  </a:lnTo>
                  <a:lnTo>
                    <a:pt x="277368" y="138684"/>
                  </a:lnTo>
                  <a:lnTo>
                    <a:pt x="270297" y="182519"/>
                  </a:lnTo>
                  <a:lnTo>
                    <a:pt x="250610" y="220589"/>
                  </a:lnTo>
                  <a:lnTo>
                    <a:pt x="220589" y="250610"/>
                  </a:lnTo>
                  <a:lnTo>
                    <a:pt x="182519" y="270297"/>
                  </a:lnTo>
                  <a:lnTo>
                    <a:pt x="138684" y="277368"/>
                  </a:lnTo>
                  <a:lnTo>
                    <a:pt x="94848" y="270297"/>
                  </a:lnTo>
                  <a:lnTo>
                    <a:pt x="56778" y="250610"/>
                  </a:lnTo>
                  <a:lnTo>
                    <a:pt x="26757" y="220589"/>
                  </a:lnTo>
                  <a:lnTo>
                    <a:pt x="7070" y="182519"/>
                  </a:lnTo>
                  <a:lnTo>
                    <a:pt x="0" y="138684"/>
                  </a:lnTo>
                  <a:close/>
                </a:path>
              </a:pathLst>
            </a:custGeom>
            <a:ln w="6096">
              <a:solidFill>
                <a:srgbClr val="5B9BD5"/>
              </a:solidFill>
            </a:ln>
          </p:spPr>
          <p:txBody>
            <a:bodyPr wrap="square" lIns="0" tIns="0" rIns="0" bIns="0" rtlCol="0"/>
            <a:lstStyle/>
            <a:p>
              <a:endParaRPr/>
            </a:p>
          </p:txBody>
        </p:sp>
      </p:grpSp>
      <p:grpSp>
        <p:nvGrpSpPr>
          <p:cNvPr id="39" name="object 39"/>
          <p:cNvGrpSpPr/>
          <p:nvPr/>
        </p:nvGrpSpPr>
        <p:grpSpPr>
          <a:xfrm>
            <a:off x="2339339" y="2839211"/>
            <a:ext cx="2693670" cy="1400810"/>
            <a:chOff x="2339339" y="2839211"/>
            <a:chExt cx="2693670" cy="1400810"/>
          </a:xfrm>
        </p:grpSpPr>
        <p:pic>
          <p:nvPicPr>
            <p:cNvPr id="40" name="object 40"/>
            <p:cNvPicPr/>
            <p:nvPr/>
          </p:nvPicPr>
          <p:blipFill>
            <a:blip r:embed="rId14" cstate="print"/>
            <a:stretch>
              <a:fillRect/>
            </a:stretch>
          </p:blipFill>
          <p:spPr>
            <a:xfrm>
              <a:off x="2339339" y="3098291"/>
              <a:ext cx="211836" cy="211836"/>
            </a:xfrm>
            <a:prstGeom prst="rect">
              <a:avLst/>
            </a:prstGeom>
          </p:spPr>
        </p:pic>
        <p:pic>
          <p:nvPicPr>
            <p:cNvPr id="41" name="object 41"/>
            <p:cNvPicPr/>
            <p:nvPr/>
          </p:nvPicPr>
          <p:blipFill>
            <a:blip r:embed="rId15" cstate="print"/>
            <a:stretch>
              <a:fillRect/>
            </a:stretch>
          </p:blipFill>
          <p:spPr>
            <a:xfrm>
              <a:off x="2575559" y="2839211"/>
              <a:ext cx="211836" cy="211836"/>
            </a:xfrm>
            <a:prstGeom prst="rect">
              <a:avLst/>
            </a:prstGeom>
          </p:spPr>
        </p:pic>
        <p:pic>
          <p:nvPicPr>
            <p:cNvPr id="42" name="object 42"/>
            <p:cNvPicPr/>
            <p:nvPr/>
          </p:nvPicPr>
          <p:blipFill>
            <a:blip r:embed="rId16" cstate="print"/>
            <a:stretch>
              <a:fillRect/>
            </a:stretch>
          </p:blipFill>
          <p:spPr>
            <a:xfrm>
              <a:off x="2575559" y="3363467"/>
              <a:ext cx="211836" cy="211836"/>
            </a:xfrm>
            <a:prstGeom prst="rect">
              <a:avLst/>
            </a:prstGeom>
          </p:spPr>
        </p:pic>
        <p:pic>
          <p:nvPicPr>
            <p:cNvPr id="43" name="object 43"/>
            <p:cNvPicPr/>
            <p:nvPr/>
          </p:nvPicPr>
          <p:blipFill>
            <a:blip r:embed="rId17" cstate="print"/>
            <a:stretch>
              <a:fillRect/>
            </a:stretch>
          </p:blipFill>
          <p:spPr>
            <a:xfrm>
              <a:off x="2987039" y="3208019"/>
              <a:ext cx="211836" cy="211836"/>
            </a:xfrm>
            <a:prstGeom prst="rect">
              <a:avLst/>
            </a:prstGeom>
          </p:spPr>
        </p:pic>
        <p:pic>
          <p:nvPicPr>
            <p:cNvPr id="44" name="object 44"/>
            <p:cNvPicPr/>
            <p:nvPr/>
          </p:nvPicPr>
          <p:blipFill>
            <a:blip r:embed="rId18" cstate="print"/>
            <a:stretch>
              <a:fillRect/>
            </a:stretch>
          </p:blipFill>
          <p:spPr>
            <a:xfrm>
              <a:off x="3909059" y="2973323"/>
              <a:ext cx="1118615" cy="786383"/>
            </a:xfrm>
            <a:prstGeom prst="rect">
              <a:avLst/>
            </a:prstGeom>
          </p:spPr>
        </p:pic>
        <p:sp>
          <p:nvSpPr>
            <p:cNvPr id="45" name="object 45"/>
            <p:cNvSpPr/>
            <p:nvPr/>
          </p:nvSpPr>
          <p:spPr>
            <a:xfrm>
              <a:off x="3909059" y="3104387"/>
              <a:ext cx="1118870" cy="131445"/>
            </a:xfrm>
            <a:custGeom>
              <a:avLst/>
              <a:gdLst/>
              <a:ahLst/>
              <a:cxnLst/>
              <a:rect l="l" t="t" r="r" b="b"/>
              <a:pathLst>
                <a:path w="1118870" h="131444">
                  <a:moveTo>
                    <a:pt x="1118615" y="0"/>
                  </a:moveTo>
                  <a:lnTo>
                    <a:pt x="1080968" y="47372"/>
                  </a:lnTo>
                  <a:lnTo>
                    <a:pt x="1018407" y="74882"/>
                  </a:lnTo>
                  <a:lnTo>
                    <a:pt x="977461" y="87046"/>
                  </a:lnTo>
                  <a:lnTo>
                    <a:pt x="930768" y="97988"/>
                  </a:lnTo>
                  <a:lnTo>
                    <a:pt x="878854" y="107583"/>
                  </a:lnTo>
                  <a:lnTo>
                    <a:pt x="822243" y="115708"/>
                  </a:lnTo>
                  <a:lnTo>
                    <a:pt x="761459" y="122242"/>
                  </a:lnTo>
                  <a:lnTo>
                    <a:pt x="697025" y="127061"/>
                  </a:lnTo>
                  <a:lnTo>
                    <a:pt x="629467" y="130042"/>
                  </a:lnTo>
                  <a:lnTo>
                    <a:pt x="559307" y="131064"/>
                  </a:lnTo>
                  <a:lnTo>
                    <a:pt x="489148" y="130042"/>
                  </a:lnTo>
                  <a:lnTo>
                    <a:pt x="421590" y="127061"/>
                  </a:lnTo>
                  <a:lnTo>
                    <a:pt x="357156" y="122242"/>
                  </a:lnTo>
                  <a:lnTo>
                    <a:pt x="296372" y="115708"/>
                  </a:lnTo>
                  <a:lnTo>
                    <a:pt x="239761" y="107583"/>
                  </a:lnTo>
                  <a:lnTo>
                    <a:pt x="187847" y="97988"/>
                  </a:lnTo>
                  <a:lnTo>
                    <a:pt x="141154" y="87046"/>
                  </a:lnTo>
                  <a:lnTo>
                    <a:pt x="100208" y="74882"/>
                  </a:lnTo>
                  <a:lnTo>
                    <a:pt x="37647" y="47372"/>
                  </a:lnTo>
                  <a:lnTo>
                    <a:pt x="4357" y="16441"/>
                  </a:lnTo>
                  <a:lnTo>
                    <a:pt x="0" y="0"/>
                  </a:lnTo>
                </a:path>
              </a:pathLst>
            </a:custGeom>
            <a:ln w="9143">
              <a:solidFill>
                <a:srgbClr val="000000"/>
              </a:solidFill>
            </a:ln>
          </p:spPr>
          <p:txBody>
            <a:bodyPr wrap="square" lIns="0" tIns="0" rIns="0" bIns="0" rtlCol="0"/>
            <a:lstStyle/>
            <a:p>
              <a:endParaRPr/>
            </a:p>
          </p:txBody>
        </p:sp>
        <p:sp>
          <p:nvSpPr>
            <p:cNvPr id="46" name="object 46"/>
            <p:cNvSpPr/>
            <p:nvPr/>
          </p:nvSpPr>
          <p:spPr>
            <a:xfrm>
              <a:off x="3909059" y="2973323"/>
              <a:ext cx="1118870" cy="786765"/>
            </a:xfrm>
            <a:custGeom>
              <a:avLst/>
              <a:gdLst/>
              <a:ahLst/>
              <a:cxnLst/>
              <a:rect l="l" t="t" r="r" b="b"/>
              <a:pathLst>
                <a:path w="1118870" h="786764">
                  <a:moveTo>
                    <a:pt x="0" y="131063"/>
                  </a:moveTo>
                  <a:lnTo>
                    <a:pt x="37647" y="83691"/>
                  </a:lnTo>
                  <a:lnTo>
                    <a:pt x="100208" y="56181"/>
                  </a:lnTo>
                  <a:lnTo>
                    <a:pt x="141154" y="44017"/>
                  </a:lnTo>
                  <a:lnTo>
                    <a:pt x="187847" y="33075"/>
                  </a:lnTo>
                  <a:lnTo>
                    <a:pt x="239761" y="23480"/>
                  </a:lnTo>
                  <a:lnTo>
                    <a:pt x="296372" y="15355"/>
                  </a:lnTo>
                  <a:lnTo>
                    <a:pt x="357156" y="8821"/>
                  </a:lnTo>
                  <a:lnTo>
                    <a:pt x="421590" y="4002"/>
                  </a:lnTo>
                  <a:lnTo>
                    <a:pt x="489148" y="1021"/>
                  </a:lnTo>
                  <a:lnTo>
                    <a:pt x="559308" y="0"/>
                  </a:lnTo>
                  <a:lnTo>
                    <a:pt x="629467" y="1021"/>
                  </a:lnTo>
                  <a:lnTo>
                    <a:pt x="697025" y="4002"/>
                  </a:lnTo>
                  <a:lnTo>
                    <a:pt x="761459" y="8821"/>
                  </a:lnTo>
                  <a:lnTo>
                    <a:pt x="822243" y="15355"/>
                  </a:lnTo>
                  <a:lnTo>
                    <a:pt x="878854" y="23480"/>
                  </a:lnTo>
                  <a:lnTo>
                    <a:pt x="930768" y="33075"/>
                  </a:lnTo>
                  <a:lnTo>
                    <a:pt x="977461" y="44017"/>
                  </a:lnTo>
                  <a:lnTo>
                    <a:pt x="1018407" y="56181"/>
                  </a:lnTo>
                  <a:lnTo>
                    <a:pt x="1080968" y="83691"/>
                  </a:lnTo>
                  <a:lnTo>
                    <a:pt x="1114258" y="114622"/>
                  </a:lnTo>
                  <a:lnTo>
                    <a:pt x="1118616" y="131063"/>
                  </a:lnTo>
                  <a:lnTo>
                    <a:pt x="1118616" y="655319"/>
                  </a:lnTo>
                  <a:lnTo>
                    <a:pt x="1080968" y="702692"/>
                  </a:lnTo>
                  <a:lnTo>
                    <a:pt x="1018407" y="730202"/>
                  </a:lnTo>
                  <a:lnTo>
                    <a:pt x="977461" y="742366"/>
                  </a:lnTo>
                  <a:lnTo>
                    <a:pt x="930768" y="753308"/>
                  </a:lnTo>
                  <a:lnTo>
                    <a:pt x="878854" y="762903"/>
                  </a:lnTo>
                  <a:lnTo>
                    <a:pt x="822243" y="771028"/>
                  </a:lnTo>
                  <a:lnTo>
                    <a:pt x="761459" y="777562"/>
                  </a:lnTo>
                  <a:lnTo>
                    <a:pt x="697025" y="782381"/>
                  </a:lnTo>
                  <a:lnTo>
                    <a:pt x="629467" y="785362"/>
                  </a:lnTo>
                  <a:lnTo>
                    <a:pt x="559308" y="786383"/>
                  </a:lnTo>
                  <a:lnTo>
                    <a:pt x="489148" y="785362"/>
                  </a:lnTo>
                  <a:lnTo>
                    <a:pt x="421590" y="782381"/>
                  </a:lnTo>
                  <a:lnTo>
                    <a:pt x="357156" y="777562"/>
                  </a:lnTo>
                  <a:lnTo>
                    <a:pt x="296372" y="771028"/>
                  </a:lnTo>
                  <a:lnTo>
                    <a:pt x="239761" y="762903"/>
                  </a:lnTo>
                  <a:lnTo>
                    <a:pt x="187847" y="753308"/>
                  </a:lnTo>
                  <a:lnTo>
                    <a:pt x="141154" y="742366"/>
                  </a:lnTo>
                  <a:lnTo>
                    <a:pt x="100208" y="730202"/>
                  </a:lnTo>
                  <a:lnTo>
                    <a:pt x="37647" y="702692"/>
                  </a:lnTo>
                  <a:lnTo>
                    <a:pt x="4357" y="671761"/>
                  </a:lnTo>
                  <a:lnTo>
                    <a:pt x="0" y="655319"/>
                  </a:lnTo>
                  <a:lnTo>
                    <a:pt x="0" y="131063"/>
                  </a:lnTo>
                  <a:close/>
                </a:path>
              </a:pathLst>
            </a:custGeom>
            <a:ln w="9144">
              <a:solidFill>
                <a:srgbClr val="000000"/>
              </a:solidFill>
            </a:ln>
          </p:spPr>
          <p:txBody>
            <a:bodyPr wrap="square" lIns="0" tIns="0" rIns="0" bIns="0" rtlCol="0"/>
            <a:lstStyle/>
            <a:p>
              <a:endParaRPr/>
            </a:p>
          </p:txBody>
        </p:sp>
        <p:pic>
          <p:nvPicPr>
            <p:cNvPr id="47" name="object 47"/>
            <p:cNvPicPr/>
            <p:nvPr/>
          </p:nvPicPr>
          <p:blipFill>
            <a:blip r:embed="rId19" cstate="print"/>
            <a:stretch>
              <a:fillRect/>
            </a:stretch>
          </p:blipFill>
          <p:spPr>
            <a:xfrm>
              <a:off x="2936747" y="3599687"/>
              <a:ext cx="211836" cy="211836"/>
            </a:xfrm>
            <a:prstGeom prst="rect">
              <a:avLst/>
            </a:prstGeom>
          </p:spPr>
        </p:pic>
        <p:pic>
          <p:nvPicPr>
            <p:cNvPr id="48" name="object 48"/>
            <p:cNvPicPr/>
            <p:nvPr/>
          </p:nvPicPr>
          <p:blipFill>
            <a:blip r:embed="rId20" cstate="print"/>
            <a:stretch>
              <a:fillRect/>
            </a:stretch>
          </p:blipFill>
          <p:spPr>
            <a:xfrm>
              <a:off x="2915411" y="4027931"/>
              <a:ext cx="211836" cy="211836"/>
            </a:xfrm>
            <a:prstGeom prst="rect">
              <a:avLst/>
            </a:prstGeom>
          </p:spPr>
        </p:pic>
        <p:pic>
          <p:nvPicPr>
            <p:cNvPr id="49" name="object 49"/>
            <p:cNvPicPr/>
            <p:nvPr/>
          </p:nvPicPr>
          <p:blipFill>
            <a:blip r:embed="rId20" cstate="print"/>
            <a:stretch>
              <a:fillRect/>
            </a:stretch>
          </p:blipFill>
          <p:spPr>
            <a:xfrm>
              <a:off x="2586227" y="3784091"/>
              <a:ext cx="211836" cy="211836"/>
            </a:xfrm>
            <a:prstGeom prst="rect">
              <a:avLst/>
            </a:prstGeom>
          </p:spPr>
        </p:pic>
      </p:grpSp>
      <p:sp>
        <p:nvSpPr>
          <p:cNvPr id="50" name="object 50"/>
          <p:cNvSpPr txBox="1"/>
          <p:nvPr/>
        </p:nvSpPr>
        <p:spPr>
          <a:xfrm>
            <a:off x="2330622" y="637540"/>
            <a:ext cx="1152525" cy="632460"/>
          </a:xfrm>
          <a:prstGeom prst="rect">
            <a:avLst/>
          </a:prstGeom>
        </p:spPr>
        <p:txBody>
          <a:bodyPr vert="horz" wrap="square" lIns="0" tIns="116839" rIns="0" bIns="0" rtlCol="0">
            <a:spAutoFit/>
          </a:bodyPr>
          <a:lstStyle/>
          <a:p>
            <a:pPr algn="ctr">
              <a:lnSpc>
                <a:spcPct val="100000"/>
              </a:lnSpc>
              <a:spcBef>
                <a:spcPts val="919"/>
              </a:spcBef>
            </a:pPr>
            <a:r>
              <a:rPr sz="1300" dirty="0">
                <a:latin typeface="游ゴシック"/>
                <a:cs typeface="游ゴシック"/>
              </a:rPr>
              <a:t>Strong</a:t>
            </a:r>
            <a:r>
              <a:rPr sz="1300" spc="70" dirty="0">
                <a:latin typeface="游ゴシック"/>
                <a:cs typeface="游ゴシック"/>
              </a:rPr>
              <a:t> </a:t>
            </a:r>
            <a:r>
              <a:rPr sz="1300" spc="-10" dirty="0">
                <a:latin typeface="游ゴシック"/>
                <a:cs typeface="游ゴシック"/>
              </a:rPr>
              <a:t>Signals</a:t>
            </a:r>
            <a:endParaRPr sz="1300">
              <a:latin typeface="游ゴシック"/>
              <a:cs typeface="游ゴシック"/>
            </a:endParaRPr>
          </a:p>
          <a:p>
            <a:pPr algn="ctr">
              <a:lnSpc>
                <a:spcPct val="100000"/>
              </a:lnSpc>
              <a:spcBef>
                <a:spcPts val="830"/>
              </a:spcBef>
            </a:pPr>
            <a:r>
              <a:rPr sz="1300" spc="-10" dirty="0">
                <a:latin typeface="游ゴシック"/>
                <a:cs typeface="游ゴシック"/>
              </a:rPr>
              <a:t>（Facts）</a:t>
            </a:r>
            <a:endParaRPr sz="1300">
              <a:latin typeface="游ゴシック"/>
              <a:cs typeface="游ゴシック"/>
            </a:endParaRPr>
          </a:p>
        </p:txBody>
      </p:sp>
      <p:sp>
        <p:nvSpPr>
          <p:cNvPr id="51" name="object 51"/>
          <p:cNvSpPr txBox="1"/>
          <p:nvPr/>
        </p:nvSpPr>
        <p:spPr>
          <a:xfrm>
            <a:off x="2381202" y="2148006"/>
            <a:ext cx="1073150" cy="632460"/>
          </a:xfrm>
          <a:prstGeom prst="rect">
            <a:avLst/>
          </a:prstGeom>
        </p:spPr>
        <p:txBody>
          <a:bodyPr vert="horz" wrap="square" lIns="0" tIns="116839" rIns="0" bIns="0" rtlCol="0">
            <a:spAutoFit/>
          </a:bodyPr>
          <a:lstStyle/>
          <a:p>
            <a:pPr algn="ctr">
              <a:lnSpc>
                <a:spcPct val="100000"/>
              </a:lnSpc>
              <a:spcBef>
                <a:spcPts val="919"/>
              </a:spcBef>
            </a:pPr>
            <a:r>
              <a:rPr sz="1300" dirty="0">
                <a:latin typeface="游ゴシック"/>
                <a:cs typeface="游ゴシック"/>
              </a:rPr>
              <a:t>Weak</a:t>
            </a:r>
            <a:r>
              <a:rPr sz="1300" spc="50" dirty="0">
                <a:latin typeface="游ゴシック"/>
                <a:cs typeface="游ゴシック"/>
              </a:rPr>
              <a:t> </a:t>
            </a:r>
            <a:r>
              <a:rPr sz="1300" spc="-10" dirty="0">
                <a:latin typeface="游ゴシック"/>
                <a:cs typeface="游ゴシック"/>
              </a:rPr>
              <a:t>Signals</a:t>
            </a:r>
            <a:endParaRPr sz="1300">
              <a:latin typeface="游ゴシック"/>
              <a:cs typeface="游ゴシック"/>
            </a:endParaRPr>
          </a:p>
          <a:p>
            <a:pPr algn="ctr">
              <a:lnSpc>
                <a:spcPct val="100000"/>
              </a:lnSpc>
              <a:spcBef>
                <a:spcPts val="830"/>
              </a:spcBef>
            </a:pPr>
            <a:r>
              <a:rPr sz="1300" spc="-10" dirty="0">
                <a:latin typeface="游ゴシック"/>
                <a:cs typeface="游ゴシック"/>
              </a:rPr>
              <a:t>（Facts）</a:t>
            </a:r>
            <a:endParaRPr sz="1300">
              <a:latin typeface="游ゴシック"/>
              <a:cs typeface="游ゴシック"/>
            </a:endParaRPr>
          </a:p>
        </p:txBody>
      </p:sp>
      <p:sp>
        <p:nvSpPr>
          <p:cNvPr id="52" name="object 52"/>
          <p:cNvSpPr txBox="1"/>
          <p:nvPr/>
        </p:nvSpPr>
        <p:spPr>
          <a:xfrm>
            <a:off x="2156974" y="4675022"/>
            <a:ext cx="1567815" cy="594360"/>
          </a:xfrm>
          <a:prstGeom prst="rect">
            <a:avLst/>
          </a:prstGeom>
        </p:spPr>
        <p:txBody>
          <a:bodyPr vert="horz" wrap="square" lIns="0" tIns="124460" rIns="0" bIns="0" rtlCol="0">
            <a:spAutoFit/>
          </a:bodyPr>
          <a:lstStyle/>
          <a:p>
            <a:pPr algn="ctr">
              <a:lnSpc>
                <a:spcPct val="100000"/>
              </a:lnSpc>
              <a:spcBef>
                <a:spcPts val="980"/>
              </a:spcBef>
            </a:pPr>
            <a:r>
              <a:rPr sz="1300" spc="-10" dirty="0">
                <a:latin typeface="游ゴシック"/>
                <a:cs typeface="游ゴシック"/>
              </a:rPr>
              <a:t>Wildcards</a:t>
            </a:r>
            <a:endParaRPr sz="1300">
              <a:latin typeface="游ゴシック"/>
              <a:cs typeface="游ゴシック"/>
            </a:endParaRPr>
          </a:p>
          <a:p>
            <a:pPr algn="ctr">
              <a:lnSpc>
                <a:spcPct val="100000"/>
              </a:lnSpc>
              <a:spcBef>
                <a:spcPts val="715"/>
              </a:spcBef>
            </a:pPr>
            <a:r>
              <a:rPr sz="1100" dirty="0">
                <a:latin typeface="游ゴシック"/>
                <a:cs typeface="游ゴシック"/>
              </a:rPr>
              <a:t>（災害、疫病、戦争等</a:t>
            </a:r>
            <a:r>
              <a:rPr sz="1100" spc="-50" dirty="0">
                <a:latin typeface="游ゴシック"/>
                <a:cs typeface="游ゴシック"/>
              </a:rPr>
              <a:t>）</a:t>
            </a:r>
            <a:endParaRPr sz="1100">
              <a:latin typeface="游ゴシック"/>
              <a:cs typeface="游ゴシック"/>
            </a:endParaRPr>
          </a:p>
        </p:txBody>
      </p:sp>
      <p:grpSp>
        <p:nvGrpSpPr>
          <p:cNvPr id="53" name="object 53"/>
          <p:cNvGrpSpPr/>
          <p:nvPr/>
        </p:nvGrpSpPr>
        <p:grpSpPr>
          <a:xfrm>
            <a:off x="2412492" y="5695188"/>
            <a:ext cx="283845" cy="250190"/>
            <a:chOff x="2412492" y="5695188"/>
            <a:chExt cx="283845" cy="250190"/>
          </a:xfrm>
        </p:grpSpPr>
        <p:sp>
          <p:nvSpPr>
            <p:cNvPr id="54" name="object 54"/>
            <p:cNvSpPr/>
            <p:nvPr/>
          </p:nvSpPr>
          <p:spPr>
            <a:xfrm>
              <a:off x="2415540" y="5698236"/>
              <a:ext cx="277495" cy="243840"/>
            </a:xfrm>
            <a:custGeom>
              <a:avLst/>
              <a:gdLst/>
              <a:ahLst/>
              <a:cxnLst/>
              <a:rect l="l" t="t" r="r" b="b"/>
              <a:pathLst>
                <a:path w="277494" h="243839">
                  <a:moveTo>
                    <a:pt x="138684" y="0"/>
                  </a:moveTo>
                  <a:lnTo>
                    <a:pt x="84701" y="9580"/>
                  </a:lnTo>
                  <a:lnTo>
                    <a:pt x="40619" y="35709"/>
                  </a:lnTo>
                  <a:lnTo>
                    <a:pt x="10898" y="74462"/>
                  </a:lnTo>
                  <a:lnTo>
                    <a:pt x="0" y="121919"/>
                  </a:lnTo>
                  <a:lnTo>
                    <a:pt x="10898" y="169377"/>
                  </a:lnTo>
                  <a:lnTo>
                    <a:pt x="40619" y="208130"/>
                  </a:lnTo>
                  <a:lnTo>
                    <a:pt x="84701" y="234259"/>
                  </a:lnTo>
                  <a:lnTo>
                    <a:pt x="138684" y="243839"/>
                  </a:lnTo>
                  <a:lnTo>
                    <a:pt x="192666" y="234259"/>
                  </a:lnTo>
                  <a:lnTo>
                    <a:pt x="236748" y="208130"/>
                  </a:lnTo>
                  <a:lnTo>
                    <a:pt x="266469" y="169377"/>
                  </a:lnTo>
                  <a:lnTo>
                    <a:pt x="277368" y="121919"/>
                  </a:lnTo>
                  <a:lnTo>
                    <a:pt x="266469" y="74462"/>
                  </a:lnTo>
                  <a:lnTo>
                    <a:pt x="236748" y="35709"/>
                  </a:lnTo>
                  <a:lnTo>
                    <a:pt x="192666" y="9580"/>
                  </a:lnTo>
                  <a:lnTo>
                    <a:pt x="138684" y="0"/>
                  </a:lnTo>
                  <a:close/>
                </a:path>
              </a:pathLst>
            </a:custGeom>
            <a:solidFill>
              <a:srgbClr val="FF0000"/>
            </a:solidFill>
          </p:spPr>
          <p:txBody>
            <a:bodyPr wrap="square" lIns="0" tIns="0" rIns="0" bIns="0" rtlCol="0"/>
            <a:lstStyle/>
            <a:p>
              <a:endParaRPr/>
            </a:p>
          </p:txBody>
        </p:sp>
        <p:sp>
          <p:nvSpPr>
            <p:cNvPr id="55" name="object 55"/>
            <p:cNvSpPr/>
            <p:nvPr/>
          </p:nvSpPr>
          <p:spPr>
            <a:xfrm>
              <a:off x="2415540" y="5698236"/>
              <a:ext cx="277495" cy="243840"/>
            </a:xfrm>
            <a:custGeom>
              <a:avLst/>
              <a:gdLst/>
              <a:ahLst/>
              <a:cxnLst/>
              <a:rect l="l" t="t" r="r" b="b"/>
              <a:pathLst>
                <a:path w="277494" h="243839">
                  <a:moveTo>
                    <a:pt x="0" y="121919"/>
                  </a:moveTo>
                  <a:lnTo>
                    <a:pt x="10898" y="74462"/>
                  </a:lnTo>
                  <a:lnTo>
                    <a:pt x="40619" y="35709"/>
                  </a:lnTo>
                  <a:lnTo>
                    <a:pt x="84701" y="9580"/>
                  </a:lnTo>
                  <a:lnTo>
                    <a:pt x="138684" y="0"/>
                  </a:lnTo>
                  <a:lnTo>
                    <a:pt x="192666" y="9580"/>
                  </a:lnTo>
                  <a:lnTo>
                    <a:pt x="236748" y="35709"/>
                  </a:lnTo>
                  <a:lnTo>
                    <a:pt x="266469" y="74462"/>
                  </a:lnTo>
                  <a:lnTo>
                    <a:pt x="277368" y="121919"/>
                  </a:lnTo>
                  <a:lnTo>
                    <a:pt x="266469" y="169377"/>
                  </a:lnTo>
                  <a:lnTo>
                    <a:pt x="236748" y="208130"/>
                  </a:lnTo>
                  <a:lnTo>
                    <a:pt x="192666" y="234259"/>
                  </a:lnTo>
                  <a:lnTo>
                    <a:pt x="138684" y="243839"/>
                  </a:lnTo>
                  <a:lnTo>
                    <a:pt x="84701" y="234259"/>
                  </a:lnTo>
                  <a:lnTo>
                    <a:pt x="40619" y="208130"/>
                  </a:lnTo>
                  <a:lnTo>
                    <a:pt x="10898" y="169377"/>
                  </a:lnTo>
                  <a:lnTo>
                    <a:pt x="0" y="121919"/>
                  </a:lnTo>
                  <a:close/>
                </a:path>
              </a:pathLst>
            </a:custGeom>
            <a:ln w="6096">
              <a:solidFill>
                <a:srgbClr val="5B9BD5"/>
              </a:solidFill>
            </a:ln>
          </p:spPr>
          <p:txBody>
            <a:bodyPr wrap="square" lIns="0" tIns="0" rIns="0" bIns="0" rtlCol="0"/>
            <a:lstStyle/>
            <a:p>
              <a:endParaRPr/>
            </a:p>
          </p:txBody>
        </p:sp>
      </p:grpSp>
      <p:grpSp>
        <p:nvGrpSpPr>
          <p:cNvPr id="56" name="object 56"/>
          <p:cNvGrpSpPr/>
          <p:nvPr/>
        </p:nvGrpSpPr>
        <p:grpSpPr>
          <a:xfrm>
            <a:off x="2819400" y="5417820"/>
            <a:ext cx="283845" cy="251460"/>
            <a:chOff x="2819400" y="5417820"/>
            <a:chExt cx="283845" cy="251460"/>
          </a:xfrm>
        </p:grpSpPr>
        <p:sp>
          <p:nvSpPr>
            <p:cNvPr id="57" name="object 57"/>
            <p:cNvSpPr/>
            <p:nvPr/>
          </p:nvSpPr>
          <p:spPr>
            <a:xfrm>
              <a:off x="2822447" y="5420868"/>
              <a:ext cx="277495" cy="245745"/>
            </a:xfrm>
            <a:custGeom>
              <a:avLst/>
              <a:gdLst/>
              <a:ahLst/>
              <a:cxnLst/>
              <a:rect l="l" t="t" r="r" b="b"/>
              <a:pathLst>
                <a:path w="277494" h="245745">
                  <a:moveTo>
                    <a:pt x="138684" y="0"/>
                  </a:moveTo>
                  <a:lnTo>
                    <a:pt x="84701" y="9641"/>
                  </a:lnTo>
                  <a:lnTo>
                    <a:pt x="40619" y="35933"/>
                  </a:lnTo>
                  <a:lnTo>
                    <a:pt x="10898" y="74929"/>
                  </a:lnTo>
                  <a:lnTo>
                    <a:pt x="0" y="122681"/>
                  </a:lnTo>
                  <a:lnTo>
                    <a:pt x="10898" y="170434"/>
                  </a:lnTo>
                  <a:lnTo>
                    <a:pt x="40619" y="209430"/>
                  </a:lnTo>
                  <a:lnTo>
                    <a:pt x="84701" y="235722"/>
                  </a:lnTo>
                  <a:lnTo>
                    <a:pt x="138684" y="245363"/>
                  </a:lnTo>
                  <a:lnTo>
                    <a:pt x="192666" y="235722"/>
                  </a:lnTo>
                  <a:lnTo>
                    <a:pt x="236748" y="209430"/>
                  </a:lnTo>
                  <a:lnTo>
                    <a:pt x="266469" y="170434"/>
                  </a:lnTo>
                  <a:lnTo>
                    <a:pt x="277368" y="122681"/>
                  </a:lnTo>
                  <a:lnTo>
                    <a:pt x="266469" y="74929"/>
                  </a:lnTo>
                  <a:lnTo>
                    <a:pt x="236748" y="35933"/>
                  </a:lnTo>
                  <a:lnTo>
                    <a:pt x="192666" y="9641"/>
                  </a:lnTo>
                  <a:lnTo>
                    <a:pt x="138684" y="0"/>
                  </a:lnTo>
                  <a:close/>
                </a:path>
              </a:pathLst>
            </a:custGeom>
            <a:solidFill>
              <a:srgbClr val="FF0000"/>
            </a:solidFill>
          </p:spPr>
          <p:txBody>
            <a:bodyPr wrap="square" lIns="0" tIns="0" rIns="0" bIns="0" rtlCol="0"/>
            <a:lstStyle/>
            <a:p>
              <a:endParaRPr/>
            </a:p>
          </p:txBody>
        </p:sp>
        <p:sp>
          <p:nvSpPr>
            <p:cNvPr id="58" name="object 58"/>
            <p:cNvSpPr/>
            <p:nvPr/>
          </p:nvSpPr>
          <p:spPr>
            <a:xfrm>
              <a:off x="2822447" y="5420868"/>
              <a:ext cx="277495" cy="245745"/>
            </a:xfrm>
            <a:custGeom>
              <a:avLst/>
              <a:gdLst/>
              <a:ahLst/>
              <a:cxnLst/>
              <a:rect l="l" t="t" r="r" b="b"/>
              <a:pathLst>
                <a:path w="277494" h="245745">
                  <a:moveTo>
                    <a:pt x="0" y="122681"/>
                  </a:moveTo>
                  <a:lnTo>
                    <a:pt x="10898" y="74929"/>
                  </a:lnTo>
                  <a:lnTo>
                    <a:pt x="40619" y="35933"/>
                  </a:lnTo>
                  <a:lnTo>
                    <a:pt x="84701" y="9641"/>
                  </a:lnTo>
                  <a:lnTo>
                    <a:pt x="138684" y="0"/>
                  </a:lnTo>
                  <a:lnTo>
                    <a:pt x="192666" y="9641"/>
                  </a:lnTo>
                  <a:lnTo>
                    <a:pt x="236748" y="35933"/>
                  </a:lnTo>
                  <a:lnTo>
                    <a:pt x="266469" y="74929"/>
                  </a:lnTo>
                  <a:lnTo>
                    <a:pt x="277368" y="122681"/>
                  </a:lnTo>
                  <a:lnTo>
                    <a:pt x="266469" y="170434"/>
                  </a:lnTo>
                  <a:lnTo>
                    <a:pt x="236748" y="209430"/>
                  </a:lnTo>
                  <a:lnTo>
                    <a:pt x="192666" y="235722"/>
                  </a:lnTo>
                  <a:lnTo>
                    <a:pt x="138684" y="245363"/>
                  </a:lnTo>
                  <a:lnTo>
                    <a:pt x="84701" y="235722"/>
                  </a:lnTo>
                  <a:lnTo>
                    <a:pt x="40619" y="209430"/>
                  </a:lnTo>
                  <a:lnTo>
                    <a:pt x="10898" y="170434"/>
                  </a:lnTo>
                  <a:lnTo>
                    <a:pt x="0" y="122681"/>
                  </a:lnTo>
                  <a:close/>
                </a:path>
              </a:pathLst>
            </a:custGeom>
            <a:ln w="6095">
              <a:solidFill>
                <a:srgbClr val="5B9BD5"/>
              </a:solidFill>
            </a:ln>
          </p:spPr>
          <p:txBody>
            <a:bodyPr wrap="square" lIns="0" tIns="0" rIns="0" bIns="0" rtlCol="0"/>
            <a:lstStyle/>
            <a:p>
              <a:endParaRPr/>
            </a:p>
          </p:txBody>
        </p:sp>
      </p:grpSp>
      <p:grpSp>
        <p:nvGrpSpPr>
          <p:cNvPr id="59" name="object 59"/>
          <p:cNvGrpSpPr/>
          <p:nvPr/>
        </p:nvGrpSpPr>
        <p:grpSpPr>
          <a:xfrm>
            <a:off x="2915411" y="5833871"/>
            <a:ext cx="283845" cy="250190"/>
            <a:chOff x="2915411" y="5833871"/>
            <a:chExt cx="283845" cy="250190"/>
          </a:xfrm>
        </p:grpSpPr>
        <p:sp>
          <p:nvSpPr>
            <p:cNvPr id="60" name="object 60"/>
            <p:cNvSpPr/>
            <p:nvPr/>
          </p:nvSpPr>
          <p:spPr>
            <a:xfrm>
              <a:off x="2918459" y="5836919"/>
              <a:ext cx="277495" cy="243840"/>
            </a:xfrm>
            <a:custGeom>
              <a:avLst/>
              <a:gdLst/>
              <a:ahLst/>
              <a:cxnLst/>
              <a:rect l="l" t="t" r="r" b="b"/>
              <a:pathLst>
                <a:path w="277494" h="243839">
                  <a:moveTo>
                    <a:pt x="138684" y="0"/>
                  </a:moveTo>
                  <a:lnTo>
                    <a:pt x="84701" y="9580"/>
                  </a:lnTo>
                  <a:lnTo>
                    <a:pt x="40619" y="35709"/>
                  </a:lnTo>
                  <a:lnTo>
                    <a:pt x="10898" y="74462"/>
                  </a:lnTo>
                  <a:lnTo>
                    <a:pt x="0" y="121919"/>
                  </a:lnTo>
                  <a:lnTo>
                    <a:pt x="10898" y="169377"/>
                  </a:lnTo>
                  <a:lnTo>
                    <a:pt x="40619" y="208130"/>
                  </a:lnTo>
                  <a:lnTo>
                    <a:pt x="84701" y="234259"/>
                  </a:lnTo>
                  <a:lnTo>
                    <a:pt x="138684" y="243839"/>
                  </a:lnTo>
                  <a:lnTo>
                    <a:pt x="192666" y="234259"/>
                  </a:lnTo>
                  <a:lnTo>
                    <a:pt x="236748" y="208130"/>
                  </a:lnTo>
                  <a:lnTo>
                    <a:pt x="266469" y="169377"/>
                  </a:lnTo>
                  <a:lnTo>
                    <a:pt x="277368" y="121919"/>
                  </a:lnTo>
                  <a:lnTo>
                    <a:pt x="266469" y="74462"/>
                  </a:lnTo>
                  <a:lnTo>
                    <a:pt x="236748" y="35709"/>
                  </a:lnTo>
                  <a:lnTo>
                    <a:pt x="192666" y="9580"/>
                  </a:lnTo>
                  <a:lnTo>
                    <a:pt x="138684" y="0"/>
                  </a:lnTo>
                  <a:close/>
                </a:path>
              </a:pathLst>
            </a:custGeom>
            <a:solidFill>
              <a:srgbClr val="FF0000"/>
            </a:solidFill>
          </p:spPr>
          <p:txBody>
            <a:bodyPr wrap="square" lIns="0" tIns="0" rIns="0" bIns="0" rtlCol="0"/>
            <a:lstStyle/>
            <a:p>
              <a:endParaRPr/>
            </a:p>
          </p:txBody>
        </p:sp>
        <p:sp>
          <p:nvSpPr>
            <p:cNvPr id="61" name="object 61"/>
            <p:cNvSpPr/>
            <p:nvPr/>
          </p:nvSpPr>
          <p:spPr>
            <a:xfrm>
              <a:off x="2918459" y="5836919"/>
              <a:ext cx="277495" cy="243840"/>
            </a:xfrm>
            <a:custGeom>
              <a:avLst/>
              <a:gdLst/>
              <a:ahLst/>
              <a:cxnLst/>
              <a:rect l="l" t="t" r="r" b="b"/>
              <a:pathLst>
                <a:path w="277494" h="243839">
                  <a:moveTo>
                    <a:pt x="0" y="121919"/>
                  </a:moveTo>
                  <a:lnTo>
                    <a:pt x="10898" y="74462"/>
                  </a:lnTo>
                  <a:lnTo>
                    <a:pt x="40619" y="35709"/>
                  </a:lnTo>
                  <a:lnTo>
                    <a:pt x="84701" y="9580"/>
                  </a:lnTo>
                  <a:lnTo>
                    <a:pt x="138684" y="0"/>
                  </a:lnTo>
                  <a:lnTo>
                    <a:pt x="192666" y="9580"/>
                  </a:lnTo>
                  <a:lnTo>
                    <a:pt x="236748" y="35709"/>
                  </a:lnTo>
                  <a:lnTo>
                    <a:pt x="266469" y="74462"/>
                  </a:lnTo>
                  <a:lnTo>
                    <a:pt x="277368" y="121919"/>
                  </a:lnTo>
                  <a:lnTo>
                    <a:pt x="266469" y="169377"/>
                  </a:lnTo>
                  <a:lnTo>
                    <a:pt x="236748" y="208130"/>
                  </a:lnTo>
                  <a:lnTo>
                    <a:pt x="192666" y="234259"/>
                  </a:lnTo>
                  <a:lnTo>
                    <a:pt x="138684" y="243839"/>
                  </a:lnTo>
                  <a:lnTo>
                    <a:pt x="84701" y="234259"/>
                  </a:lnTo>
                  <a:lnTo>
                    <a:pt x="40619" y="208130"/>
                  </a:lnTo>
                  <a:lnTo>
                    <a:pt x="10898" y="169377"/>
                  </a:lnTo>
                  <a:lnTo>
                    <a:pt x="0" y="121919"/>
                  </a:lnTo>
                  <a:close/>
                </a:path>
              </a:pathLst>
            </a:custGeom>
            <a:ln w="6096">
              <a:solidFill>
                <a:srgbClr val="5B9BD5"/>
              </a:solidFill>
            </a:ln>
          </p:spPr>
          <p:txBody>
            <a:bodyPr wrap="square" lIns="0" tIns="0" rIns="0" bIns="0" rtlCol="0"/>
            <a:lstStyle/>
            <a:p>
              <a:endParaRPr/>
            </a:p>
          </p:txBody>
        </p:sp>
      </p:grpSp>
      <p:sp>
        <p:nvSpPr>
          <p:cNvPr id="62" name="object 62"/>
          <p:cNvSpPr txBox="1"/>
          <p:nvPr/>
        </p:nvSpPr>
        <p:spPr>
          <a:xfrm>
            <a:off x="754416" y="2500603"/>
            <a:ext cx="784860" cy="1418590"/>
          </a:xfrm>
          <a:prstGeom prst="rect">
            <a:avLst/>
          </a:prstGeom>
        </p:spPr>
        <p:txBody>
          <a:bodyPr vert="horz" wrap="square" lIns="0" tIns="11430" rIns="0" bIns="0" rtlCol="0">
            <a:spAutoFit/>
          </a:bodyPr>
          <a:lstStyle/>
          <a:p>
            <a:pPr marL="251460" marR="243840" indent="13335" algn="just">
              <a:lnSpc>
                <a:spcPct val="150900"/>
              </a:lnSpc>
              <a:spcBef>
                <a:spcPts val="90"/>
              </a:spcBef>
            </a:pPr>
            <a:r>
              <a:rPr sz="1000" b="1" spc="-10" dirty="0">
                <a:latin typeface="游ゴシック"/>
                <a:cs typeface="游ゴシック"/>
              </a:rPr>
              <a:t>政</a:t>
            </a:r>
            <a:r>
              <a:rPr sz="1000" b="1" spc="-50" dirty="0">
                <a:latin typeface="游ゴシック"/>
                <a:cs typeface="游ゴシック"/>
              </a:rPr>
              <a:t>治</a:t>
            </a:r>
            <a:r>
              <a:rPr sz="1000" b="1" spc="-10" dirty="0">
                <a:latin typeface="游ゴシック"/>
                <a:cs typeface="游ゴシック"/>
              </a:rPr>
              <a:t>経</a:t>
            </a:r>
            <a:r>
              <a:rPr sz="1000" b="1" spc="-50" dirty="0">
                <a:latin typeface="游ゴシック"/>
                <a:cs typeface="游ゴシック"/>
              </a:rPr>
              <a:t>済</a:t>
            </a:r>
            <a:r>
              <a:rPr sz="1000" b="1" spc="-10" dirty="0">
                <a:latin typeface="游ゴシック"/>
                <a:cs typeface="游ゴシック"/>
              </a:rPr>
              <a:t>社</a:t>
            </a:r>
            <a:r>
              <a:rPr sz="1000" b="1" spc="-50" dirty="0">
                <a:latin typeface="游ゴシック"/>
                <a:cs typeface="游ゴシック"/>
              </a:rPr>
              <a:t>会</a:t>
            </a:r>
            <a:r>
              <a:rPr sz="1100" b="1" spc="-25" dirty="0">
                <a:solidFill>
                  <a:srgbClr val="FF0000"/>
                </a:solidFill>
                <a:latin typeface="游ゴシック"/>
                <a:cs typeface="游ゴシック"/>
              </a:rPr>
              <a:t>技術</a:t>
            </a:r>
            <a:endParaRPr sz="1100">
              <a:latin typeface="游ゴシック"/>
              <a:cs typeface="游ゴシック"/>
            </a:endParaRPr>
          </a:p>
          <a:p>
            <a:pPr marL="76200" marR="5080" indent="-64135">
              <a:lnSpc>
                <a:spcPct val="150000"/>
              </a:lnSpc>
              <a:spcBef>
                <a:spcPts val="15"/>
              </a:spcBef>
            </a:pPr>
            <a:r>
              <a:rPr sz="1000" b="1" spc="-10" dirty="0">
                <a:solidFill>
                  <a:srgbClr val="FF0000"/>
                </a:solidFill>
                <a:latin typeface="游ゴシック"/>
                <a:cs typeface="游ゴシック"/>
              </a:rPr>
              <a:t>産業構造変</a:t>
            </a:r>
            <a:r>
              <a:rPr sz="1000" b="1" spc="-50" dirty="0">
                <a:solidFill>
                  <a:srgbClr val="FF0000"/>
                </a:solidFill>
                <a:latin typeface="游ゴシック"/>
                <a:cs typeface="游ゴシック"/>
              </a:rPr>
              <a:t>化</a:t>
            </a:r>
            <a:r>
              <a:rPr sz="1000" b="1" spc="-10" dirty="0">
                <a:solidFill>
                  <a:srgbClr val="FF0000"/>
                </a:solidFill>
                <a:latin typeface="游ゴシック"/>
                <a:cs typeface="游ゴシック"/>
              </a:rPr>
              <a:t>競争と顧</a:t>
            </a:r>
            <a:r>
              <a:rPr sz="1000" b="1" spc="-50" dirty="0">
                <a:solidFill>
                  <a:srgbClr val="FF0000"/>
                </a:solidFill>
                <a:latin typeface="游ゴシック"/>
                <a:cs typeface="游ゴシック"/>
              </a:rPr>
              <a:t>客</a:t>
            </a:r>
            <a:endParaRPr sz="1000">
              <a:latin typeface="游ゴシック"/>
              <a:cs typeface="游ゴシック"/>
            </a:endParaRPr>
          </a:p>
        </p:txBody>
      </p:sp>
      <p:sp>
        <p:nvSpPr>
          <p:cNvPr id="63" name="object 63"/>
          <p:cNvSpPr txBox="1"/>
          <p:nvPr/>
        </p:nvSpPr>
        <p:spPr>
          <a:xfrm>
            <a:off x="565437" y="3968745"/>
            <a:ext cx="1163955" cy="177800"/>
          </a:xfrm>
          <a:prstGeom prst="rect">
            <a:avLst/>
          </a:prstGeom>
        </p:spPr>
        <p:txBody>
          <a:bodyPr vert="horz" wrap="square" lIns="0" tIns="12065" rIns="0" bIns="0" rtlCol="0">
            <a:spAutoFit/>
          </a:bodyPr>
          <a:lstStyle/>
          <a:p>
            <a:pPr marL="12700">
              <a:lnSpc>
                <a:spcPct val="100000"/>
              </a:lnSpc>
              <a:spcBef>
                <a:spcPts val="95"/>
              </a:spcBef>
            </a:pPr>
            <a:r>
              <a:rPr sz="1000" b="1" spc="-10" dirty="0">
                <a:solidFill>
                  <a:srgbClr val="FF0000"/>
                </a:solidFill>
                <a:latin typeface="游ゴシック"/>
                <a:cs typeface="游ゴシック"/>
              </a:rPr>
              <a:t>ビジネスパートナ</a:t>
            </a:r>
            <a:r>
              <a:rPr sz="1000" b="1" spc="-50" dirty="0">
                <a:solidFill>
                  <a:srgbClr val="FF0000"/>
                </a:solidFill>
                <a:latin typeface="游ゴシック"/>
                <a:cs typeface="游ゴシック"/>
              </a:rPr>
              <a:t>ー</a:t>
            </a:r>
            <a:endParaRPr sz="1000">
              <a:latin typeface="游ゴシック"/>
              <a:cs typeface="游ゴシック"/>
            </a:endParaRPr>
          </a:p>
        </p:txBody>
      </p:sp>
      <p:sp>
        <p:nvSpPr>
          <p:cNvPr id="64" name="object 64"/>
          <p:cNvSpPr txBox="1"/>
          <p:nvPr/>
        </p:nvSpPr>
        <p:spPr>
          <a:xfrm>
            <a:off x="691929" y="4197316"/>
            <a:ext cx="911225" cy="177800"/>
          </a:xfrm>
          <a:prstGeom prst="rect">
            <a:avLst/>
          </a:prstGeom>
        </p:spPr>
        <p:txBody>
          <a:bodyPr vert="horz" wrap="square" lIns="0" tIns="12065" rIns="0" bIns="0" rtlCol="0">
            <a:spAutoFit/>
          </a:bodyPr>
          <a:lstStyle/>
          <a:p>
            <a:pPr marL="12700">
              <a:lnSpc>
                <a:spcPct val="100000"/>
              </a:lnSpc>
              <a:spcBef>
                <a:spcPts val="95"/>
              </a:spcBef>
            </a:pPr>
            <a:r>
              <a:rPr sz="1000" b="1" spc="-10" dirty="0">
                <a:latin typeface="游ゴシック"/>
                <a:cs typeface="游ゴシック"/>
              </a:rPr>
              <a:t>従業員意識行</a:t>
            </a:r>
            <a:r>
              <a:rPr sz="1000" b="1" spc="-50" dirty="0">
                <a:latin typeface="游ゴシック"/>
                <a:cs typeface="游ゴシック"/>
              </a:rPr>
              <a:t>動</a:t>
            </a:r>
            <a:endParaRPr sz="1000">
              <a:latin typeface="游ゴシック"/>
              <a:cs typeface="游ゴシック"/>
            </a:endParaRPr>
          </a:p>
        </p:txBody>
      </p:sp>
      <p:sp>
        <p:nvSpPr>
          <p:cNvPr id="65" name="object 65"/>
          <p:cNvSpPr txBox="1"/>
          <p:nvPr/>
        </p:nvSpPr>
        <p:spPr>
          <a:xfrm>
            <a:off x="4117113" y="3048793"/>
            <a:ext cx="703580" cy="744220"/>
          </a:xfrm>
          <a:prstGeom prst="rect">
            <a:avLst/>
          </a:prstGeom>
        </p:spPr>
        <p:txBody>
          <a:bodyPr vert="horz" wrap="square" lIns="0" tIns="10795" rIns="0" bIns="0" rtlCol="0">
            <a:spAutoFit/>
          </a:bodyPr>
          <a:lstStyle/>
          <a:p>
            <a:pPr marL="12065" marR="5080" indent="-3175" algn="ctr">
              <a:lnSpc>
                <a:spcPct val="101699"/>
              </a:lnSpc>
              <a:spcBef>
                <a:spcPts val="85"/>
              </a:spcBef>
            </a:pPr>
            <a:r>
              <a:rPr sz="1200" spc="-20" dirty="0">
                <a:solidFill>
                  <a:srgbClr val="FFFFFF"/>
                </a:solidFill>
                <a:latin typeface="游ゴシック"/>
                <a:cs typeface="游ゴシック"/>
              </a:rPr>
              <a:t>Weak </a:t>
            </a:r>
            <a:r>
              <a:rPr sz="1200" spc="-10" dirty="0">
                <a:solidFill>
                  <a:srgbClr val="FFFFFF"/>
                </a:solidFill>
                <a:latin typeface="游ゴシック"/>
                <a:cs typeface="游ゴシック"/>
              </a:rPr>
              <a:t>signals Database</a:t>
            </a:r>
            <a:endParaRPr sz="1200">
              <a:latin typeface="游ゴシック"/>
              <a:cs typeface="游ゴシック"/>
            </a:endParaRPr>
          </a:p>
          <a:p>
            <a:pPr algn="ctr">
              <a:lnSpc>
                <a:spcPct val="100000"/>
              </a:lnSpc>
              <a:spcBef>
                <a:spcPts val="20"/>
              </a:spcBef>
            </a:pPr>
            <a:r>
              <a:rPr sz="1050" spc="-10" dirty="0">
                <a:solidFill>
                  <a:srgbClr val="FFFFFF"/>
                </a:solidFill>
                <a:latin typeface="游ゴシック"/>
                <a:cs typeface="游ゴシック"/>
              </a:rPr>
              <a:t>（SoC）</a:t>
            </a:r>
            <a:endParaRPr sz="1050">
              <a:latin typeface="游ゴシック"/>
              <a:cs typeface="游ゴシック"/>
            </a:endParaRPr>
          </a:p>
        </p:txBody>
      </p:sp>
      <p:sp>
        <p:nvSpPr>
          <p:cNvPr id="66" name="object 66"/>
          <p:cNvSpPr txBox="1"/>
          <p:nvPr/>
        </p:nvSpPr>
        <p:spPr>
          <a:xfrm>
            <a:off x="6346088" y="5462887"/>
            <a:ext cx="2962275" cy="210185"/>
          </a:xfrm>
          <a:prstGeom prst="rect">
            <a:avLst/>
          </a:prstGeom>
        </p:spPr>
        <p:txBody>
          <a:bodyPr vert="horz" wrap="square" lIns="0" tIns="13970" rIns="0" bIns="0" rtlCol="0">
            <a:spAutoFit/>
          </a:bodyPr>
          <a:lstStyle/>
          <a:p>
            <a:pPr marL="12700">
              <a:lnSpc>
                <a:spcPct val="100000"/>
              </a:lnSpc>
              <a:spcBef>
                <a:spcPts val="110"/>
              </a:spcBef>
            </a:pPr>
            <a:r>
              <a:rPr sz="1200" u="sng" dirty="0">
                <a:solidFill>
                  <a:srgbClr val="0563C1"/>
                </a:solidFill>
                <a:uFill>
                  <a:solidFill>
                    <a:srgbClr val="0563C1"/>
                  </a:solidFill>
                </a:uFill>
                <a:latin typeface="游ゴシック"/>
                <a:cs typeface="游ゴシック"/>
                <a:hlinkClick r:id="rId21"/>
              </a:rPr>
              <a:t>http://futurescreening.com/</a:t>
            </a:r>
            <a:r>
              <a:rPr sz="1200" dirty="0">
                <a:latin typeface="游ゴシック"/>
                <a:cs typeface="游ゴシック"/>
              </a:rPr>
              <a:t>を参考に作</a:t>
            </a:r>
            <a:r>
              <a:rPr sz="1200" spc="-50" dirty="0">
                <a:latin typeface="游ゴシック"/>
                <a:cs typeface="游ゴシック"/>
              </a:rPr>
              <a:t>成</a:t>
            </a:r>
            <a:endParaRPr sz="1200">
              <a:latin typeface="游ゴシック"/>
              <a:cs typeface="游ゴシック"/>
            </a:endParaRPr>
          </a:p>
        </p:txBody>
      </p:sp>
      <p:grpSp>
        <p:nvGrpSpPr>
          <p:cNvPr id="67" name="object 67"/>
          <p:cNvGrpSpPr/>
          <p:nvPr/>
        </p:nvGrpSpPr>
        <p:grpSpPr>
          <a:xfrm>
            <a:off x="3905884" y="1059052"/>
            <a:ext cx="1125220" cy="793115"/>
            <a:chOff x="3905884" y="1059052"/>
            <a:chExt cx="1125220" cy="793115"/>
          </a:xfrm>
        </p:grpSpPr>
        <p:pic>
          <p:nvPicPr>
            <p:cNvPr id="68" name="object 68"/>
            <p:cNvPicPr/>
            <p:nvPr/>
          </p:nvPicPr>
          <p:blipFill>
            <a:blip r:embed="rId18" cstate="print"/>
            <a:stretch>
              <a:fillRect/>
            </a:stretch>
          </p:blipFill>
          <p:spPr>
            <a:xfrm>
              <a:off x="3909059" y="1062228"/>
              <a:ext cx="1118615" cy="786383"/>
            </a:xfrm>
            <a:prstGeom prst="rect">
              <a:avLst/>
            </a:prstGeom>
          </p:spPr>
        </p:pic>
        <p:sp>
          <p:nvSpPr>
            <p:cNvPr id="69" name="object 69"/>
            <p:cNvSpPr/>
            <p:nvPr/>
          </p:nvSpPr>
          <p:spPr>
            <a:xfrm>
              <a:off x="3909059" y="1193291"/>
              <a:ext cx="1118870" cy="131445"/>
            </a:xfrm>
            <a:custGeom>
              <a:avLst/>
              <a:gdLst/>
              <a:ahLst/>
              <a:cxnLst/>
              <a:rect l="l" t="t" r="r" b="b"/>
              <a:pathLst>
                <a:path w="1118870" h="131444">
                  <a:moveTo>
                    <a:pt x="1118615" y="0"/>
                  </a:moveTo>
                  <a:lnTo>
                    <a:pt x="1080968" y="47372"/>
                  </a:lnTo>
                  <a:lnTo>
                    <a:pt x="1018407" y="74882"/>
                  </a:lnTo>
                  <a:lnTo>
                    <a:pt x="977461" y="87046"/>
                  </a:lnTo>
                  <a:lnTo>
                    <a:pt x="930768" y="97988"/>
                  </a:lnTo>
                  <a:lnTo>
                    <a:pt x="878854" y="107583"/>
                  </a:lnTo>
                  <a:lnTo>
                    <a:pt x="822243" y="115708"/>
                  </a:lnTo>
                  <a:lnTo>
                    <a:pt x="761459" y="122242"/>
                  </a:lnTo>
                  <a:lnTo>
                    <a:pt x="697025" y="127061"/>
                  </a:lnTo>
                  <a:lnTo>
                    <a:pt x="629467" y="130042"/>
                  </a:lnTo>
                  <a:lnTo>
                    <a:pt x="559307" y="131064"/>
                  </a:lnTo>
                  <a:lnTo>
                    <a:pt x="489148" y="130042"/>
                  </a:lnTo>
                  <a:lnTo>
                    <a:pt x="421590" y="127061"/>
                  </a:lnTo>
                  <a:lnTo>
                    <a:pt x="357156" y="122242"/>
                  </a:lnTo>
                  <a:lnTo>
                    <a:pt x="296372" y="115708"/>
                  </a:lnTo>
                  <a:lnTo>
                    <a:pt x="239761" y="107583"/>
                  </a:lnTo>
                  <a:lnTo>
                    <a:pt x="187847" y="97988"/>
                  </a:lnTo>
                  <a:lnTo>
                    <a:pt x="141154" y="87046"/>
                  </a:lnTo>
                  <a:lnTo>
                    <a:pt x="100208" y="74882"/>
                  </a:lnTo>
                  <a:lnTo>
                    <a:pt x="37647" y="47372"/>
                  </a:lnTo>
                  <a:lnTo>
                    <a:pt x="4357" y="16441"/>
                  </a:lnTo>
                  <a:lnTo>
                    <a:pt x="0" y="0"/>
                  </a:lnTo>
                </a:path>
              </a:pathLst>
            </a:custGeom>
            <a:ln w="6095">
              <a:solidFill>
                <a:srgbClr val="5B9BD5"/>
              </a:solidFill>
            </a:ln>
          </p:spPr>
          <p:txBody>
            <a:bodyPr wrap="square" lIns="0" tIns="0" rIns="0" bIns="0" rtlCol="0"/>
            <a:lstStyle/>
            <a:p>
              <a:endParaRPr/>
            </a:p>
          </p:txBody>
        </p:sp>
        <p:sp>
          <p:nvSpPr>
            <p:cNvPr id="70" name="object 70"/>
            <p:cNvSpPr/>
            <p:nvPr/>
          </p:nvSpPr>
          <p:spPr>
            <a:xfrm>
              <a:off x="3909059" y="1062227"/>
              <a:ext cx="1118870" cy="786765"/>
            </a:xfrm>
            <a:custGeom>
              <a:avLst/>
              <a:gdLst/>
              <a:ahLst/>
              <a:cxnLst/>
              <a:rect l="l" t="t" r="r" b="b"/>
              <a:pathLst>
                <a:path w="1118870" h="786764">
                  <a:moveTo>
                    <a:pt x="0" y="131063"/>
                  </a:moveTo>
                  <a:lnTo>
                    <a:pt x="37647" y="83691"/>
                  </a:lnTo>
                  <a:lnTo>
                    <a:pt x="100208" y="56181"/>
                  </a:lnTo>
                  <a:lnTo>
                    <a:pt x="141154" y="44017"/>
                  </a:lnTo>
                  <a:lnTo>
                    <a:pt x="187847" y="33075"/>
                  </a:lnTo>
                  <a:lnTo>
                    <a:pt x="239761" y="23480"/>
                  </a:lnTo>
                  <a:lnTo>
                    <a:pt x="296372" y="15355"/>
                  </a:lnTo>
                  <a:lnTo>
                    <a:pt x="357156" y="8821"/>
                  </a:lnTo>
                  <a:lnTo>
                    <a:pt x="421590" y="4002"/>
                  </a:lnTo>
                  <a:lnTo>
                    <a:pt x="489148" y="1021"/>
                  </a:lnTo>
                  <a:lnTo>
                    <a:pt x="559308" y="0"/>
                  </a:lnTo>
                  <a:lnTo>
                    <a:pt x="629467" y="1021"/>
                  </a:lnTo>
                  <a:lnTo>
                    <a:pt x="697025" y="4002"/>
                  </a:lnTo>
                  <a:lnTo>
                    <a:pt x="761459" y="8821"/>
                  </a:lnTo>
                  <a:lnTo>
                    <a:pt x="822243" y="15355"/>
                  </a:lnTo>
                  <a:lnTo>
                    <a:pt x="878854" y="23480"/>
                  </a:lnTo>
                  <a:lnTo>
                    <a:pt x="930768" y="33075"/>
                  </a:lnTo>
                  <a:lnTo>
                    <a:pt x="977461" y="44017"/>
                  </a:lnTo>
                  <a:lnTo>
                    <a:pt x="1018407" y="56181"/>
                  </a:lnTo>
                  <a:lnTo>
                    <a:pt x="1080968" y="83691"/>
                  </a:lnTo>
                  <a:lnTo>
                    <a:pt x="1114258" y="114622"/>
                  </a:lnTo>
                  <a:lnTo>
                    <a:pt x="1118616" y="131063"/>
                  </a:lnTo>
                  <a:lnTo>
                    <a:pt x="1118616" y="655319"/>
                  </a:lnTo>
                  <a:lnTo>
                    <a:pt x="1080968" y="702692"/>
                  </a:lnTo>
                  <a:lnTo>
                    <a:pt x="1018407" y="730202"/>
                  </a:lnTo>
                  <a:lnTo>
                    <a:pt x="977461" y="742366"/>
                  </a:lnTo>
                  <a:lnTo>
                    <a:pt x="930768" y="753308"/>
                  </a:lnTo>
                  <a:lnTo>
                    <a:pt x="878854" y="762903"/>
                  </a:lnTo>
                  <a:lnTo>
                    <a:pt x="822243" y="771028"/>
                  </a:lnTo>
                  <a:lnTo>
                    <a:pt x="761459" y="777562"/>
                  </a:lnTo>
                  <a:lnTo>
                    <a:pt x="697025" y="782381"/>
                  </a:lnTo>
                  <a:lnTo>
                    <a:pt x="629467" y="785362"/>
                  </a:lnTo>
                  <a:lnTo>
                    <a:pt x="559308" y="786383"/>
                  </a:lnTo>
                  <a:lnTo>
                    <a:pt x="489148" y="785362"/>
                  </a:lnTo>
                  <a:lnTo>
                    <a:pt x="421590" y="782381"/>
                  </a:lnTo>
                  <a:lnTo>
                    <a:pt x="357156" y="777562"/>
                  </a:lnTo>
                  <a:lnTo>
                    <a:pt x="296372" y="771028"/>
                  </a:lnTo>
                  <a:lnTo>
                    <a:pt x="239761" y="762903"/>
                  </a:lnTo>
                  <a:lnTo>
                    <a:pt x="187847" y="753308"/>
                  </a:lnTo>
                  <a:lnTo>
                    <a:pt x="141154" y="742366"/>
                  </a:lnTo>
                  <a:lnTo>
                    <a:pt x="100208" y="730202"/>
                  </a:lnTo>
                  <a:lnTo>
                    <a:pt x="37647" y="702692"/>
                  </a:lnTo>
                  <a:lnTo>
                    <a:pt x="4357" y="671761"/>
                  </a:lnTo>
                  <a:lnTo>
                    <a:pt x="0" y="655319"/>
                  </a:lnTo>
                  <a:lnTo>
                    <a:pt x="0" y="131063"/>
                  </a:lnTo>
                  <a:close/>
                </a:path>
              </a:pathLst>
            </a:custGeom>
            <a:ln w="6096">
              <a:solidFill>
                <a:srgbClr val="5B9BD5"/>
              </a:solidFill>
            </a:ln>
          </p:spPr>
          <p:txBody>
            <a:bodyPr wrap="square" lIns="0" tIns="0" rIns="0" bIns="0" rtlCol="0"/>
            <a:lstStyle/>
            <a:p>
              <a:endParaRPr/>
            </a:p>
          </p:txBody>
        </p:sp>
      </p:grpSp>
      <p:sp>
        <p:nvSpPr>
          <p:cNvPr id="71" name="object 71"/>
          <p:cNvSpPr txBox="1"/>
          <p:nvPr/>
        </p:nvSpPr>
        <p:spPr>
          <a:xfrm>
            <a:off x="4117156" y="1217813"/>
            <a:ext cx="703580" cy="582295"/>
          </a:xfrm>
          <a:prstGeom prst="rect">
            <a:avLst/>
          </a:prstGeom>
        </p:spPr>
        <p:txBody>
          <a:bodyPr vert="horz" wrap="square" lIns="0" tIns="10795" rIns="0" bIns="0" rtlCol="0">
            <a:spAutoFit/>
          </a:bodyPr>
          <a:lstStyle/>
          <a:p>
            <a:pPr marL="12065" marR="5080" indent="635" algn="ctr">
              <a:lnSpc>
                <a:spcPct val="101699"/>
              </a:lnSpc>
              <a:spcBef>
                <a:spcPts val="85"/>
              </a:spcBef>
            </a:pPr>
            <a:r>
              <a:rPr sz="1200" spc="-10" dirty="0">
                <a:solidFill>
                  <a:srgbClr val="FFFFFF"/>
                </a:solidFill>
                <a:latin typeface="游ゴシック"/>
                <a:cs typeface="游ゴシック"/>
              </a:rPr>
              <a:t>Strong signals Database</a:t>
            </a:r>
            <a:endParaRPr sz="1200">
              <a:latin typeface="游ゴシック"/>
              <a:cs typeface="游ゴシック"/>
            </a:endParaRPr>
          </a:p>
        </p:txBody>
      </p:sp>
      <p:grpSp>
        <p:nvGrpSpPr>
          <p:cNvPr id="72" name="object 72"/>
          <p:cNvGrpSpPr/>
          <p:nvPr/>
        </p:nvGrpSpPr>
        <p:grpSpPr>
          <a:xfrm>
            <a:off x="3203194" y="2214186"/>
            <a:ext cx="3818254" cy="2221230"/>
            <a:chOff x="3203194" y="2214186"/>
            <a:chExt cx="3818254" cy="2221230"/>
          </a:xfrm>
        </p:grpSpPr>
        <p:sp>
          <p:nvSpPr>
            <p:cNvPr id="73" name="object 73"/>
            <p:cNvSpPr/>
            <p:nvPr/>
          </p:nvSpPr>
          <p:spPr>
            <a:xfrm>
              <a:off x="3209544" y="3299459"/>
              <a:ext cx="637540" cy="60960"/>
            </a:xfrm>
            <a:custGeom>
              <a:avLst/>
              <a:gdLst/>
              <a:ahLst/>
              <a:cxnLst/>
              <a:rect l="l" t="t" r="r" b="b"/>
              <a:pathLst>
                <a:path w="637539" h="60960">
                  <a:moveTo>
                    <a:pt x="0" y="0"/>
                  </a:moveTo>
                  <a:lnTo>
                    <a:pt x="636955" y="60553"/>
                  </a:lnTo>
                </a:path>
              </a:pathLst>
            </a:custGeom>
            <a:ln w="12700">
              <a:solidFill>
                <a:srgbClr val="808080"/>
              </a:solidFill>
            </a:ln>
          </p:spPr>
          <p:txBody>
            <a:bodyPr wrap="square" lIns="0" tIns="0" rIns="0" bIns="0" rtlCol="0"/>
            <a:lstStyle/>
            <a:p>
              <a:endParaRPr/>
            </a:p>
          </p:txBody>
        </p:sp>
        <p:sp>
          <p:nvSpPr>
            <p:cNvPr id="74" name="object 74"/>
            <p:cNvSpPr/>
            <p:nvPr/>
          </p:nvSpPr>
          <p:spPr>
            <a:xfrm>
              <a:off x="3830253" y="3320884"/>
              <a:ext cx="80010" cy="76200"/>
            </a:xfrm>
            <a:custGeom>
              <a:avLst/>
              <a:gdLst/>
              <a:ahLst/>
              <a:cxnLst/>
              <a:rect l="l" t="t" r="r" b="b"/>
              <a:pathLst>
                <a:path w="80010" h="76200">
                  <a:moveTo>
                    <a:pt x="7213" y="0"/>
                  </a:moveTo>
                  <a:lnTo>
                    <a:pt x="0" y="75857"/>
                  </a:lnTo>
                  <a:lnTo>
                    <a:pt x="79463" y="45148"/>
                  </a:lnTo>
                  <a:lnTo>
                    <a:pt x="7213" y="0"/>
                  </a:lnTo>
                  <a:close/>
                </a:path>
              </a:pathLst>
            </a:custGeom>
            <a:solidFill>
              <a:srgbClr val="808080"/>
            </a:solidFill>
          </p:spPr>
          <p:txBody>
            <a:bodyPr wrap="square" lIns="0" tIns="0" rIns="0" bIns="0" rtlCol="0"/>
            <a:lstStyle/>
            <a:p>
              <a:endParaRPr/>
            </a:p>
          </p:txBody>
        </p:sp>
        <p:pic>
          <p:nvPicPr>
            <p:cNvPr id="75" name="object 75"/>
            <p:cNvPicPr/>
            <p:nvPr/>
          </p:nvPicPr>
          <p:blipFill>
            <a:blip r:embed="rId22" cstate="print"/>
            <a:stretch>
              <a:fillRect/>
            </a:stretch>
          </p:blipFill>
          <p:spPr>
            <a:xfrm>
              <a:off x="5074920" y="2218943"/>
              <a:ext cx="1941575" cy="2211323"/>
            </a:xfrm>
            <a:prstGeom prst="rect">
              <a:avLst/>
            </a:prstGeom>
          </p:spPr>
        </p:pic>
        <p:sp>
          <p:nvSpPr>
            <p:cNvPr id="76" name="object 76"/>
            <p:cNvSpPr/>
            <p:nvPr/>
          </p:nvSpPr>
          <p:spPr>
            <a:xfrm>
              <a:off x="5487923" y="2218949"/>
              <a:ext cx="1529080" cy="2211705"/>
            </a:xfrm>
            <a:custGeom>
              <a:avLst/>
              <a:gdLst/>
              <a:ahLst/>
              <a:cxnLst/>
              <a:rect l="l" t="t" r="r" b="b"/>
              <a:pathLst>
                <a:path w="1529079" h="2211704">
                  <a:moveTo>
                    <a:pt x="0" y="254762"/>
                  </a:moveTo>
                  <a:lnTo>
                    <a:pt x="4104" y="208967"/>
                  </a:lnTo>
                  <a:lnTo>
                    <a:pt x="15938" y="165866"/>
                  </a:lnTo>
                  <a:lnTo>
                    <a:pt x="34782" y="126177"/>
                  </a:lnTo>
                  <a:lnTo>
                    <a:pt x="59916" y="90621"/>
                  </a:lnTo>
                  <a:lnTo>
                    <a:pt x="90621" y="59916"/>
                  </a:lnTo>
                  <a:lnTo>
                    <a:pt x="126177" y="34782"/>
                  </a:lnTo>
                  <a:lnTo>
                    <a:pt x="165866" y="15938"/>
                  </a:lnTo>
                  <a:lnTo>
                    <a:pt x="208967" y="4104"/>
                  </a:lnTo>
                  <a:lnTo>
                    <a:pt x="254761" y="0"/>
                  </a:lnTo>
                  <a:lnTo>
                    <a:pt x="1273810" y="0"/>
                  </a:lnTo>
                  <a:lnTo>
                    <a:pt x="1319604" y="4104"/>
                  </a:lnTo>
                  <a:lnTo>
                    <a:pt x="1362705" y="15938"/>
                  </a:lnTo>
                  <a:lnTo>
                    <a:pt x="1402394" y="34782"/>
                  </a:lnTo>
                  <a:lnTo>
                    <a:pt x="1437950" y="59916"/>
                  </a:lnTo>
                  <a:lnTo>
                    <a:pt x="1468655" y="90621"/>
                  </a:lnTo>
                  <a:lnTo>
                    <a:pt x="1493789" y="126177"/>
                  </a:lnTo>
                  <a:lnTo>
                    <a:pt x="1512633" y="165866"/>
                  </a:lnTo>
                  <a:lnTo>
                    <a:pt x="1524467" y="208967"/>
                  </a:lnTo>
                  <a:lnTo>
                    <a:pt x="1528572" y="254762"/>
                  </a:lnTo>
                  <a:lnTo>
                    <a:pt x="1528572" y="1956549"/>
                  </a:lnTo>
                  <a:lnTo>
                    <a:pt x="1524467" y="2002344"/>
                  </a:lnTo>
                  <a:lnTo>
                    <a:pt x="1512633" y="2045446"/>
                  </a:lnTo>
                  <a:lnTo>
                    <a:pt x="1493789" y="2085136"/>
                  </a:lnTo>
                  <a:lnTo>
                    <a:pt x="1468655" y="2120695"/>
                  </a:lnTo>
                  <a:lnTo>
                    <a:pt x="1437950" y="2151402"/>
                  </a:lnTo>
                  <a:lnTo>
                    <a:pt x="1402394" y="2176538"/>
                  </a:lnTo>
                  <a:lnTo>
                    <a:pt x="1362705" y="2195384"/>
                  </a:lnTo>
                  <a:lnTo>
                    <a:pt x="1319604" y="2207219"/>
                  </a:lnTo>
                  <a:lnTo>
                    <a:pt x="1273810" y="2211324"/>
                  </a:lnTo>
                  <a:lnTo>
                    <a:pt x="254761" y="2211324"/>
                  </a:lnTo>
                  <a:lnTo>
                    <a:pt x="208967" y="2207219"/>
                  </a:lnTo>
                  <a:lnTo>
                    <a:pt x="165866" y="2195384"/>
                  </a:lnTo>
                  <a:lnTo>
                    <a:pt x="126177" y="2176538"/>
                  </a:lnTo>
                  <a:lnTo>
                    <a:pt x="90621" y="2151402"/>
                  </a:lnTo>
                  <a:lnTo>
                    <a:pt x="59916" y="2120695"/>
                  </a:lnTo>
                  <a:lnTo>
                    <a:pt x="34782" y="2085136"/>
                  </a:lnTo>
                  <a:lnTo>
                    <a:pt x="15938" y="2045446"/>
                  </a:lnTo>
                  <a:lnTo>
                    <a:pt x="4104" y="2002344"/>
                  </a:lnTo>
                  <a:lnTo>
                    <a:pt x="0" y="1956549"/>
                  </a:lnTo>
                  <a:lnTo>
                    <a:pt x="0" y="254762"/>
                  </a:lnTo>
                  <a:close/>
                </a:path>
              </a:pathLst>
            </a:custGeom>
            <a:ln w="9144">
              <a:solidFill>
                <a:srgbClr val="000000"/>
              </a:solidFill>
            </a:ln>
          </p:spPr>
          <p:txBody>
            <a:bodyPr wrap="square" lIns="0" tIns="0" rIns="0" bIns="0" rtlCol="0"/>
            <a:lstStyle/>
            <a:p>
              <a:endParaRPr/>
            </a:p>
          </p:txBody>
        </p:sp>
      </p:grpSp>
      <p:sp>
        <p:nvSpPr>
          <p:cNvPr id="77" name="object 77"/>
          <p:cNvSpPr txBox="1"/>
          <p:nvPr/>
        </p:nvSpPr>
        <p:spPr>
          <a:xfrm>
            <a:off x="5649114" y="2326468"/>
            <a:ext cx="1268095" cy="228600"/>
          </a:xfrm>
          <a:prstGeom prst="rect">
            <a:avLst/>
          </a:prstGeom>
        </p:spPr>
        <p:txBody>
          <a:bodyPr vert="horz" wrap="square" lIns="0" tIns="16510" rIns="0" bIns="0" rtlCol="0">
            <a:spAutoFit/>
          </a:bodyPr>
          <a:lstStyle/>
          <a:p>
            <a:pPr marL="12700">
              <a:lnSpc>
                <a:spcPct val="100000"/>
              </a:lnSpc>
              <a:spcBef>
                <a:spcPts val="130"/>
              </a:spcBef>
            </a:pPr>
            <a:r>
              <a:rPr sz="1300" dirty="0">
                <a:latin typeface="游ゴシック"/>
                <a:cs typeface="游ゴシック"/>
              </a:rPr>
              <a:t>Future</a:t>
            </a:r>
            <a:r>
              <a:rPr sz="1300" spc="65" dirty="0">
                <a:latin typeface="游ゴシック"/>
                <a:cs typeface="游ゴシック"/>
              </a:rPr>
              <a:t> </a:t>
            </a:r>
            <a:r>
              <a:rPr sz="1300" spc="-10" dirty="0">
                <a:latin typeface="游ゴシック"/>
                <a:cs typeface="游ゴシック"/>
              </a:rPr>
              <a:t>Scenario</a:t>
            </a:r>
            <a:endParaRPr sz="1300">
              <a:latin typeface="游ゴシック"/>
              <a:cs typeface="游ゴシック"/>
            </a:endParaRPr>
          </a:p>
        </p:txBody>
      </p:sp>
      <p:sp>
        <p:nvSpPr>
          <p:cNvPr id="78" name="object 78"/>
          <p:cNvSpPr txBox="1"/>
          <p:nvPr/>
        </p:nvSpPr>
        <p:spPr>
          <a:xfrm>
            <a:off x="5580543" y="2633746"/>
            <a:ext cx="1354455" cy="177800"/>
          </a:xfrm>
          <a:prstGeom prst="rect">
            <a:avLst/>
          </a:prstGeom>
        </p:spPr>
        <p:txBody>
          <a:bodyPr vert="horz" wrap="square" lIns="0" tIns="12065" rIns="0" bIns="0" rtlCol="0">
            <a:spAutoFit/>
          </a:bodyPr>
          <a:lstStyle/>
          <a:p>
            <a:pPr marL="203200" indent="-190500">
              <a:lnSpc>
                <a:spcPct val="100000"/>
              </a:lnSpc>
              <a:spcBef>
                <a:spcPts val="95"/>
              </a:spcBef>
              <a:buFont typeface="Wingdings"/>
              <a:buChar char=""/>
              <a:tabLst>
                <a:tab pos="203200" algn="l"/>
              </a:tabLst>
            </a:pPr>
            <a:r>
              <a:rPr sz="1000" spc="-10" dirty="0">
                <a:latin typeface="游ゴシック"/>
                <a:cs typeface="游ゴシック"/>
              </a:rPr>
              <a:t>産業、社会、企業</a:t>
            </a:r>
            <a:r>
              <a:rPr sz="1000" spc="-50" dirty="0">
                <a:latin typeface="游ゴシック"/>
                <a:cs typeface="游ゴシック"/>
              </a:rPr>
              <a:t>等</a:t>
            </a:r>
            <a:endParaRPr sz="1000">
              <a:latin typeface="游ゴシック"/>
              <a:cs typeface="游ゴシック"/>
            </a:endParaRPr>
          </a:p>
        </p:txBody>
      </p:sp>
      <p:sp>
        <p:nvSpPr>
          <p:cNvPr id="79" name="object 79"/>
          <p:cNvSpPr txBox="1"/>
          <p:nvPr/>
        </p:nvSpPr>
        <p:spPr>
          <a:xfrm>
            <a:off x="5593079" y="2726435"/>
            <a:ext cx="1370330" cy="1381125"/>
          </a:xfrm>
          <a:prstGeom prst="rect">
            <a:avLst/>
          </a:prstGeom>
          <a:ln w="9144">
            <a:solidFill>
              <a:srgbClr val="808080"/>
            </a:solidFill>
          </a:ln>
        </p:spPr>
        <p:txBody>
          <a:bodyPr vert="horz" wrap="square" lIns="0" tIns="72390" rIns="0" bIns="0" rtlCol="0">
            <a:spAutoFit/>
          </a:bodyPr>
          <a:lstStyle/>
          <a:p>
            <a:pPr marL="190500" marR="33020">
              <a:lnSpc>
                <a:spcPct val="99500"/>
              </a:lnSpc>
              <a:spcBef>
                <a:spcPts val="570"/>
              </a:spcBef>
            </a:pPr>
            <a:r>
              <a:rPr sz="1000" spc="-10" dirty="0">
                <a:latin typeface="游ゴシック"/>
                <a:cs typeface="游ゴシック"/>
              </a:rPr>
              <a:t>の変化シナリオ（</a:t>
            </a:r>
            <a:r>
              <a:rPr sz="1000" spc="-50" dirty="0">
                <a:latin typeface="游ゴシック"/>
                <a:cs typeface="游ゴシック"/>
              </a:rPr>
              <a:t>気</a:t>
            </a:r>
            <a:r>
              <a:rPr sz="1000" spc="-10" dirty="0">
                <a:latin typeface="游ゴシック"/>
                <a:cs typeface="游ゴシック"/>
              </a:rPr>
              <a:t>が付いていない</a:t>
            </a:r>
            <a:r>
              <a:rPr sz="1000" spc="-50" dirty="0">
                <a:latin typeface="游ゴシック"/>
                <a:cs typeface="游ゴシック"/>
              </a:rPr>
              <a:t>内</a:t>
            </a:r>
            <a:r>
              <a:rPr sz="1000" spc="500" dirty="0">
                <a:latin typeface="游ゴシック"/>
                <a:cs typeface="游ゴシック"/>
              </a:rPr>
              <a:t> </a:t>
            </a:r>
            <a:r>
              <a:rPr sz="1000" spc="-10" dirty="0">
                <a:latin typeface="游ゴシック"/>
                <a:cs typeface="游ゴシック"/>
              </a:rPr>
              <a:t>容）を２０前後策</a:t>
            </a:r>
            <a:r>
              <a:rPr sz="1000" spc="-50" dirty="0">
                <a:latin typeface="游ゴシック"/>
                <a:cs typeface="游ゴシック"/>
              </a:rPr>
              <a:t>定</a:t>
            </a:r>
            <a:endParaRPr sz="1000">
              <a:latin typeface="游ゴシック"/>
              <a:cs typeface="游ゴシック"/>
            </a:endParaRPr>
          </a:p>
          <a:p>
            <a:pPr marL="190500" indent="-191135">
              <a:lnSpc>
                <a:spcPct val="100000"/>
              </a:lnSpc>
              <a:buFont typeface="Wingdings"/>
              <a:buChar char=""/>
              <a:tabLst>
                <a:tab pos="191135" algn="l"/>
              </a:tabLst>
            </a:pPr>
            <a:r>
              <a:rPr sz="1000" spc="-10" dirty="0">
                <a:latin typeface="游ゴシック"/>
                <a:cs typeface="游ゴシック"/>
              </a:rPr>
              <a:t>１回/年程度更</a:t>
            </a:r>
            <a:r>
              <a:rPr sz="1000" spc="-50" dirty="0">
                <a:latin typeface="游ゴシック"/>
                <a:cs typeface="游ゴシック"/>
              </a:rPr>
              <a:t>新</a:t>
            </a:r>
            <a:endParaRPr sz="1000">
              <a:latin typeface="游ゴシック"/>
              <a:cs typeface="游ゴシック"/>
            </a:endParaRPr>
          </a:p>
          <a:p>
            <a:pPr marL="190500">
              <a:lnSpc>
                <a:spcPct val="100000"/>
              </a:lnSpc>
            </a:pPr>
            <a:r>
              <a:rPr sz="1000" spc="-10" dirty="0">
                <a:latin typeface="游ゴシック"/>
                <a:cs typeface="游ゴシック"/>
              </a:rPr>
              <a:t>（入れ替え</a:t>
            </a:r>
            <a:r>
              <a:rPr sz="1000" spc="-50" dirty="0">
                <a:latin typeface="游ゴシック"/>
                <a:cs typeface="游ゴシック"/>
              </a:rPr>
              <a:t>）</a:t>
            </a:r>
            <a:endParaRPr sz="1000">
              <a:latin typeface="游ゴシック"/>
              <a:cs typeface="游ゴシック"/>
            </a:endParaRPr>
          </a:p>
          <a:p>
            <a:pPr marL="190500" marR="33020" indent="-190500" algn="just">
              <a:lnSpc>
                <a:spcPct val="99500"/>
              </a:lnSpc>
              <a:spcBef>
                <a:spcPts val="5"/>
              </a:spcBef>
              <a:buFont typeface="Wingdings"/>
              <a:buChar char=""/>
              <a:tabLst>
                <a:tab pos="191135" algn="l"/>
              </a:tabLst>
            </a:pPr>
            <a:r>
              <a:rPr sz="1000" spc="-10" dirty="0">
                <a:latin typeface="游ゴシック"/>
                <a:cs typeface="游ゴシック"/>
              </a:rPr>
              <a:t>フォーサイト活動</a:t>
            </a:r>
            <a:r>
              <a:rPr sz="1000" spc="-50" dirty="0">
                <a:latin typeface="游ゴシック"/>
                <a:cs typeface="游ゴシック"/>
              </a:rPr>
              <a:t>の</a:t>
            </a:r>
            <a:r>
              <a:rPr sz="1000" spc="-10" dirty="0">
                <a:latin typeface="游ゴシック"/>
                <a:cs typeface="游ゴシック"/>
              </a:rPr>
              <a:t>一環として、ブッ</a:t>
            </a:r>
            <a:r>
              <a:rPr sz="1000" spc="-50" dirty="0">
                <a:latin typeface="游ゴシック"/>
                <a:cs typeface="游ゴシック"/>
              </a:rPr>
              <a:t>ク</a:t>
            </a:r>
            <a:r>
              <a:rPr sz="1000" spc="-10" dirty="0">
                <a:latin typeface="游ゴシック"/>
                <a:cs typeface="游ゴシック"/>
              </a:rPr>
              <a:t>およびイントラに</a:t>
            </a:r>
            <a:r>
              <a:rPr sz="1000" spc="-50" dirty="0">
                <a:latin typeface="游ゴシック"/>
                <a:cs typeface="游ゴシック"/>
              </a:rPr>
              <a:t>掲</a:t>
            </a:r>
            <a:endParaRPr sz="1000">
              <a:latin typeface="游ゴシック"/>
              <a:cs typeface="游ゴシック"/>
            </a:endParaRPr>
          </a:p>
          <a:p>
            <a:pPr marL="190500">
              <a:lnSpc>
                <a:spcPts val="730"/>
              </a:lnSpc>
              <a:spcBef>
                <a:spcPts val="5"/>
              </a:spcBef>
            </a:pPr>
            <a:r>
              <a:rPr sz="1000" spc="-5" dirty="0">
                <a:latin typeface="游ゴシック"/>
                <a:cs typeface="游ゴシック"/>
              </a:rPr>
              <a:t>載</a:t>
            </a:r>
            <a:endParaRPr sz="1000">
              <a:latin typeface="游ゴシック"/>
              <a:cs typeface="游ゴシック"/>
            </a:endParaRPr>
          </a:p>
        </p:txBody>
      </p:sp>
      <p:grpSp>
        <p:nvGrpSpPr>
          <p:cNvPr id="80" name="object 80"/>
          <p:cNvGrpSpPr/>
          <p:nvPr/>
        </p:nvGrpSpPr>
        <p:grpSpPr>
          <a:xfrm>
            <a:off x="2541777" y="2223395"/>
            <a:ext cx="6305550" cy="2199640"/>
            <a:chOff x="2541777" y="2223395"/>
            <a:chExt cx="6305550" cy="2199640"/>
          </a:xfrm>
        </p:grpSpPr>
        <p:sp>
          <p:nvSpPr>
            <p:cNvPr id="81" name="object 81"/>
            <p:cNvSpPr/>
            <p:nvPr/>
          </p:nvSpPr>
          <p:spPr>
            <a:xfrm>
              <a:off x="2784347" y="3372307"/>
              <a:ext cx="1062355" cy="97790"/>
            </a:xfrm>
            <a:custGeom>
              <a:avLst/>
              <a:gdLst/>
              <a:ahLst/>
              <a:cxnLst/>
              <a:rect l="l" t="t" r="r" b="b"/>
              <a:pathLst>
                <a:path w="1062354" h="97789">
                  <a:moveTo>
                    <a:pt x="0" y="97167"/>
                  </a:moveTo>
                  <a:lnTo>
                    <a:pt x="1061897" y="0"/>
                  </a:lnTo>
                </a:path>
              </a:pathLst>
            </a:custGeom>
            <a:ln w="12699">
              <a:solidFill>
                <a:srgbClr val="808080"/>
              </a:solidFill>
            </a:ln>
          </p:spPr>
          <p:txBody>
            <a:bodyPr wrap="square" lIns="0" tIns="0" rIns="0" bIns="0" rtlCol="0"/>
            <a:lstStyle/>
            <a:p>
              <a:endParaRPr/>
            </a:p>
          </p:txBody>
        </p:sp>
        <p:sp>
          <p:nvSpPr>
            <p:cNvPr id="82" name="object 82"/>
            <p:cNvSpPr/>
            <p:nvPr/>
          </p:nvSpPr>
          <p:spPr>
            <a:xfrm>
              <a:off x="3830121" y="3335522"/>
              <a:ext cx="79375" cy="76200"/>
            </a:xfrm>
            <a:custGeom>
              <a:avLst/>
              <a:gdLst/>
              <a:ahLst/>
              <a:cxnLst/>
              <a:rect l="l" t="t" r="r" b="b"/>
              <a:pathLst>
                <a:path w="79375" h="76200">
                  <a:moveTo>
                    <a:pt x="0" y="0"/>
                  </a:moveTo>
                  <a:lnTo>
                    <a:pt x="6946" y="75882"/>
                  </a:lnTo>
                  <a:lnTo>
                    <a:pt x="79362" y="30988"/>
                  </a:lnTo>
                  <a:lnTo>
                    <a:pt x="0" y="0"/>
                  </a:lnTo>
                  <a:close/>
                </a:path>
              </a:pathLst>
            </a:custGeom>
            <a:solidFill>
              <a:srgbClr val="808080"/>
            </a:solidFill>
          </p:spPr>
          <p:txBody>
            <a:bodyPr wrap="square" lIns="0" tIns="0" rIns="0" bIns="0" rtlCol="0"/>
            <a:lstStyle/>
            <a:p>
              <a:endParaRPr/>
            </a:p>
          </p:txBody>
        </p:sp>
        <p:sp>
          <p:nvSpPr>
            <p:cNvPr id="83" name="object 83"/>
            <p:cNvSpPr/>
            <p:nvPr/>
          </p:nvSpPr>
          <p:spPr>
            <a:xfrm>
              <a:off x="2807207" y="2929127"/>
              <a:ext cx="1035050" cy="180975"/>
            </a:xfrm>
            <a:custGeom>
              <a:avLst/>
              <a:gdLst/>
              <a:ahLst/>
              <a:cxnLst/>
              <a:rect l="l" t="t" r="r" b="b"/>
              <a:pathLst>
                <a:path w="1035050" h="180975">
                  <a:moveTo>
                    <a:pt x="0" y="0"/>
                  </a:moveTo>
                  <a:lnTo>
                    <a:pt x="1034745" y="180555"/>
                  </a:lnTo>
                </a:path>
              </a:pathLst>
            </a:custGeom>
            <a:ln w="12700">
              <a:solidFill>
                <a:srgbClr val="808080"/>
              </a:solidFill>
            </a:ln>
          </p:spPr>
          <p:txBody>
            <a:bodyPr wrap="square" lIns="0" tIns="0" rIns="0" bIns="0" rtlCol="0"/>
            <a:lstStyle/>
            <a:p>
              <a:endParaRPr/>
            </a:p>
          </p:txBody>
        </p:sp>
        <p:sp>
          <p:nvSpPr>
            <p:cNvPr id="84" name="object 84"/>
            <p:cNvSpPr/>
            <p:nvPr/>
          </p:nvSpPr>
          <p:spPr>
            <a:xfrm>
              <a:off x="3822891" y="3069962"/>
              <a:ext cx="81915" cy="75565"/>
            </a:xfrm>
            <a:custGeom>
              <a:avLst/>
              <a:gdLst/>
              <a:ahLst/>
              <a:cxnLst/>
              <a:rect l="l" t="t" r="r" b="b"/>
              <a:pathLst>
                <a:path w="81914" h="75564">
                  <a:moveTo>
                    <a:pt x="13106" y="0"/>
                  </a:moveTo>
                  <a:lnTo>
                    <a:pt x="0" y="75069"/>
                  </a:lnTo>
                  <a:lnTo>
                    <a:pt x="81622" y="50634"/>
                  </a:lnTo>
                  <a:lnTo>
                    <a:pt x="13106" y="0"/>
                  </a:lnTo>
                  <a:close/>
                </a:path>
              </a:pathLst>
            </a:custGeom>
            <a:solidFill>
              <a:srgbClr val="808080"/>
            </a:solidFill>
          </p:spPr>
          <p:txBody>
            <a:bodyPr wrap="square" lIns="0" tIns="0" rIns="0" bIns="0" rtlCol="0"/>
            <a:lstStyle/>
            <a:p>
              <a:endParaRPr/>
            </a:p>
          </p:txBody>
        </p:sp>
        <p:sp>
          <p:nvSpPr>
            <p:cNvPr id="85" name="object 85"/>
            <p:cNvSpPr/>
            <p:nvPr/>
          </p:nvSpPr>
          <p:spPr>
            <a:xfrm>
              <a:off x="2548127" y="3133761"/>
              <a:ext cx="1293495" cy="71120"/>
            </a:xfrm>
            <a:custGeom>
              <a:avLst/>
              <a:gdLst/>
              <a:ahLst/>
              <a:cxnLst/>
              <a:rect l="l" t="t" r="r" b="b"/>
              <a:pathLst>
                <a:path w="1293495" h="71119">
                  <a:moveTo>
                    <a:pt x="0" y="70573"/>
                  </a:moveTo>
                  <a:lnTo>
                    <a:pt x="1293329" y="0"/>
                  </a:lnTo>
                </a:path>
              </a:pathLst>
            </a:custGeom>
            <a:ln w="12700">
              <a:solidFill>
                <a:srgbClr val="808080"/>
              </a:solidFill>
            </a:ln>
          </p:spPr>
          <p:txBody>
            <a:bodyPr wrap="square" lIns="0" tIns="0" rIns="0" bIns="0" rtlCol="0"/>
            <a:lstStyle/>
            <a:p>
              <a:endParaRPr/>
            </a:p>
          </p:txBody>
        </p:sp>
        <p:sp>
          <p:nvSpPr>
            <p:cNvPr id="86" name="object 86"/>
            <p:cNvSpPr/>
            <p:nvPr/>
          </p:nvSpPr>
          <p:spPr>
            <a:xfrm>
              <a:off x="3826703" y="3096409"/>
              <a:ext cx="78740" cy="76200"/>
            </a:xfrm>
            <a:custGeom>
              <a:avLst/>
              <a:gdLst/>
              <a:ahLst/>
              <a:cxnLst/>
              <a:rect l="l" t="t" r="r" b="b"/>
              <a:pathLst>
                <a:path w="78739" h="76200">
                  <a:moveTo>
                    <a:pt x="0" y="0"/>
                  </a:moveTo>
                  <a:lnTo>
                    <a:pt x="4152" y="76085"/>
                  </a:lnTo>
                  <a:lnTo>
                    <a:pt x="78155" y="33883"/>
                  </a:lnTo>
                  <a:lnTo>
                    <a:pt x="0" y="0"/>
                  </a:lnTo>
                  <a:close/>
                </a:path>
              </a:pathLst>
            </a:custGeom>
            <a:solidFill>
              <a:srgbClr val="808080"/>
            </a:solidFill>
          </p:spPr>
          <p:txBody>
            <a:bodyPr wrap="square" lIns="0" tIns="0" rIns="0" bIns="0" rtlCol="0"/>
            <a:lstStyle/>
            <a:p>
              <a:endParaRPr/>
            </a:p>
          </p:txBody>
        </p:sp>
        <p:sp>
          <p:nvSpPr>
            <p:cNvPr id="87" name="object 87"/>
            <p:cNvSpPr/>
            <p:nvPr/>
          </p:nvSpPr>
          <p:spPr>
            <a:xfrm>
              <a:off x="3124200" y="3719605"/>
              <a:ext cx="725805" cy="415290"/>
            </a:xfrm>
            <a:custGeom>
              <a:avLst/>
              <a:gdLst/>
              <a:ahLst/>
              <a:cxnLst/>
              <a:rect l="l" t="t" r="r" b="b"/>
              <a:pathLst>
                <a:path w="725804" h="415289">
                  <a:moveTo>
                    <a:pt x="0" y="415175"/>
                  </a:moveTo>
                  <a:lnTo>
                    <a:pt x="725779" y="0"/>
                  </a:lnTo>
                </a:path>
              </a:pathLst>
            </a:custGeom>
            <a:ln w="12700">
              <a:solidFill>
                <a:srgbClr val="808080"/>
              </a:solidFill>
            </a:ln>
          </p:spPr>
          <p:txBody>
            <a:bodyPr wrap="square" lIns="0" tIns="0" rIns="0" bIns="0" rtlCol="0"/>
            <a:lstStyle/>
            <a:p>
              <a:endParaRPr/>
            </a:p>
          </p:txBody>
        </p:sp>
        <p:sp>
          <p:nvSpPr>
            <p:cNvPr id="88" name="object 88"/>
            <p:cNvSpPr/>
            <p:nvPr/>
          </p:nvSpPr>
          <p:spPr>
            <a:xfrm>
              <a:off x="3820045" y="3688085"/>
              <a:ext cx="85090" cy="71120"/>
            </a:xfrm>
            <a:custGeom>
              <a:avLst/>
              <a:gdLst/>
              <a:ahLst/>
              <a:cxnLst/>
              <a:rect l="l" t="t" r="r" b="b"/>
              <a:pathLst>
                <a:path w="85089" h="71120">
                  <a:moveTo>
                    <a:pt x="85051" y="0"/>
                  </a:moveTo>
                  <a:lnTo>
                    <a:pt x="0" y="4762"/>
                  </a:lnTo>
                  <a:lnTo>
                    <a:pt x="37833" y="70904"/>
                  </a:lnTo>
                  <a:lnTo>
                    <a:pt x="85051" y="0"/>
                  </a:lnTo>
                  <a:close/>
                </a:path>
              </a:pathLst>
            </a:custGeom>
            <a:solidFill>
              <a:srgbClr val="808080"/>
            </a:solidFill>
          </p:spPr>
          <p:txBody>
            <a:bodyPr wrap="square" lIns="0" tIns="0" rIns="0" bIns="0" rtlCol="0"/>
            <a:lstStyle/>
            <a:p>
              <a:endParaRPr/>
            </a:p>
          </p:txBody>
        </p:sp>
        <p:sp>
          <p:nvSpPr>
            <p:cNvPr id="89" name="object 89"/>
            <p:cNvSpPr/>
            <p:nvPr/>
          </p:nvSpPr>
          <p:spPr>
            <a:xfrm>
              <a:off x="2795015" y="3695212"/>
              <a:ext cx="1035050" cy="194310"/>
            </a:xfrm>
            <a:custGeom>
              <a:avLst/>
              <a:gdLst/>
              <a:ahLst/>
              <a:cxnLst/>
              <a:rect l="l" t="t" r="r" b="b"/>
              <a:pathLst>
                <a:path w="1035050" h="194310">
                  <a:moveTo>
                    <a:pt x="0" y="194119"/>
                  </a:moveTo>
                  <a:lnTo>
                    <a:pt x="1034922" y="0"/>
                  </a:lnTo>
                </a:path>
              </a:pathLst>
            </a:custGeom>
            <a:ln w="12700">
              <a:solidFill>
                <a:srgbClr val="808080"/>
              </a:solidFill>
            </a:ln>
          </p:spPr>
          <p:txBody>
            <a:bodyPr wrap="square" lIns="0" tIns="0" rIns="0" bIns="0" rtlCol="0"/>
            <a:lstStyle/>
            <a:p>
              <a:endParaRPr/>
            </a:p>
          </p:txBody>
        </p:sp>
        <p:sp>
          <p:nvSpPr>
            <p:cNvPr id="90" name="object 90"/>
            <p:cNvSpPr/>
            <p:nvPr/>
          </p:nvSpPr>
          <p:spPr>
            <a:xfrm>
              <a:off x="3810435" y="3660113"/>
              <a:ext cx="81915" cy="74930"/>
            </a:xfrm>
            <a:custGeom>
              <a:avLst/>
              <a:gdLst/>
              <a:ahLst/>
              <a:cxnLst/>
              <a:rect l="l" t="t" r="r" b="b"/>
              <a:pathLst>
                <a:path w="81914" h="74929">
                  <a:moveTo>
                    <a:pt x="0" y="0"/>
                  </a:moveTo>
                  <a:lnTo>
                    <a:pt x="14046" y="74891"/>
                  </a:lnTo>
                  <a:lnTo>
                    <a:pt x="81914" y="23393"/>
                  </a:lnTo>
                  <a:lnTo>
                    <a:pt x="0" y="0"/>
                  </a:lnTo>
                  <a:close/>
                </a:path>
              </a:pathLst>
            </a:custGeom>
            <a:solidFill>
              <a:srgbClr val="808080"/>
            </a:solidFill>
          </p:spPr>
          <p:txBody>
            <a:bodyPr wrap="square" lIns="0" tIns="0" rIns="0" bIns="0" rtlCol="0"/>
            <a:lstStyle/>
            <a:p>
              <a:endParaRPr/>
            </a:p>
          </p:txBody>
        </p:sp>
        <p:sp>
          <p:nvSpPr>
            <p:cNvPr id="91" name="object 91"/>
            <p:cNvSpPr/>
            <p:nvPr/>
          </p:nvSpPr>
          <p:spPr>
            <a:xfrm>
              <a:off x="3145536" y="3675545"/>
              <a:ext cx="677545" cy="29209"/>
            </a:xfrm>
            <a:custGeom>
              <a:avLst/>
              <a:gdLst/>
              <a:ahLst/>
              <a:cxnLst/>
              <a:rect l="l" t="t" r="r" b="b"/>
              <a:pathLst>
                <a:path w="677545" h="29210">
                  <a:moveTo>
                    <a:pt x="0" y="28867"/>
                  </a:moveTo>
                  <a:lnTo>
                    <a:pt x="677354" y="0"/>
                  </a:lnTo>
                </a:path>
              </a:pathLst>
            </a:custGeom>
            <a:ln w="12700">
              <a:solidFill>
                <a:srgbClr val="808080"/>
              </a:solidFill>
            </a:ln>
          </p:spPr>
          <p:txBody>
            <a:bodyPr wrap="square" lIns="0" tIns="0" rIns="0" bIns="0" rtlCol="0"/>
            <a:lstStyle/>
            <a:p>
              <a:endParaRPr/>
            </a:p>
          </p:txBody>
        </p:sp>
        <p:sp>
          <p:nvSpPr>
            <p:cNvPr id="92" name="object 92"/>
            <p:cNvSpPr/>
            <p:nvPr/>
          </p:nvSpPr>
          <p:spPr>
            <a:xfrm>
              <a:off x="3808580" y="3638016"/>
              <a:ext cx="78105" cy="76200"/>
            </a:xfrm>
            <a:custGeom>
              <a:avLst/>
              <a:gdLst/>
              <a:ahLst/>
              <a:cxnLst/>
              <a:rect l="l" t="t" r="r" b="b"/>
              <a:pathLst>
                <a:path w="78104" h="76200">
                  <a:moveTo>
                    <a:pt x="0" y="0"/>
                  </a:moveTo>
                  <a:lnTo>
                    <a:pt x="3251" y="76136"/>
                  </a:lnTo>
                  <a:lnTo>
                    <a:pt x="77762" y="34823"/>
                  </a:lnTo>
                  <a:lnTo>
                    <a:pt x="0" y="0"/>
                  </a:lnTo>
                  <a:close/>
                </a:path>
              </a:pathLst>
            </a:custGeom>
            <a:solidFill>
              <a:srgbClr val="808080"/>
            </a:solidFill>
          </p:spPr>
          <p:txBody>
            <a:bodyPr wrap="square" lIns="0" tIns="0" rIns="0" bIns="0" rtlCol="0"/>
            <a:lstStyle/>
            <a:p>
              <a:endParaRPr/>
            </a:p>
          </p:txBody>
        </p:sp>
        <p:pic>
          <p:nvPicPr>
            <p:cNvPr id="93" name="object 93"/>
            <p:cNvPicPr/>
            <p:nvPr/>
          </p:nvPicPr>
          <p:blipFill>
            <a:blip r:embed="rId23" cstate="print"/>
            <a:stretch>
              <a:fillRect/>
            </a:stretch>
          </p:blipFill>
          <p:spPr>
            <a:xfrm>
              <a:off x="7315199" y="2226564"/>
              <a:ext cx="1528571" cy="2193035"/>
            </a:xfrm>
            <a:prstGeom prst="rect">
              <a:avLst/>
            </a:prstGeom>
          </p:spPr>
        </p:pic>
        <p:sp>
          <p:nvSpPr>
            <p:cNvPr id="94" name="object 94"/>
            <p:cNvSpPr/>
            <p:nvPr/>
          </p:nvSpPr>
          <p:spPr>
            <a:xfrm>
              <a:off x="7315199" y="2226570"/>
              <a:ext cx="1529080" cy="2193290"/>
            </a:xfrm>
            <a:custGeom>
              <a:avLst/>
              <a:gdLst/>
              <a:ahLst/>
              <a:cxnLst/>
              <a:rect l="l" t="t" r="r" b="b"/>
              <a:pathLst>
                <a:path w="1529079" h="2193290">
                  <a:moveTo>
                    <a:pt x="0" y="254762"/>
                  </a:moveTo>
                  <a:lnTo>
                    <a:pt x="4104" y="208967"/>
                  </a:lnTo>
                  <a:lnTo>
                    <a:pt x="15938" y="165866"/>
                  </a:lnTo>
                  <a:lnTo>
                    <a:pt x="34782" y="126177"/>
                  </a:lnTo>
                  <a:lnTo>
                    <a:pt x="59916" y="90621"/>
                  </a:lnTo>
                  <a:lnTo>
                    <a:pt x="90621" y="59916"/>
                  </a:lnTo>
                  <a:lnTo>
                    <a:pt x="126177" y="34782"/>
                  </a:lnTo>
                  <a:lnTo>
                    <a:pt x="165866" y="15938"/>
                  </a:lnTo>
                  <a:lnTo>
                    <a:pt x="208967" y="4104"/>
                  </a:lnTo>
                  <a:lnTo>
                    <a:pt x="254761" y="0"/>
                  </a:lnTo>
                  <a:lnTo>
                    <a:pt x="1273810" y="0"/>
                  </a:lnTo>
                  <a:lnTo>
                    <a:pt x="1319604" y="4104"/>
                  </a:lnTo>
                  <a:lnTo>
                    <a:pt x="1362705" y="15938"/>
                  </a:lnTo>
                  <a:lnTo>
                    <a:pt x="1402394" y="34782"/>
                  </a:lnTo>
                  <a:lnTo>
                    <a:pt x="1437950" y="59916"/>
                  </a:lnTo>
                  <a:lnTo>
                    <a:pt x="1468655" y="90621"/>
                  </a:lnTo>
                  <a:lnTo>
                    <a:pt x="1493789" y="126177"/>
                  </a:lnTo>
                  <a:lnTo>
                    <a:pt x="1512633" y="165866"/>
                  </a:lnTo>
                  <a:lnTo>
                    <a:pt x="1524467" y="208967"/>
                  </a:lnTo>
                  <a:lnTo>
                    <a:pt x="1528572" y="254762"/>
                  </a:lnTo>
                  <a:lnTo>
                    <a:pt x="1528572" y="1938261"/>
                  </a:lnTo>
                  <a:lnTo>
                    <a:pt x="1524467" y="1984056"/>
                  </a:lnTo>
                  <a:lnTo>
                    <a:pt x="1512633" y="2027158"/>
                  </a:lnTo>
                  <a:lnTo>
                    <a:pt x="1493789" y="2066848"/>
                  </a:lnTo>
                  <a:lnTo>
                    <a:pt x="1468655" y="2102407"/>
                  </a:lnTo>
                  <a:lnTo>
                    <a:pt x="1437950" y="2133114"/>
                  </a:lnTo>
                  <a:lnTo>
                    <a:pt x="1402394" y="2158250"/>
                  </a:lnTo>
                  <a:lnTo>
                    <a:pt x="1362705" y="2177096"/>
                  </a:lnTo>
                  <a:lnTo>
                    <a:pt x="1319604" y="2188931"/>
                  </a:lnTo>
                  <a:lnTo>
                    <a:pt x="1273810" y="2193036"/>
                  </a:lnTo>
                  <a:lnTo>
                    <a:pt x="254761" y="2193036"/>
                  </a:lnTo>
                  <a:lnTo>
                    <a:pt x="208967" y="2188931"/>
                  </a:lnTo>
                  <a:lnTo>
                    <a:pt x="165866" y="2177096"/>
                  </a:lnTo>
                  <a:lnTo>
                    <a:pt x="126177" y="2158250"/>
                  </a:lnTo>
                  <a:lnTo>
                    <a:pt x="90621" y="2133114"/>
                  </a:lnTo>
                  <a:lnTo>
                    <a:pt x="59916" y="2102407"/>
                  </a:lnTo>
                  <a:lnTo>
                    <a:pt x="34782" y="2066848"/>
                  </a:lnTo>
                  <a:lnTo>
                    <a:pt x="15938" y="2027158"/>
                  </a:lnTo>
                  <a:lnTo>
                    <a:pt x="4104" y="1984056"/>
                  </a:lnTo>
                  <a:lnTo>
                    <a:pt x="0" y="1938261"/>
                  </a:lnTo>
                  <a:lnTo>
                    <a:pt x="0" y="254762"/>
                  </a:lnTo>
                  <a:close/>
                </a:path>
              </a:pathLst>
            </a:custGeom>
            <a:ln w="6096">
              <a:solidFill>
                <a:srgbClr val="4472C4"/>
              </a:solidFill>
            </a:ln>
          </p:spPr>
          <p:txBody>
            <a:bodyPr wrap="square" lIns="0" tIns="0" rIns="0" bIns="0" rtlCol="0"/>
            <a:lstStyle/>
            <a:p>
              <a:endParaRPr/>
            </a:p>
          </p:txBody>
        </p:sp>
      </p:grpSp>
      <p:sp>
        <p:nvSpPr>
          <p:cNvPr id="95" name="object 95"/>
          <p:cNvSpPr txBox="1"/>
          <p:nvPr/>
        </p:nvSpPr>
        <p:spPr>
          <a:xfrm>
            <a:off x="7684681" y="2326468"/>
            <a:ext cx="852169" cy="228600"/>
          </a:xfrm>
          <a:prstGeom prst="rect">
            <a:avLst/>
          </a:prstGeom>
        </p:spPr>
        <p:txBody>
          <a:bodyPr vert="horz" wrap="square" lIns="0" tIns="16510" rIns="0" bIns="0" rtlCol="0">
            <a:spAutoFit/>
          </a:bodyPr>
          <a:lstStyle/>
          <a:p>
            <a:pPr marL="12700">
              <a:lnSpc>
                <a:spcPct val="100000"/>
              </a:lnSpc>
              <a:spcBef>
                <a:spcPts val="130"/>
              </a:spcBef>
            </a:pPr>
            <a:r>
              <a:rPr sz="1300" dirty="0">
                <a:latin typeface="游ゴシック"/>
                <a:cs typeface="游ゴシック"/>
              </a:rPr>
              <a:t>Work</a:t>
            </a:r>
            <a:r>
              <a:rPr sz="1300" spc="60" dirty="0">
                <a:latin typeface="游ゴシック"/>
                <a:cs typeface="游ゴシック"/>
              </a:rPr>
              <a:t> </a:t>
            </a:r>
            <a:r>
              <a:rPr sz="1300" spc="-20" dirty="0">
                <a:latin typeface="游ゴシック"/>
                <a:cs typeface="游ゴシック"/>
              </a:rPr>
              <a:t>shop</a:t>
            </a:r>
            <a:endParaRPr sz="1300">
              <a:latin typeface="游ゴシック"/>
              <a:cs typeface="游ゴシック"/>
            </a:endParaRPr>
          </a:p>
        </p:txBody>
      </p:sp>
      <p:sp>
        <p:nvSpPr>
          <p:cNvPr id="96" name="object 96"/>
          <p:cNvSpPr txBox="1"/>
          <p:nvPr/>
        </p:nvSpPr>
        <p:spPr>
          <a:xfrm>
            <a:off x="7391400" y="2708148"/>
            <a:ext cx="1369060" cy="1382395"/>
          </a:xfrm>
          <a:prstGeom prst="rect">
            <a:avLst/>
          </a:prstGeom>
          <a:ln w="9144">
            <a:solidFill>
              <a:srgbClr val="808080"/>
            </a:solidFill>
          </a:ln>
        </p:spPr>
        <p:txBody>
          <a:bodyPr vert="horz" wrap="square" lIns="0" tIns="1270" rIns="0" bIns="0" rtlCol="0">
            <a:spAutoFit/>
          </a:bodyPr>
          <a:lstStyle/>
          <a:p>
            <a:pPr marL="189865" marR="29209" indent="-190500">
              <a:lnSpc>
                <a:spcPts val="1200"/>
              </a:lnSpc>
              <a:spcBef>
                <a:spcPts val="10"/>
              </a:spcBef>
              <a:buFont typeface="Wingdings"/>
              <a:buChar char=""/>
              <a:tabLst>
                <a:tab pos="190500" algn="l"/>
              </a:tabLst>
            </a:pPr>
            <a:r>
              <a:rPr sz="1000" spc="-10" dirty="0">
                <a:latin typeface="游ゴシック"/>
                <a:cs typeface="游ゴシック"/>
              </a:rPr>
              <a:t>仮説されたFuture Scenarioを元に各</a:t>
            </a:r>
            <a:r>
              <a:rPr sz="1000" spc="-50" dirty="0">
                <a:latin typeface="游ゴシック"/>
                <a:cs typeface="游ゴシック"/>
              </a:rPr>
              <a:t>営</a:t>
            </a:r>
            <a:endParaRPr sz="1000">
              <a:latin typeface="游ゴシック"/>
              <a:cs typeface="游ゴシック"/>
            </a:endParaRPr>
          </a:p>
          <a:p>
            <a:pPr marL="189865" marR="32384">
              <a:lnSpc>
                <a:spcPts val="1190"/>
              </a:lnSpc>
              <a:spcBef>
                <a:spcPts val="5"/>
              </a:spcBef>
            </a:pPr>
            <a:r>
              <a:rPr sz="1000" spc="-10" dirty="0">
                <a:latin typeface="游ゴシック"/>
                <a:cs typeface="游ゴシック"/>
              </a:rPr>
              <a:t>業本部の新規事業</a:t>
            </a:r>
            <a:r>
              <a:rPr sz="1000" spc="-50" dirty="0">
                <a:latin typeface="游ゴシック"/>
                <a:cs typeface="游ゴシック"/>
              </a:rPr>
              <a:t>検</a:t>
            </a:r>
            <a:r>
              <a:rPr sz="1000" spc="-10" dirty="0">
                <a:latin typeface="游ゴシック"/>
                <a:cs typeface="游ゴシック"/>
              </a:rPr>
              <a:t>討や事業計画策定</a:t>
            </a:r>
            <a:r>
              <a:rPr sz="1000" spc="-50" dirty="0">
                <a:latin typeface="游ゴシック"/>
                <a:cs typeface="游ゴシック"/>
              </a:rPr>
              <a:t>の</a:t>
            </a:r>
            <a:endParaRPr sz="1000">
              <a:latin typeface="游ゴシック"/>
              <a:cs typeface="游ゴシック"/>
            </a:endParaRPr>
          </a:p>
          <a:p>
            <a:pPr marL="189865">
              <a:lnSpc>
                <a:spcPts val="1160"/>
              </a:lnSpc>
            </a:pPr>
            <a:r>
              <a:rPr sz="1000" spc="-10" dirty="0">
                <a:latin typeface="游ゴシック"/>
                <a:cs typeface="游ゴシック"/>
              </a:rPr>
              <a:t>ための</a:t>
            </a:r>
            <a:r>
              <a:rPr sz="1000" spc="-20" dirty="0">
                <a:latin typeface="游ゴシック"/>
                <a:cs typeface="游ゴシック"/>
              </a:rPr>
              <a:t>WS</a:t>
            </a:r>
            <a:r>
              <a:rPr sz="1000" spc="-10" dirty="0">
                <a:latin typeface="游ゴシック"/>
                <a:cs typeface="游ゴシック"/>
              </a:rPr>
              <a:t>実</a:t>
            </a:r>
            <a:r>
              <a:rPr sz="1000" spc="-50" dirty="0">
                <a:latin typeface="游ゴシック"/>
                <a:cs typeface="游ゴシック"/>
              </a:rPr>
              <a:t>施</a:t>
            </a:r>
            <a:endParaRPr sz="1000">
              <a:latin typeface="游ゴシック"/>
              <a:cs typeface="游ゴシック"/>
            </a:endParaRPr>
          </a:p>
          <a:p>
            <a:pPr marL="189865" marR="32384" indent="-190500" algn="just">
              <a:lnSpc>
                <a:spcPct val="99700"/>
              </a:lnSpc>
              <a:spcBef>
                <a:spcPts val="5"/>
              </a:spcBef>
              <a:buFont typeface="Wingdings"/>
              <a:buChar char=""/>
              <a:tabLst>
                <a:tab pos="190500" algn="l"/>
              </a:tabLst>
            </a:pPr>
            <a:r>
              <a:rPr sz="1000" spc="-10" dirty="0">
                <a:latin typeface="游ゴシック"/>
                <a:cs typeface="游ゴシック"/>
              </a:rPr>
              <a:t>将来の産業・社会</a:t>
            </a:r>
            <a:r>
              <a:rPr sz="1000" spc="-50" dirty="0">
                <a:latin typeface="游ゴシック"/>
                <a:cs typeface="游ゴシック"/>
              </a:rPr>
              <a:t>の</a:t>
            </a:r>
            <a:r>
              <a:rPr sz="1000" spc="-10" dirty="0">
                <a:latin typeface="游ゴシック"/>
                <a:cs typeface="游ゴシック"/>
              </a:rPr>
              <a:t>変化を仮説し、そ</a:t>
            </a:r>
            <a:r>
              <a:rPr sz="1000" spc="-50" dirty="0">
                <a:latin typeface="游ゴシック"/>
                <a:cs typeface="游ゴシック"/>
              </a:rPr>
              <a:t>れ</a:t>
            </a:r>
            <a:r>
              <a:rPr sz="1000" spc="-10" dirty="0">
                <a:latin typeface="游ゴシック"/>
                <a:cs typeface="游ゴシック"/>
              </a:rPr>
              <a:t>に向けた営業本部</a:t>
            </a:r>
            <a:r>
              <a:rPr sz="1000" spc="-50" dirty="0">
                <a:latin typeface="游ゴシック"/>
                <a:cs typeface="游ゴシック"/>
              </a:rPr>
              <a:t>ア</a:t>
            </a:r>
            <a:r>
              <a:rPr sz="1000" spc="-10" dirty="0">
                <a:latin typeface="游ゴシック"/>
                <a:cs typeface="游ゴシック"/>
              </a:rPr>
              <a:t>クションにつなげ</a:t>
            </a:r>
            <a:r>
              <a:rPr sz="1000" spc="-50" dirty="0">
                <a:latin typeface="游ゴシック"/>
                <a:cs typeface="游ゴシック"/>
              </a:rPr>
              <a:t>る</a:t>
            </a:r>
            <a:endParaRPr sz="1000">
              <a:latin typeface="游ゴシック"/>
              <a:cs typeface="游ゴシック"/>
            </a:endParaRPr>
          </a:p>
        </p:txBody>
      </p:sp>
      <p:grpSp>
        <p:nvGrpSpPr>
          <p:cNvPr id="97" name="object 97"/>
          <p:cNvGrpSpPr/>
          <p:nvPr/>
        </p:nvGrpSpPr>
        <p:grpSpPr>
          <a:xfrm>
            <a:off x="5021326" y="1449069"/>
            <a:ext cx="3097530" cy="1913255"/>
            <a:chOff x="5021326" y="1449069"/>
            <a:chExt cx="3097530" cy="1913255"/>
          </a:xfrm>
        </p:grpSpPr>
        <p:sp>
          <p:nvSpPr>
            <p:cNvPr id="98" name="object 98"/>
            <p:cNvSpPr/>
            <p:nvPr/>
          </p:nvSpPr>
          <p:spPr>
            <a:xfrm>
              <a:off x="5027676" y="1455419"/>
              <a:ext cx="3053080" cy="708025"/>
            </a:xfrm>
            <a:custGeom>
              <a:avLst/>
              <a:gdLst/>
              <a:ahLst/>
              <a:cxnLst/>
              <a:rect l="l" t="t" r="r" b="b"/>
              <a:pathLst>
                <a:path w="3053079" h="708025">
                  <a:moveTo>
                    <a:pt x="0" y="0"/>
                  </a:moveTo>
                  <a:lnTo>
                    <a:pt x="3052521" y="0"/>
                  </a:lnTo>
                  <a:lnTo>
                    <a:pt x="3052521" y="707821"/>
                  </a:lnTo>
                </a:path>
              </a:pathLst>
            </a:custGeom>
            <a:ln w="12700">
              <a:solidFill>
                <a:srgbClr val="000000"/>
              </a:solidFill>
            </a:ln>
          </p:spPr>
          <p:txBody>
            <a:bodyPr wrap="square" lIns="0" tIns="0" rIns="0" bIns="0" rtlCol="0"/>
            <a:lstStyle/>
            <a:p>
              <a:endParaRPr/>
            </a:p>
          </p:txBody>
        </p:sp>
        <p:sp>
          <p:nvSpPr>
            <p:cNvPr id="99" name="object 99"/>
            <p:cNvSpPr/>
            <p:nvPr/>
          </p:nvSpPr>
          <p:spPr>
            <a:xfrm>
              <a:off x="8042098" y="2150540"/>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100" name="object 100"/>
            <p:cNvSpPr/>
            <p:nvPr/>
          </p:nvSpPr>
          <p:spPr>
            <a:xfrm>
              <a:off x="7016496" y="3323841"/>
              <a:ext cx="235585" cy="1905"/>
            </a:xfrm>
            <a:custGeom>
              <a:avLst/>
              <a:gdLst/>
              <a:ahLst/>
              <a:cxnLst/>
              <a:rect l="l" t="t" r="r" b="b"/>
              <a:pathLst>
                <a:path w="235584" h="1904">
                  <a:moveTo>
                    <a:pt x="0" y="1866"/>
                  </a:moveTo>
                  <a:lnTo>
                    <a:pt x="149339" y="1866"/>
                  </a:lnTo>
                  <a:lnTo>
                    <a:pt x="149339" y="0"/>
                  </a:lnTo>
                  <a:lnTo>
                    <a:pt x="235178" y="0"/>
                  </a:lnTo>
                </a:path>
              </a:pathLst>
            </a:custGeom>
            <a:ln w="12700">
              <a:solidFill>
                <a:srgbClr val="5B9BD5"/>
              </a:solidFill>
            </a:ln>
          </p:spPr>
          <p:txBody>
            <a:bodyPr wrap="square" lIns="0" tIns="0" rIns="0" bIns="0" rtlCol="0"/>
            <a:lstStyle/>
            <a:p>
              <a:endParaRPr/>
            </a:p>
          </p:txBody>
        </p:sp>
        <p:sp>
          <p:nvSpPr>
            <p:cNvPr id="101" name="object 101"/>
            <p:cNvSpPr/>
            <p:nvPr/>
          </p:nvSpPr>
          <p:spPr>
            <a:xfrm>
              <a:off x="7238978" y="3285747"/>
              <a:ext cx="76200" cy="76200"/>
            </a:xfrm>
            <a:custGeom>
              <a:avLst/>
              <a:gdLst/>
              <a:ahLst/>
              <a:cxnLst/>
              <a:rect l="l" t="t" r="r" b="b"/>
              <a:pathLst>
                <a:path w="76200" h="76200">
                  <a:moveTo>
                    <a:pt x="0" y="0"/>
                  </a:moveTo>
                  <a:lnTo>
                    <a:pt x="0" y="76200"/>
                  </a:lnTo>
                  <a:lnTo>
                    <a:pt x="76200" y="38100"/>
                  </a:lnTo>
                  <a:lnTo>
                    <a:pt x="0" y="0"/>
                  </a:lnTo>
                  <a:close/>
                </a:path>
              </a:pathLst>
            </a:custGeom>
            <a:solidFill>
              <a:srgbClr val="5B9BD5"/>
            </a:solidFill>
          </p:spPr>
          <p:txBody>
            <a:bodyPr wrap="square" lIns="0" tIns="0" rIns="0" bIns="0" rtlCol="0"/>
            <a:lstStyle/>
            <a:p>
              <a:endParaRPr/>
            </a:p>
          </p:txBody>
        </p:sp>
      </p:grpSp>
      <p:sp>
        <p:nvSpPr>
          <p:cNvPr id="102" name="object 102"/>
          <p:cNvSpPr txBox="1"/>
          <p:nvPr/>
        </p:nvSpPr>
        <p:spPr>
          <a:xfrm>
            <a:off x="3933188" y="1858328"/>
            <a:ext cx="1163955" cy="394970"/>
          </a:xfrm>
          <a:prstGeom prst="rect">
            <a:avLst/>
          </a:prstGeom>
        </p:spPr>
        <p:txBody>
          <a:bodyPr vert="horz" wrap="square" lIns="0" tIns="13970" rIns="0" bIns="0" rtlCol="0">
            <a:spAutoFit/>
          </a:bodyPr>
          <a:lstStyle/>
          <a:p>
            <a:pPr marL="57785">
              <a:lnSpc>
                <a:spcPct val="100000"/>
              </a:lnSpc>
              <a:spcBef>
                <a:spcPts val="110"/>
              </a:spcBef>
            </a:pPr>
            <a:r>
              <a:rPr sz="1200" dirty="0">
                <a:latin typeface="Meiryo UI"/>
                <a:cs typeface="Meiryo UI"/>
              </a:rPr>
              <a:t>定点観測で更</a:t>
            </a:r>
            <a:r>
              <a:rPr sz="1200" spc="-50" dirty="0">
                <a:latin typeface="Meiryo UI"/>
                <a:cs typeface="Meiryo UI"/>
              </a:rPr>
              <a:t>新</a:t>
            </a:r>
            <a:endParaRPr sz="1200">
              <a:latin typeface="Meiryo UI"/>
              <a:cs typeface="Meiryo UI"/>
            </a:endParaRPr>
          </a:p>
          <a:p>
            <a:pPr marL="12700">
              <a:lnSpc>
                <a:spcPct val="100000"/>
              </a:lnSpc>
              <a:spcBef>
                <a:spcPts val="10"/>
              </a:spcBef>
            </a:pPr>
            <a:r>
              <a:rPr sz="1200" dirty="0">
                <a:latin typeface="Meiryo UI"/>
                <a:cs typeface="Meiryo UI"/>
              </a:rPr>
              <a:t>（メガトレンド等</a:t>
            </a:r>
            <a:r>
              <a:rPr sz="1200" spc="-50" dirty="0">
                <a:latin typeface="Meiryo UI"/>
                <a:cs typeface="Meiryo UI"/>
              </a:rPr>
              <a:t>）</a:t>
            </a:r>
            <a:endParaRPr sz="1200">
              <a:latin typeface="Meiryo UI"/>
              <a:cs typeface="Meiryo UI"/>
            </a:endParaRPr>
          </a:p>
        </p:txBody>
      </p:sp>
      <p:grpSp>
        <p:nvGrpSpPr>
          <p:cNvPr id="103" name="object 103"/>
          <p:cNvGrpSpPr/>
          <p:nvPr/>
        </p:nvGrpSpPr>
        <p:grpSpPr>
          <a:xfrm>
            <a:off x="1790700" y="888491"/>
            <a:ext cx="300355" cy="4956175"/>
            <a:chOff x="1790700" y="888491"/>
            <a:chExt cx="300355" cy="4956175"/>
          </a:xfrm>
        </p:grpSpPr>
        <p:pic>
          <p:nvPicPr>
            <p:cNvPr id="104" name="object 104"/>
            <p:cNvPicPr/>
            <p:nvPr/>
          </p:nvPicPr>
          <p:blipFill>
            <a:blip r:embed="rId24" cstate="print"/>
            <a:stretch>
              <a:fillRect/>
            </a:stretch>
          </p:blipFill>
          <p:spPr>
            <a:xfrm>
              <a:off x="1790700" y="888491"/>
              <a:ext cx="300227" cy="1008887"/>
            </a:xfrm>
            <a:prstGeom prst="rect">
              <a:avLst/>
            </a:prstGeom>
          </p:spPr>
        </p:pic>
        <p:pic>
          <p:nvPicPr>
            <p:cNvPr id="105" name="object 105"/>
            <p:cNvPicPr/>
            <p:nvPr/>
          </p:nvPicPr>
          <p:blipFill>
            <a:blip r:embed="rId25" cstate="print"/>
            <a:stretch>
              <a:fillRect/>
            </a:stretch>
          </p:blipFill>
          <p:spPr>
            <a:xfrm>
              <a:off x="1790700" y="2827019"/>
              <a:ext cx="300227" cy="1010411"/>
            </a:xfrm>
            <a:prstGeom prst="rect">
              <a:avLst/>
            </a:prstGeom>
          </p:spPr>
        </p:pic>
        <p:pic>
          <p:nvPicPr>
            <p:cNvPr id="106" name="object 106"/>
            <p:cNvPicPr/>
            <p:nvPr/>
          </p:nvPicPr>
          <p:blipFill>
            <a:blip r:embed="rId25" cstate="print"/>
            <a:stretch>
              <a:fillRect/>
            </a:stretch>
          </p:blipFill>
          <p:spPr>
            <a:xfrm>
              <a:off x="1790700" y="4834127"/>
              <a:ext cx="300227" cy="1010411"/>
            </a:xfrm>
            <a:prstGeom prst="rect">
              <a:avLst/>
            </a:prstGeom>
          </p:spPr>
        </p:pic>
      </p:grpSp>
      <p:sp>
        <p:nvSpPr>
          <p:cNvPr id="107" name="object 107"/>
          <p:cNvSpPr txBox="1"/>
          <p:nvPr/>
        </p:nvSpPr>
        <p:spPr>
          <a:xfrm>
            <a:off x="3796880" y="5851868"/>
            <a:ext cx="1679575" cy="966469"/>
          </a:xfrm>
          <a:prstGeom prst="rect">
            <a:avLst/>
          </a:prstGeom>
        </p:spPr>
        <p:txBody>
          <a:bodyPr vert="horz" wrap="square" lIns="0" tIns="13970" rIns="0" bIns="0" rtlCol="0">
            <a:spAutoFit/>
          </a:bodyPr>
          <a:lstStyle/>
          <a:p>
            <a:pPr marR="259079" algn="ctr">
              <a:lnSpc>
                <a:spcPct val="100000"/>
              </a:lnSpc>
              <a:spcBef>
                <a:spcPts val="110"/>
              </a:spcBef>
            </a:pPr>
            <a:r>
              <a:rPr sz="1200" dirty="0">
                <a:latin typeface="Meiryo UI"/>
                <a:cs typeface="Meiryo UI"/>
              </a:rPr>
              <a:t>外展/概況</a:t>
            </a:r>
            <a:r>
              <a:rPr sz="1200" spc="-50" dirty="0">
                <a:latin typeface="Meiryo UI"/>
                <a:cs typeface="Meiryo UI"/>
              </a:rPr>
              <a:t>編</a:t>
            </a:r>
            <a:endParaRPr sz="1200">
              <a:latin typeface="Meiryo UI"/>
              <a:cs typeface="Meiryo UI"/>
            </a:endParaRPr>
          </a:p>
          <a:p>
            <a:pPr marR="259079" algn="ctr">
              <a:lnSpc>
                <a:spcPct val="100000"/>
              </a:lnSpc>
              <a:spcBef>
                <a:spcPts val="10"/>
              </a:spcBef>
            </a:pPr>
            <a:r>
              <a:rPr sz="1200" dirty="0">
                <a:latin typeface="Meiryo UI"/>
                <a:cs typeface="Meiryo UI"/>
              </a:rPr>
              <a:t>グロ</a:t>
            </a:r>
            <a:r>
              <a:rPr sz="1200" spc="-5" dirty="0">
                <a:latin typeface="Meiryo UI"/>
                <a:cs typeface="Meiryo UI"/>
              </a:rPr>
              <a:t>ーバル</a:t>
            </a:r>
            <a:r>
              <a:rPr sz="1200" dirty="0">
                <a:latin typeface="Meiryo UI"/>
                <a:cs typeface="Meiryo UI"/>
              </a:rPr>
              <a:t>リスク等活</a:t>
            </a:r>
            <a:r>
              <a:rPr sz="1200" spc="-50" dirty="0">
                <a:latin typeface="Meiryo UI"/>
                <a:cs typeface="Meiryo UI"/>
              </a:rPr>
              <a:t>用</a:t>
            </a:r>
            <a:endParaRPr sz="1200">
              <a:latin typeface="Meiryo UI"/>
              <a:cs typeface="Meiryo UI"/>
            </a:endParaRPr>
          </a:p>
          <a:p>
            <a:pPr>
              <a:lnSpc>
                <a:spcPct val="100000"/>
              </a:lnSpc>
              <a:spcBef>
                <a:spcPts val="25"/>
              </a:spcBef>
            </a:pPr>
            <a:endParaRPr sz="1800">
              <a:latin typeface="Meiryo UI"/>
              <a:cs typeface="Meiryo UI"/>
            </a:endParaRPr>
          </a:p>
          <a:p>
            <a:pPr marR="5080" algn="r">
              <a:lnSpc>
                <a:spcPct val="100000"/>
              </a:lnSpc>
            </a:pPr>
            <a:r>
              <a:rPr sz="1200" spc="-25" dirty="0">
                <a:solidFill>
                  <a:srgbClr val="8A8A8A"/>
                </a:solidFill>
                <a:latin typeface="Meiryo UI"/>
                <a:cs typeface="Meiryo UI"/>
              </a:rPr>
              <a:t>43</a:t>
            </a:r>
            <a:endParaRPr sz="1200">
              <a:latin typeface="Meiryo UI"/>
              <a:cs typeface="Meiryo UI"/>
            </a:endParaRPr>
          </a:p>
        </p:txBody>
      </p:sp>
      <p:grpSp>
        <p:nvGrpSpPr>
          <p:cNvPr id="108" name="object 108"/>
          <p:cNvGrpSpPr/>
          <p:nvPr/>
        </p:nvGrpSpPr>
        <p:grpSpPr>
          <a:xfrm>
            <a:off x="3975986" y="4733416"/>
            <a:ext cx="1027430" cy="1068705"/>
            <a:chOff x="3975986" y="4733416"/>
            <a:chExt cx="1027430" cy="1068705"/>
          </a:xfrm>
        </p:grpSpPr>
        <p:pic>
          <p:nvPicPr>
            <p:cNvPr id="109" name="object 109"/>
            <p:cNvPicPr/>
            <p:nvPr/>
          </p:nvPicPr>
          <p:blipFill>
            <a:blip r:embed="rId26" cstate="print"/>
            <a:stretch>
              <a:fillRect/>
            </a:stretch>
          </p:blipFill>
          <p:spPr>
            <a:xfrm>
              <a:off x="3979164" y="4736591"/>
              <a:ext cx="1021079" cy="1062227"/>
            </a:xfrm>
            <a:prstGeom prst="rect">
              <a:avLst/>
            </a:prstGeom>
          </p:spPr>
        </p:pic>
        <p:sp>
          <p:nvSpPr>
            <p:cNvPr id="110" name="object 110"/>
            <p:cNvSpPr/>
            <p:nvPr/>
          </p:nvSpPr>
          <p:spPr>
            <a:xfrm>
              <a:off x="3979161" y="4736591"/>
              <a:ext cx="1021080" cy="1062355"/>
            </a:xfrm>
            <a:custGeom>
              <a:avLst/>
              <a:gdLst/>
              <a:ahLst/>
              <a:cxnLst/>
              <a:rect l="l" t="t" r="r" b="b"/>
              <a:pathLst>
                <a:path w="1021079" h="1062354">
                  <a:moveTo>
                    <a:pt x="850900" y="1062228"/>
                  </a:moveTo>
                  <a:lnTo>
                    <a:pt x="884936" y="926084"/>
                  </a:lnTo>
                  <a:lnTo>
                    <a:pt x="1021080" y="892048"/>
                  </a:lnTo>
                  <a:lnTo>
                    <a:pt x="850900" y="1062228"/>
                  </a:lnTo>
                  <a:lnTo>
                    <a:pt x="0" y="1062228"/>
                  </a:lnTo>
                  <a:lnTo>
                    <a:pt x="0" y="0"/>
                  </a:lnTo>
                  <a:lnTo>
                    <a:pt x="1021080" y="0"/>
                  </a:lnTo>
                  <a:lnTo>
                    <a:pt x="1021080" y="892048"/>
                  </a:lnTo>
                </a:path>
              </a:pathLst>
            </a:custGeom>
            <a:ln w="6096">
              <a:solidFill>
                <a:srgbClr val="000000"/>
              </a:solidFill>
            </a:ln>
          </p:spPr>
          <p:txBody>
            <a:bodyPr wrap="square" lIns="0" tIns="0" rIns="0" bIns="0" rtlCol="0"/>
            <a:lstStyle/>
            <a:p>
              <a:endParaRPr/>
            </a:p>
          </p:txBody>
        </p:sp>
      </p:grpSp>
      <p:sp>
        <p:nvSpPr>
          <p:cNvPr id="111" name="object 111"/>
          <p:cNvSpPr txBox="1"/>
          <p:nvPr/>
        </p:nvSpPr>
        <p:spPr>
          <a:xfrm>
            <a:off x="4127696" y="4972151"/>
            <a:ext cx="723265" cy="396240"/>
          </a:xfrm>
          <a:prstGeom prst="rect">
            <a:avLst/>
          </a:prstGeom>
        </p:spPr>
        <p:txBody>
          <a:bodyPr vert="horz" wrap="square" lIns="0" tIns="10795" rIns="0" bIns="0" rtlCol="0">
            <a:spAutoFit/>
          </a:bodyPr>
          <a:lstStyle/>
          <a:p>
            <a:pPr marL="230504" marR="5080" indent="-218440">
              <a:lnSpc>
                <a:spcPct val="101699"/>
              </a:lnSpc>
              <a:spcBef>
                <a:spcPts val="85"/>
              </a:spcBef>
            </a:pPr>
            <a:r>
              <a:rPr sz="1200" spc="-10" dirty="0">
                <a:latin typeface="游ゴシック"/>
                <a:cs typeface="游ゴシック"/>
              </a:rPr>
              <a:t>Wildcards </a:t>
            </a:r>
            <a:r>
              <a:rPr sz="1200" spc="-20" dirty="0">
                <a:latin typeface="游ゴシック"/>
                <a:cs typeface="游ゴシック"/>
              </a:rPr>
              <a:t>List</a:t>
            </a:r>
            <a:endParaRPr sz="1200">
              <a:latin typeface="游ゴシック"/>
              <a:cs typeface="游ゴシック"/>
            </a:endParaRPr>
          </a:p>
        </p:txBody>
      </p:sp>
      <p:grpSp>
        <p:nvGrpSpPr>
          <p:cNvPr id="112" name="object 112"/>
          <p:cNvGrpSpPr/>
          <p:nvPr/>
        </p:nvGrpSpPr>
        <p:grpSpPr>
          <a:xfrm>
            <a:off x="4993894" y="2223392"/>
            <a:ext cx="5694045" cy="3051175"/>
            <a:chOff x="4993894" y="2223392"/>
            <a:chExt cx="5694045" cy="3051175"/>
          </a:xfrm>
        </p:grpSpPr>
        <p:sp>
          <p:nvSpPr>
            <p:cNvPr id="113" name="object 113"/>
            <p:cNvSpPr/>
            <p:nvPr/>
          </p:nvSpPr>
          <p:spPr>
            <a:xfrm>
              <a:off x="5000244" y="4483098"/>
              <a:ext cx="3079750" cy="784860"/>
            </a:xfrm>
            <a:custGeom>
              <a:avLst/>
              <a:gdLst/>
              <a:ahLst/>
              <a:cxnLst/>
              <a:rect l="l" t="t" r="r" b="b"/>
              <a:pathLst>
                <a:path w="3079750" h="784860">
                  <a:moveTo>
                    <a:pt x="0" y="784771"/>
                  </a:moveTo>
                  <a:lnTo>
                    <a:pt x="3079508" y="784771"/>
                  </a:lnTo>
                  <a:lnTo>
                    <a:pt x="3079508" y="0"/>
                  </a:lnTo>
                </a:path>
              </a:pathLst>
            </a:custGeom>
            <a:ln w="12700">
              <a:solidFill>
                <a:srgbClr val="000000"/>
              </a:solidFill>
              <a:prstDash val="sysDash"/>
            </a:ln>
          </p:spPr>
          <p:txBody>
            <a:bodyPr wrap="square" lIns="0" tIns="0" rIns="0" bIns="0" rtlCol="0"/>
            <a:lstStyle/>
            <a:p>
              <a:endParaRPr/>
            </a:p>
          </p:txBody>
        </p:sp>
        <p:sp>
          <p:nvSpPr>
            <p:cNvPr id="114" name="object 114"/>
            <p:cNvSpPr/>
            <p:nvPr/>
          </p:nvSpPr>
          <p:spPr>
            <a:xfrm>
              <a:off x="8041647" y="4419600"/>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a:p>
          </p:txBody>
        </p:sp>
        <p:pic>
          <p:nvPicPr>
            <p:cNvPr id="115" name="object 115"/>
            <p:cNvPicPr/>
            <p:nvPr/>
          </p:nvPicPr>
          <p:blipFill>
            <a:blip r:embed="rId27" cstate="print"/>
            <a:stretch>
              <a:fillRect/>
            </a:stretch>
          </p:blipFill>
          <p:spPr>
            <a:xfrm>
              <a:off x="9156191" y="2226564"/>
              <a:ext cx="1528571" cy="2191511"/>
            </a:xfrm>
            <a:prstGeom prst="rect">
              <a:avLst/>
            </a:prstGeom>
          </p:spPr>
        </p:pic>
        <p:sp>
          <p:nvSpPr>
            <p:cNvPr id="116" name="object 116"/>
            <p:cNvSpPr/>
            <p:nvPr/>
          </p:nvSpPr>
          <p:spPr>
            <a:xfrm>
              <a:off x="9156191" y="2226567"/>
              <a:ext cx="1529080" cy="2192020"/>
            </a:xfrm>
            <a:custGeom>
              <a:avLst/>
              <a:gdLst/>
              <a:ahLst/>
              <a:cxnLst/>
              <a:rect l="l" t="t" r="r" b="b"/>
              <a:pathLst>
                <a:path w="1529079" h="2192020">
                  <a:moveTo>
                    <a:pt x="0" y="254762"/>
                  </a:moveTo>
                  <a:lnTo>
                    <a:pt x="4104" y="208967"/>
                  </a:lnTo>
                  <a:lnTo>
                    <a:pt x="15938" y="165866"/>
                  </a:lnTo>
                  <a:lnTo>
                    <a:pt x="34782" y="126177"/>
                  </a:lnTo>
                  <a:lnTo>
                    <a:pt x="59916" y="90621"/>
                  </a:lnTo>
                  <a:lnTo>
                    <a:pt x="90621" y="59916"/>
                  </a:lnTo>
                  <a:lnTo>
                    <a:pt x="126177" y="34782"/>
                  </a:lnTo>
                  <a:lnTo>
                    <a:pt x="165866" y="15938"/>
                  </a:lnTo>
                  <a:lnTo>
                    <a:pt x="208967" y="4104"/>
                  </a:lnTo>
                  <a:lnTo>
                    <a:pt x="254761" y="0"/>
                  </a:lnTo>
                  <a:lnTo>
                    <a:pt x="1273810" y="0"/>
                  </a:lnTo>
                  <a:lnTo>
                    <a:pt x="1319604" y="4104"/>
                  </a:lnTo>
                  <a:lnTo>
                    <a:pt x="1362705" y="15938"/>
                  </a:lnTo>
                  <a:lnTo>
                    <a:pt x="1402394" y="34782"/>
                  </a:lnTo>
                  <a:lnTo>
                    <a:pt x="1437950" y="59916"/>
                  </a:lnTo>
                  <a:lnTo>
                    <a:pt x="1468655" y="90621"/>
                  </a:lnTo>
                  <a:lnTo>
                    <a:pt x="1493789" y="126177"/>
                  </a:lnTo>
                  <a:lnTo>
                    <a:pt x="1512633" y="165866"/>
                  </a:lnTo>
                  <a:lnTo>
                    <a:pt x="1524467" y="208967"/>
                  </a:lnTo>
                  <a:lnTo>
                    <a:pt x="1528572" y="254762"/>
                  </a:lnTo>
                  <a:lnTo>
                    <a:pt x="1528572" y="1936737"/>
                  </a:lnTo>
                  <a:lnTo>
                    <a:pt x="1524467" y="1982532"/>
                  </a:lnTo>
                  <a:lnTo>
                    <a:pt x="1512633" y="2025634"/>
                  </a:lnTo>
                  <a:lnTo>
                    <a:pt x="1493789" y="2065324"/>
                  </a:lnTo>
                  <a:lnTo>
                    <a:pt x="1468655" y="2100883"/>
                  </a:lnTo>
                  <a:lnTo>
                    <a:pt x="1437950" y="2131590"/>
                  </a:lnTo>
                  <a:lnTo>
                    <a:pt x="1402394" y="2156726"/>
                  </a:lnTo>
                  <a:lnTo>
                    <a:pt x="1362705" y="2175572"/>
                  </a:lnTo>
                  <a:lnTo>
                    <a:pt x="1319604" y="2187407"/>
                  </a:lnTo>
                  <a:lnTo>
                    <a:pt x="1273810" y="2191512"/>
                  </a:lnTo>
                  <a:lnTo>
                    <a:pt x="254761" y="2191512"/>
                  </a:lnTo>
                  <a:lnTo>
                    <a:pt x="208967" y="2187407"/>
                  </a:lnTo>
                  <a:lnTo>
                    <a:pt x="165866" y="2175572"/>
                  </a:lnTo>
                  <a:lnTo>
                    <a:pt x="126177" y="2156726"/>
                  </a:lnTo>
                  <a:lnTo>
                    <a:pt x="90621" y="2131590"/>
                  </a:lnTo>
                  <a:lnTo>
                    <a:pt x="59916" y="2100883"/>
                  </a:lnTo>
                  <a:lnTo>
                    <a:pt x="34782" y="2065324"/>
                  </a:lnTo>
                  <a:lnTo>
                    <a:pt x="15938" y="2025634"/>
                  </a:lnTo>
                  <a:lnTo>
                    <a:pt x="4104" y="1982532"/>
                  </a:lnTo>
                  <a:lnTo>
                    <a:pt x="0" y="1936737"/>
                  </a:lnTo>
                  <a:lnTo>
                    <a:pt x="0" y="254762"/>
                  </a:lnTo>
                  <a:close/>
                </a:path>
              </a:pathLst>
            </a:custGeom>
            <a:ln w="6096">
              <a:solidFill>
                <a:srgbClr val="4472C4"/>
              </a:solidFill>
            </a:ln>
          </p:spPr>
          <p:txBody>
            <a:bodyPr wrap="square" lIns="0" tIns="0" rIns="0" bIns="0" rtlCol="0"/>
            <a:lstStyle/>
            <a:p>
              <a:endParaRPr/>
            </a:p>
          </p:txBody>
        </p:sp>
      </p:grpSp>
      <p:sp>
        <p:nvSpPr>
          <p:cNvPr id="117" name="object 117"/>
          <p:cNvSpPr txBox="1"/>
          <p:nvPr/>
        </p:nvSpPr>
        <p:spPr>
          <a:xfrm>
            <a:off x="9255080" y="2326468"/>
            <a:ext cx="1450975" cy="228600"/>
          </a:xfrm>
          <a:prstGeom prst="rect">
            <a:avLst/>
          </a:prstGeom>
        </p:spPr>
        <p:txBody>
          <a:bodyPr vert="horz" wrap="square" lIns="0" tIns="16510" rIns="0" bIns="0" rtlCol="0">
            <a:spAutoFit/>
          </a:bodyPr>
          <a:lstStyle/>
          <a:p>
            <a:pPr marL="12700">
              <a:lnSpc>
                <a:spcPct val="100000"/>
              </a:lnSpc>
              <a:spcBef>
                <a:spcPts val="130"/>
              </a:spcBef>
            </a:pPr>
            <a:r>
              <a:rPr sz="1300" dirty="0">
                <a:latin typeface="游ゴシック"/>
                <a:cs typeface="游ゴシック"/>
              </a:rPr>
              <a:t>Strategic</a:t>
            </a:r>
            <a:r>
              <a:rPr sz="1300" spc="70" dirty="0">
                <a:latin typeface="游ゴシック"/>
                <a:cs typeface="游ゴシック"/>
              </a:rPr>
              <a:t> </a:t>
            </a:r>
            <a:r>
              <a:rPr sz="1300" spc="-10" dirty="0">
                <a:latin typeface="游ゴシック"/>
                <a:cs typeface="游ゴシック"/>
              </a:rPr>
              <a:t>Scenario</a:t>
            </a:r>
            <a:endParaRPr sz="1300">
              <a:latin typeface="游ゴシック"/>
              <a:cs typeface="游ゴシック"/>
            </a:endParaRPr>
          </a:p>
        </p:txBody>
      </p:sp>
      <p:sp>
        <p:nvSpPr>
          <p:cNvPr id="118" name="object 118"/>
          <p:cNvSpPr txBox="1"/>
          <p:nvPr/>
        </p:nvSpPr>
        <p:spPr>
          <a:xfrm>
            <a:off x="9261347" y="2631948"/>
            <a:ext cx="1370330" cy="1534795"/>
          </a:xfrm>
          <a:prstGeom prst="rect">
            <a:avLst/>
          </a:prstGeom>
          <a:ln w="9144">
            <a:solidFill>
              <a:srgbClr val="808080"/>
            </a:solidFill>
          </a:ln>
        </p:spPr>
        <p:txBody>
          <a:bodyPr vert="horz" wrap="square" lIns="0" tIns="1270" rIns="0" bIns="0" rtlCol="0">
            <a:spAutoFit/>
          </a:bodyPr>
          <a:lstStyle/>
          <a:p>
            <a:pPr marL="190500" marR="33020" indent="-190500">
              <a:lnSpc>
                <a:spcPts val="1200"/>
              </a:lnSpc>
              <a:spcBef>
                <a:spcPts val="10"/>
              </a:spcBef>
              <a:buFont typeface="Wingdings"/>
              <a:buChar char=""/>
              <a:tabLst>
                <a:tab pos="191135" algn="l"/>
              </a:tabLst>
            </a:pPr>
            <a:r>
              <a:rPr sz="1000" spc="-20" dirty="0">
                <a:latin typeface="游ゴシック"/>
                <a:cs typeface="游ゴシック"/>
              </a:rPr>
              <a:t>MBK</a:t>
            </a:r>
            <a:r>
              <a:rPr sz="1000" spc="-10" dirty="0">
                <a:latin typeface="游ゴシック"/>
                <a:cs typeface="游ゴシック"/>
              </a:rPr>
              <a:t>の事業ポー</a:t>
            </a:r>
            <a:r>
              <a:rPr sz="1000" spc="-50" dirty="0">
                <a:latin typeface="游ゴシック"/>
                <a:cs typeface="游ゴシック"/>
              </a:rPr>
              <a:t>ト</a:t>
            </a:r>
            <a:r>
              <a:rPr sz="1000" spc="-10" dirty="0">
                <a:latin typeface="游ゴシック"/>
                <a:cs typeface="游ゴシック"/>
              </a:rPr>
              <a:t>フォリオや競争環</a:t>
            </a:r>
            <a:r>
              <a:rPr sz="1000" spc="-50" dirty="0">
                <a:latin typeface="游ゴシック"/>
                <a:cs typeface="游ゴシック"/>
              </a:rPr>
              <a:t>境</a:t>
            </a:r>
            <a:endParaRPr sz="1000">
              <a:latin typeface="游ゴシック"/>
              <a:cs typeface="游ゴシック"/>
            </a:endParaRPr>
          </a:p>
          <a:p>
            <a:pPr marL="190500" marR="33020">
              <a:lnSpc>
                <a:spcPts val="1190"/>
              </a:lnSpc>
              <a:spcBef>
                <a:spcPts val="10"/>
              </a:spcBef>
            </a:pPr>
            <a:r>
              <a:rPr sz="1000" spc="-10" dirty="0">
                <a:latin typeface="游ゴシック"/>
                <a:cs typeface="游ゴシック"/>
              </a:rPr>
              <a:t>等の内部環境を加</a:t>
            </a:r>
            <a:r>
              <a:rPr sz="1000" spc="-50" dirty="0">
                <a:latin typeface="游ゴシック"/>
                <a:cs typeface="游ゴシック"/>
              </a:rPr>
              <a:t>味</a:t>
            </a:r>
            <a:r>
              <a:rPr sz="1000" spc="-10" dirty="0">
                <a:latin typeface="游ゴシック"/>
                <a:cs typeface="游ゴシック"/>
              </a:rPr>
              <a:t>し、全社あるいは</a:t>
            </a:r>
            <a:r>
              <a:rPr sz="1000" spc="-50" dirty="0">
                <a:latin typeface="游ゴシック"/>
                <a:cs typeface="游ゴシック"/>
              </a:rPr>
              <a:t>本</a:t>
            </a:r>
            <a:endParaRPr sz="1000">
              <a:latin typeface="游ゴシック"/>
              <a:cs typeface="游ゴシック"/>
            </a:endParaRPr>
          </a:p>
          <a:p>
            <a:pPr marL="190500" marR="33020">
              <a:lnSpc>
                <a:spcPts val="1200"/>
              </a:lnSpc>
            </a:pPr>
            <a:r>
              <a:rPr sz="1000" spc="-10" dirty="0">
                <a:latin typeface="游ゴシック"/>
                <a:cs typeface="游ゴシック"/>
              </a:rPr>
              <a:t>部横断的な将来シ</a:t>
            </a:r>
            <a:r>
              <a:rPr sz="1000" spc="-50" dirty="0">
                <a:latin typeface="游ゴシック"/>
                <a:cs typeface="游ゴシック"/>
              </a:rPr>
              <a:t>ナ</a:t>
            </a:r>
            <a:r>
              <a:rPr sz="1000" spc="-10" dirty="0">
                <a:latin typeface="游ゴシック"/>
                <a:cs typeface="游ゴシック"/>
              </a:rPr>
              <a:t>リオづくりに貢</a:t>
            </a:r>
            <a:r>
              <a:rPr sz="1000" spc="-50" dirty="0">
                <a:latin typeface="游ゴシック"/>
                <a:cs typeface="游ゴシック"/>
              </a:rPr>
              <a:t>献</a:t>
            </a:r>
            <a:endParaRPr sz="1000">
              <a:latin typeface="游ゴシック"/>
              <a:cs typeface="游ゴシック"/>
            </a:endParaRPr>
          </a:p>
          <a:p>
            <a:pPr marL="190500" marR="33020" indent="-190500">
              <a:lnSpc>
                <a:spcPts val="1190"/>
              </a:lnSpc>
              <a:spcBef>
                <a:spcPts val="10"/>
              </a:spcBef>
              <a:buFont typeface="Wingdings"/>
              <a:buChar char=""/>
              <a:tabLst>
                <a:tab pos="191135" algn="l"/>
              </a:tabLst>
            </a:pPr>
            <a:r>
              <a:rPr sz="1000" spc="-10" dirty="0">
                <a:latin typeface="游ゴシック"/>
                <a:cs typeface="游ゴシック"/>
              </a:rPr>
              <a:t>シナリオプランニ</a:t>
            </a:r>
            <a:r>
              <a:rPr sz="1000" spc="-50" dirty="0">
                <a:latin typeface="游ゴシック"/>
                <a:cs typeface="游ゴシック"/>
              </a:rPr>
              <a:t>ン</a:t>
            </a:r>
            <a:r>
              <a:rPr sz="1000" spc="-10" dirty="0">
                <a:latin typeface="游ゴシック"/>
                <a:cs typeface="游ゴシック"/>
              </a:rPr>
              <a:t>グの手法を用いて</a:t>
            </a:r>
            <a:r>
              <a:rPr sz="1000" spc="-50" dirty="0">
                <a:latin typeface="游ゴシック"/>
                <a:cs typeface="游ゴシック"/>
              </a:rPr>
              <a:t>、</a:t>
            </a:r>
            <a:endParaRPr sz="1000">
              <a:latin typeface="游ゴシック"/>
              <a:cs typeface="游ゴシック"/>
            </a:endParaRPr>
          </a:p>
          <a:p>
            <a:pPr marL="190500" marR="33020">
              <a:lnSpc>
                <a:spcPts val="1200"/>
              </a:lnSpc>
            </a:pPr>
            <a:r>
              <a:rPr sz="1000" spc="-10" dirty="0">
                <a:latin typeface="游ゴシック"/>
                <a:cs typeface="游ゴシック"/>
              </a:rPr>
              <a:t>複数の将来シナリ</a:t>
            </a:r>
            <a:r>
              <a:rPr sz="1000" spc="-50" dirty="0">
                <a:latin typeface="游ゴシック"/>
                <a:cs typeface="游ゴシック"/>
              </a:rPr>
              <a:t>オ</a:t>
            </a:r>
            <a:r>
              <a:rPr sz="1000" spc="-10" dirty="0">
                <a:latin typeface="游ゴシック"/>
                <a:cs typeface="游ゴシック"/>
              </a:rPr>
              <a:t>と対応戦略を検</a:t>
            </a:r>
            <a:r>
              <a:rPr sz="1000" spc="-50" dirty="0">
                <a:latin typeface="游ゴシック"/>
                <a:cs typeface="游ゴシック"/>
              </a:rPr>
              <a:t>討</a:t>
            </a:r>
            <a:endParaRPr sz="1000">
              <a:latin typeface="游ゴシック"/>
              <a:cs typeface="游ゴシック"/>
            </a:endParaRPr>
          </a:p>
        </p:txBody>
      </p:sp>
      <p:grpSp>
        <p:nvGrpSpPr>
          <p:cNvPr id="119" name="object 119"/>
          <p:cNvGrpSpPr/>
          <p:nvPr/>
        </p:nvGrpSpPr>
        <p:grpSpPr>
          <a:xfrm>
            <a:off x="4442463" y="1449069"/>
            <a:ext cx="5516245" cy="3825240"/>
            <a:chOff x="4442463" y="1449069"/>
            <a:chExt cx="5516245" cy="3825240"/>
          </a:xfrm>
        </p:grpSpPr>
        <p:sp>
          <p:nvSpPr>
            <p:cNvPr id="120" name="object 120"/>
            <p:cNvSpPr/>
            <p:nvPr/>
          </p:nvSpPr>
          <p:spPr>
            <a:xfrm>
              <a:off x="8843771" y="3322326"/>
              <a:ext cx="248920" cy="635"/>
            </a:xfrm>
            <a:custGeom>
              <a:avLst/>
              <a:gdLst/>
              <a:ahLst/>
              <a:cxnLst/>
              <a:rect l="l" t="t" r="r" b="b"/>
              <a:pathLst>
                <a:path w="248920" h="635">
                  <a:moveTo>
                    <a:pt x="0" y="546"/>
                  </a:moveTo>
                  <a:lnTo>
                    <a:pt x="155981" y="546"/>
                  </a:lnTo>
                  <a:lnTo>
                    <a:pt x="155981" y="0"/>
                  </a:lnTo>
                  <a:lnTo>
                    <a:pt x="248462" y="0"/>
                  </a:lnTo>
                </a:path>
              </a:pathLst>
            </a:custGeom>
            <a:ln w="12700">
              <a:solidFill>
                <a:srgbClr val="5B9BD5"/>
              </a:solidFill>
            </a:ln>
          </p:spPr>
          <p:txBody>
            <a:bodyPr wrap="square" lIns="0" tIns="0" rIns="0" bIns="0" rtlCol="0"/>
            <a:lstStyle/>
            <a:p>
              <a:endParaRPr/>
            </a:p>
          </p:txBody>
        </p:sp>
        <p:sp>
          <p:nvSpPr>
            <p:cNvPr id="121" name="object 121"/>
            <p:cNvSpPr/>
            <p:nvPr/>
          </p:nvSpPr>
          <p:spPr>
            <a:xfrm>
              <a:off x="9079532" y="3284223"/>
              <a:ext cx="76200" cy="76200"/>
            </a:xfrm>
            <a:custGeom>
              <a:avLst/>
              <a:gdLst/>
              <a:ahLst/>
              <a:cxnLst/>
              <a:rect l="l" t="t" r="r" b="b"/>
              <a:pathLst>
                <a:path w="76200" h="76200">
                  <a:moveTo>
                    <a:pt x="0" y="0"/>
                  </a:moveTo>
                  <a:lnTo>
                    <a:pt x="0" y="76200"/>
                  </a:lnTo>
                  <a:lnTo>
                    <a:pt x="76200" y="38100"/>
                  </a:lnTo>
                  <a:lnTo>
                    <a:pt x="0" y="0"/>
                  </a:lnTo>
                  <a:close/>
                </a:path>
              </a:pathLst>
            </a:custGeom>
            <a:solidFill>
              <a:srgbClr val="5B9BD5"/>
            </a:solidFill>
          </p:spPr>
          <p:txBody>
            <a:bodyPr wrap="square" lIns="0" tIns="0" rIns="0" bIns="0" rtlCol="0"/>
            <a:lstStyle/>
            <a:p>
              <a:endParaRPr/>
            </a:p>
          </p:txBody>
        </p:sp>
        <p:sp>
          <p:nvSpPr>
            <p:cNvPr id="122" name="object 122"/>
            <p:cNvSpPr/>
            <p:nvPr/>
          </p:nvSpPr>
          <p:spPr>
            <a:xfrm>
              <a:off x="4480559" y="2357117"/>
              <a:ext cx="0" cy="471170"/>
            </a:xfrm>
            <a:custGeom>
              <a:avLst/>
              <a:gdLst/>
              <a:ahLst/>
              <a:cxnLst/>
              <a:rect l="l" t="t" r="r" b="b"/>
              <a:pathLst>
                <a:path h="471169">
                  <a:moveTo>
                    <a:pt x="0" y="471081"/>
                  </a:moveTo>
                  <a:lnTo>
                    <a:pt x="0" y="0"/>
                  </a:lnTo>
                </a:path>
              </a:pathLst>
            </a:custGeom>
            <a:ln w="12700">
              <a:solidFill>
                <a:srgbClr val="5B9BD5"/>
              </a:solidFill>
              <a:prstDash val="sysDash"/>
            </a:ln>
          </p:spPr>
          <p:txBody>
            <a:bodyPr wrap="square" lIns="0" tIns="0" rIns="0" bIns="0" rtlCol="0"/>
            <a:lstStyle/>
            <a:p>
              <a:endParaRPr/>
            </a:p>
          </p:txBody>
        </p:sp>
        <p:sp>
          <p:nvSpPr>
            <p:cNvPr id="123" name="object 123"/>
            <p:cNvSpPr/>
            <p:nvPr/>
          </p:nvSpPr>
          <p:spPr>
            <a:xfrm>
              <a:off x="4442463" y="2293618"/>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5B9BD5"/>
            </a:solidFill>
          </p:spPr>
          <p:txBody>
            <a:bodyPr wrap="square" lIns="0" tIns="0" rIns="0" bIns="0" rtlCol="0"/>
            <a:lstStyle/>
            <a:p>
              <a:endParaRPr/>
            </a:p>
          </p:txBody>
        </p:sp>
        <p:sp>
          <p:nvSpPr>
            <p:cNvPr id="124" name="object 124"/>
            <p:cNvSpPr/>
            <p:nvPr/>
          </p:nvSpPr>
          <p:spPr>
            <a:xfrm>
              <a:off x="5027675" y="1455419"/>
              <a:ext cx="4893310" cy="708025"/>
            </a:xfrm>
            <a:custGeom>
              <a:avLst/>
              <a:gdLst/>
              <a:ahLst/>
              <a:cxnLst/>
              <a:rect l="l" t="t" r="r" b="b"/>
              <a:pathLst>
                <a:path w="4893309" h="708025">
                  <a:moveTo>
                    <a:pt x="0" y="0"/>
                  </a:moveTo>
                  <a:lnTo>
                    <a:pt x="4892776" y="0"/>
                  </a:lnTo>
                  <a:lnTo>
                    <a:pt x="4892776" y="707821"/>
                  </a:lnTo>
                </a:path>
              </a:pathLst>
            </a:custGeom>
            <a:ln w="12699">
              <a:solidFill>
                <a:srgbClr val="000000"/>
              </a:solidFill>
            </a:ln>
          </p:spPr>
          <p:txBody>
            <a:bodyPr wrap="square" lIns="0" tIns="0" rIns="0" bIns="0" rtlCol="0"/>
            <a:lstStyle/>
            <a:p>
              <a:endParaRPr/>
            </a:p>
          </p:txBody>
        </p:sp>
        <p:sp>
          <p:nvSpPr>
            <p:cNvPr id="125" name="object 125"/>
            <p:cNvSpPr/>
            <p:nvPr/>
          </p:nvSpPr>
          <p:spPr>
            <a:xfrm>
              <a:off x="9882348" y="2150540"/>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126" name="object 126"/>
            <p:cNvSpPr/>
            <p:nvPr/>
          </p:nvSpPr>
          <p:spPr>
            <a:xfrm>
              <a:off x="5000243" y="4481572"/>
              <a:ext cx="4919980" cy="786130"/>
            </a:xfrm>
            <a:custGeom>
              <a:avLst/>
              <a:gdLst/>
              <a:ahLst/>
              <a:cxnLst/>
              <a:rect l="l" t="t" r="r" b="b"/>
              <a:pathLst>
                <a:path w="4919980" h="786129">
                  <a:moveTo>
                    <a:pt x="0" y="785876"/>
                  </a:moveTo>
                  <a:lnTo>
                    <a:pt x="4919751" y="785876"/>
                  </a:lnTo>
                  <a:lnTo>
                    <a:pt x="4919751" y="0"/>
                  </a:lnTo>
                </a:path>
              </a:pathLst>
            </a:custGeom>
            <a:ln w="12699">
              <a:solidFill>
                <a:srgbClr val="000000"/>
              </a:solidFill>
              <a:prstDash val="sysDash"/>
            </a:ln>
          </p:spPr>
          <p:txBody>
            <a:bodyPr wrap="square" lIns="0" tIns="0" rIns="0" bIns="0" rtlCol="0"/>
            <a:lstStyle/>
            <a:p>
              <a:endParaRPr/>
            </a:p>
          </p:txBody>
        </p:sp>
        <p:sp>
          <p:nvSpPr>
            <p:cNvPr id="127" name="object 127"/>
            <p:cNvSpPr/>
            <p:nvPr/>
          </p:nvSpPr>
          <p:spPr>
            <a:xfrm>
              <a:off x="9881897" y="4418075"/>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a:p>
          </p:txBody>
        </p:sp>
      </p:grpSp>
      <p:sp>
        <p:nvSpPr>
          <p:cNvPr id="128" name="object 128"/>
          <p:cNvSpPr txBox="1"/>
          <p:nvPr/>
        </p:nvSpPr>
        <p:spPr>
          <a:xfrm>
            <a:off x="5799847" y="4473182"/>
            <a:ext cx="887730" cy="261620"/>
          </a:xfrm>
          <a:prstGeom prst="rect">
            <a:avLst/>
          </a:prstGeom>
        </p:spPr>
        <p:txBody>
          <a:bodyPr vert="horz" wrap="square" lIns="0" tIns="12065" rIns="0" bIns="0" rtlCol="0">
            <a:spAutoFit/>
          </a:bodyPr>
          <a:lstStyle/>
          <a:p>
            <a:pPr marL="12700">
              <a:lnSpc>
                <a:spcPct val="100000"/>
              </a:lnSpc>
              <a:spcBef>
                <a:spcPts val="95"/>
              </a:spcBef>
            </a:pPr>
            <a:r>
              <a:rPr sz="1550" i="1" spc="-25" dirty="0">
                <a:latin typeface="Meiryo UI"/>
                <a:cs typeface="Meiryo UI"/>
              </a:rPr>
              <a:t>フォーサイ</a:t>
            </a:r>
            <a:r>
              <a:rPr sz="1550" i="1" spc="-50" dirty="0">
                <a:latin typeface="Meiryo UI"/>
                <a:cs typeface="Meiryo UI"/>
              </a:rPr>
              <a:t>ト</a:t>
            </a:r>
            <a:endParaRPr sz="1550">
              <a:latin typeface="Meiryo UI"/>
              <a:cs typeface="Meiryo UI"/>
            </a:endParaRPr>
          </a:p>
        </p:txBody>
      </p:sp>
      <p:sp>
        <p:nvSpPr>
          <p:cNvPr id="129" name="object 129"/>
          <p:cNvSpPr txBox="1"/>
          <p:nvPr/>
        </p:nvSpPr>
        <p:spPr>
          <a:xfrm>
            <a:off x="7673800" y="4494021"/>
            <a:ext cx="812165" cy="261620"/>
          </a:xfrm>
          <a:prstGeom prst="rect">
            <a:avLst/>
          </a:prstGeom>
        </p:spPr>
        <p:txBody>
          <a:bodyPr vert="horz" wrap="square" lIns="0" tIns="12065" rIns="0" bIns="0" rtlCol="0">
            <a:spAutoFit/>
          </a:bodyPr>
          <a:lstStyle/>
          <a:p>
            <a:pPr marL="12700">
              <a:lnSpc>
                <a:spcPct val="100000"/>
              </a:lnSpc>
              <a:spcBef>
                <a:spcPts val="95"/>
              </a:spcBef>
            </a:pPr>
            <a:r>
              <a:rPr sz="1550" i="1" spc="-25" dirty="0">
                <a:latin typeface="Meiryo UI"/>
                <a:cs typeface="Meiryo UI"/>
              </a:rPr>
              <a:t>営業支</a:t>
            </a:r>
            <a:r>
              <a:rPr sz="1550" i="1" spc="-50" dirty="0">
                <a:latin typeface="Meiryo UI"/>
                <a:cs typeface="Meiryo UI"/>
              </a:rPr>
              <a:t>援</a:t>
            </a:r>
            <a:endParaRPr sz="1550">
              <a:latin typeface="Meiryo UI"/>
              <a:cs typeface="Meiryo UI"/>
            </a:endParaRPr>
          </a:p>
        </p:txBody>
      </p:sp>
      <p:sp>
        <p:nvSpPr>
          <p:cNvPr id="130" name="object 130"/>
          <p:cNvSpPr txBox="1"/>
          <p:nvPr/>
        </p:nvSpPr>
        <p:spPr>
          <a:xfrm>
            <a:off x="9338575" y="4494021"/>
            <a:ext cx="1205230" cy="261620"/>
          </a:xfrm>
          <a:prstGeom prst="rect">
            <a:avLst/>
          </a:prstGeom>
        </p:spPr>
        <p:txBody>
          <a:bodyPr vert="horz" wrap="square" lIns="0" tIns="12065" rIns="0" bIns="0" rtlCol="0">
            <a:spAutoFit/>
          </a:bodyPr>
          <a:lstStyle/>
          <a:p>
            <a:pPr marL="12700">
              <a:lnSpc>
                <a:spcPct val="100000"/>
              </a:lnSpc>
              <a:spcBef>
                <a:spcPts val="95"/>
              </a:spcBef>
            </a:pPr>
            <a:r>
              <a:rPr sz="1550" i="1" spc="-25" dirty="0">
                <a:latin typeface="Meiryo UI"/>
                <a:cs typeface="Meiryo UI"/>
              </a:rPr>
              <a:t>全社戦略貢</a:t>
            </a:r>
            <a:r>
              <a:rPr sz="1550" i="1" spc="-50" dirty="0">
                <a:latin typeface="Meiryo UI"/>
                <a:cs typeface="Meiryo UI"/>
              </a:rPr>
              <a:t>献</a:t>
            </a:r>
            <a:endParaRPr sz="1550">
              <a:latin typeface="Meiryo UI"/>
              <a:cs typeface="Meiryo UI"/>
            </a:endParaRPr>
          </a:p>
        </p:txBody>
      </p:sp>
      <p:grpSp>
        <p:nvGrpSpPr>
          <p:cNvPr id="131" name="object 131"/>
          <p:cNvGrpSpPr/>
          <p:nvPr/>
        </p:nvGrpSpPr>
        <p:grpSpPr>
          <a:xfrm>
            <a:off x="8721331" y="803151"/>
            <a:ext cx="3196590" cy="1440180"/>
            <a:chOff x="8721331" y="803151"/>
            <a:chExt cx="3196590" cy="1440180"/>
          </a:xfrm>
        </p:grpSpPr>
        <p:sp>
          <p:nvSpPr>
            <p:cNvPr id="132" name="object 132"/>
            <p:cNvSpPr/>
            <p:nvPr/>
          </p:nvSpPr>
          <p:spPr>
            <a:xfrm>
              <a:off x="8727427" y="809247"/>
              <a:ext cx="3184525" cy="1428115"/>
            </a:xfrm>
            <a:custGeom>
              <a:avLst/>
              <a:gdLst/>
              <a:ahLst/>
              <a:cxnLst/>
              <a:rect l="l" t="t" r="r" b="b"/>
              <a:pathLst>
                <a:path w="3184525" h="1428114">
                  <a:moveTo>
                    <a:pt x="1576844" y="1010411"/>
                  </a:moveTo>
                  <a:lnTo>
                    <a:pt x="887996" y="1010411"/>
                  </a:lnTo>
                  <a:lnTo>
                    <a:pt x="0" y="1427873"/>
                  </a:lnTo>
                  <a:lnTo>
                    <a:pt x="1576844" y="1010411"/>
                  </a:lnTo>
                  <a:close/>
                </a:path>
                <a:path w="3184525" h="1428114">
                  <a:moveTo>
                    <a:pt x="3015754" y="0"/>
                  </a:moveTo>
                  <a:lnTo>
                    <a:pt x="597166" y="0"/>
                  </a:lnTo>
                  <a:lnTo>
                    <a:pt x="552400" y="6015"/>
                  </a:lnTo>
                  <a:lnTo>
                    <a:pt x="512172" y="22992"/>
                  </a:lnTo>
                  <a:lnTo>
                    <a:pt x="478089" y="49325"/>
                  </a:lnTo>
                  <a:lnTo>
                    <a:pt x="451757" y="83407"/>
                  </a:lnTo>
                  <a:lnTo>
                    <a:pt x="434780" y="123635"/>
                  </a:lnTo>
                  <a:lnTo>
                    <a:pt x="428764" y="168401"/>
                  </a:lnTo>
                  <a:lnTo>
                    <a:pt x="428766" y="842009"/>
                  </a:lnTo>
                  <a:lnTo>
                    <a:pt x="434780" y="886769"/>
                  </a:lnTo>
                  <a:lnTo>
                    <a:pt x="451757" y="927000"/>
                  </a:lnTo>
                  <a:lnTo>
                    <a:pt x="478089" y="961085"/>
                  </a:lnTo>
                  <a:lnTo>
                    <a:pt x="512172" y="987418"/>
                  </a:lnTo>
                  <a:lnTo>
                    <a:pt x="552400" y="1004396"/>
                  </a:lnTo>
                  <a:lnTo>
                    <a:pt x="597166" y="1010411"/>
                  </a:lnTo>
                  <a:lnTo>
                    <a:pt x="3015754" y="1010411"/>
                  </a:lnTo>
                  <a:lnTo>
                    <a:pt x="3060521" y="1004396"/>
                  </a:lnTo>
                  <a:lnTo>
                    <a:pt x="3100748" y="987418"/>
                  </a:lnTo>
                  <a:lnTo>
                    <a:pt x="3134831" y="961085"/>
                  </a:lnTo>
                  <a:lnTo>
                    <a:pt x="3161164" y="927000"/>
                  </a:lnTo>
                  <a:lnTo>
                    <a:pt x="3178140" y="886769"/>
                  </a:lnTo>
                  <a:lnTo>
                    <a:pt x="3184154" y="842009"/>
                  </a:lnTo>
                  <a:lnTo>
                    <a:pt x="3184156" y="168401"/>
                  </a:lnTo>
                  <a:lnTo>
                    <a:pt x="3178140" y="123635"/>
                  </a:lnTo>
                  <a:lnTo>
                    <a:pt x="3161164" y="83407"/>
                  </a:lnTo>
                  <a:lnTo>
                    <a:pt x="3134831" y="49325"/>
                  </a:lnTo>
                  <a:lnTo>
                    <a:pt x="3100748" y="22992"/>
                  </a:lnTo>
                  <a:lnTo>
                    <a:pt x="3060521" y="6015"/>
                  </a:lnTo>
                  <a:lnTo>
                    <a:pt x="3015754" y="0"/>
                  </a:lnTo>
                  <a:close/>
                </a:path>
              </a:pathLst>
            </a:custGeom>
            <a:solidFill>
              <a:srgbClr val="C00000"/>
            </a:solidFill>
          </p:spPr>
          <p:txBody>
            <a:bodyPr wrap="square" lIns="0" tIns="0" rIns="0" bIns="0" rtlCol="0"/>
            <a:lstStyle/>
            <a:p>
              <a:endParaRPr/>
            </a:p>
          </p:txBody>
        </p:sp>
        <p:sp>
          <p:nvSpPr>
            <p:cNvPr id="133" name="object 133"/>
            <p:cNvSpPr/>
            <p:nvPr/>
          </p:nvSpPr>
          <p:spPr>
            <a:xfrm>
              <a:off x="8727427" y="809247"/>
              <a:ext cx="3184525" cy="1428115"/>
            </a:xfrm>
            <a:custGeom>
              <a:avLst/>
              <a:gdLst/>
              <a:ahLst/>
              <a:cxnLst/>
              <a:rect l="l" t="t" r="r" b="b"/>
              <a:pathLst>
                <a:path w="3184525" h="1428114">
                  <a:moveTo>
                    <a:pt x="428764" y="168401"/>
                  </a:moveTo>
                  <a:lnTo>
                    <a:pt x="434780" y="123635"/>
                  </a:lnTo>
                  <a:lnTo>
                    <a:pt x="451757" y="83407"/>
                  </a:lnTo>
                  <a:lnTo>
                    <a:pt x="478089" y="49325"/>
                  </a:lnTo>
                  <a:lnTo>
                    <a:pt x="512172" y="22992"/>
                  </a:lnTo>
                  <a:lnTo>
                    <a:pt x="552400" y="6015"/>
                  </a:lnTo>
                  <a:lnTo>
                    <a:pt x="597166" y="0"/>
                  </a:lnTo>
                  <a:lnTo>
                    <a:pt x="887996" y="0"/>
                  </a:lnTo>
                  <a:lnTo>
                    <a:pt x="1576844" y="0"/>
                  </a:lnTo>
                  <a:lnTo>
                    <a:pt x="3015754" y="0"/>
                  </a:lnTo>
                  <a:lnTo>
                    <a:pt x="3060521" y="6015"/>
                  </a:lnTo>
                  <a:lnTo>
                    <a:pt x="3100748" y="22992"/>
                  </a:lnTo>
                  <a:lnTo>
                    <a:pt x="3134831" y="49325"/>
                  </a:lnTo>
                  <a:lnTo>
                    <a:pt x="3161164" y="83407"/>
                  </a:lnTo>
                  <a:lnTo>
                    <a:pt x="3178140" y="123635"/>
                  </a:lnTo>
                  <a:lnTo>
                    <a:pt x="3184156" y="168401"/>
                  </a:lnTo>
                  <a:lnTo>
                    <a:pt x="3184156" y="589406"/>
                  </a:lnTo>
                  <a:lnTo>
                    <a:pt x="3184156" y="842009"/>
                  </a:lnTo>
                  <a:lnTo>
                    <a:pt x="3178140" y="886769"/>
                  </a:lnTo>
                  <a:lnTo>
                    <a:pt x="3161164" y="927000"/>
                  </a:lnTo>
                  <a:lnTo>
                    <a:pt x="3134831" y="961085"/>
                  </a:lnTo>
                  <a:lnTo>
                    <a:pt x="3100748" y="987418"/>
                  </a:lnTo>
                  <a:lnTo>
                    <a:pt x="3060521" y="1004396"/>
                  </a:lnTo>
                  <a:lnTo>
                    <a:pt x="3015754" y="1010411"/>
                  </a:lnTo>
                  <a:lnTo>
                    <a:pt x="1576844" y="1010411"/>
                  </a:lnTo>
                  <a:lnTo>
                    <a:pt x="0" y="1427873"/>
                  </a:lnTo>
                  <a:lnTo>
                    <a:pt x="887996" y="1010411"/>
                  </a:lnTo>
                  <a:lnTo>
                    <a:pt x="597166" y="1010411"/>
                  </a:lnTo>
                  <a:lnTo>
                    <a:pt x="552400" y="1004396"/>
                  </a:lnTo>
                  <a:lnTo>
                    <a:pt x="512172" y="987418"/>
                  </a:lnTo>
                  <a:lnTo>
                    <a:pt x="478089" y="961085"/>
                  </a:lnTo>
                  <a:lnTo>
                    <a:pt x="451757" y="927000"/>
                  </a:lnTo>
                  <a:lnTo>
                    <a:pt x="434780" y="886769"/>
                  </a:lnTo>
                  <a:lnTo>
                    <a:pt x="428764" y="841997"/>
                  </a:lnTo>
                  <a:lnTo>
                    <a:pt x="428764" y="589406"/>
                  </a:lnTo>
                  <a:lnTo>
                    <a:pt x="428764" y="168401"/>
                  </a:lnTo>
                  <a:close/>
                </a:path>
              </a:pathLst>
            </a:custGeom>
            <a:ln w="12192">
              <a:solidFill>
                <a:srgbClr val="41719C"/>
              </a:solidFill>
            </a:ln>
          </p:spPr>
          <p:txBody>
            <a:bodyPr wrap="square" lIns="0" tIns="0" rIns="0" bIns="0" rtlCol="0"/>
            <a:lstStyle/>
            <a:p>
              <a:endParaRPr/>
            </a:p>
          </p:txBody>
        </p:sp>
      </p:grpSp>
      <p:sp>
        <p:nvSpPr>
          <p:cNvPr id="134" name="object 134"/>
          <p:cNvSpPr txBox="1"/>
          <p:nvPr/>
        </p:nvSpPr>
        <p:spPr>
          <a:xfrm>
            <a:off x="9283993" y="919016"/>
            <a:ext cx="2421255" cy="269240"/>
          </a:xfrm>
          <a:prstGeom prst="rect">
            <a:avLst/>
          </a:prstGeom>
        </p:spPr>
        <p:txBody>
          <a:bodyPr vert="horz" wrap="square" lIns="0" tIns="12065" rIns="0" bIns="0" rtlCol="0">
            <a:spAutoFit/>
          </a:bodyPr>
          <a:lstStyle/>
          <a:p>
            <a:pPr marL="12700">
              <a:lnSpc>
                <a:spcPct val="100000"/>
              </a:lnSpc>
              <a:spcBef>
                <a:spcPts val="95"/>
              </a:spcBef>
            </a:pPr>
            <a:r>
              <a:rPr sz="1600" b="1" spc="-20" dirty="0">
                <a:solidFill>
                  <a:srgbClr val="FFFFFF"/>
                </a:solidFill>
                <a:latin typeface="UD デジタル 教科書体 NK-B"/>
                <a:cs typeface="UD デジタル 教科書体 NK-B"/>
              </a:rPr>
              <a:t>「</a:t>
            </a:r>
            <a:r>
              <a:rPr sz="1600" b="1" spc="-25" dirty="0">
                <a:solidFill>
                  <a:srgbClr val="FFFFFF"/>
                </a:solidFill>
                <a:latin typeface="UD デジタル 教科書体 NK-B"/>
                <a:cs typeface="UD デジタル 教科書体 NK-B"/>
              </a:rPr>
              <a:t>サーキュラー</a:t>
            </a:r>
            <a:r>
              <a:rPr sz="1600" b="1" spc="-30" dirty="0">
                <a:solidFill>
                  <a:srgbClr val="FFFFFF"/>
                </a:solidFill>
                <a:latin typeface="UD デジタル 教科書体 NK-B"/>
                <a:cs typeface="UD デジタル 教科書体 NK-B"/>
              </a:rPr>
              <a:t>エ</a:t>
            </a:r>
            <a:r>
              <a:rPr sz="1600" b="1" spc="-15" dirty="0">
                <a:solidFill>
                  <a:srgbClr val="FFFFFF"/>
                </a:solidFill>
                <a:latin typeface="UD デジタル 教科書体 NK-B"/>
                <a:cs typeface="UD デジタル 教科書体 NK-B"/>
              </a:rPr>
              <a:t>コノ</a:t>
            </a:r>
            <a:r>
              <a:rPr sz="1600" b="1" spc="-25" dirty="0">
                <a:solidFill>
                  <a:srgbClr val="FFFFFF"/>
                </a:solidFill>
                <a:latin typeface="UD デジタル 教科書体 NK-B"/>
                <a:cs typeface="UD デジタル 教科書体 NK-B"/>
              </a:rPr>
              <a:t>ミー</a:t>
            </a:r>
            <a:r>
              <a:rPr sz="1600" b="1" spc="-20" dirty="0">
                <a:solidFill>
                  <a:srgbClr val="FFFFFF"/>
                </a:solidFill>
                <a:latin typeface="UD デジタル 教科書体 NK-B"/>
                <a:cs typeface="UD デジタル 教科書体 NK-B"/>
              </a:rPr>
              <a:t>」</a:t>
            </a:r>
            <a:r>
              <a:rPr sz="1600" b="1" spc="-50" dirty="0">
                <a:solidFill>
                  <a:srgbClr val="FFFFFF"/>
                </a:solidFill>
                <a:latin typeface="UD デジタル 教科書体 NK-B"/>
                <a:cs typeface="UD デジタル 教科書体 NK-B"/>
              </a:rPr>
              <a:t>を</a:t>
            </a:r>
            <a:endParaRPr sz="1600">
              <a:latin typeface="UD デジタル 教科書体 NK-B"/>
              <a:cs typeface="UD デジタル 教科書体 NK-B"/>
            </a:endParaRPr>
          </a:p>
        </p:txBody>
      </p:sp>
      <p:sp>
        <p:nvSpPr>
          <p:cNvPr id="135" name="object 135"/>
          <p:cNvSpPr txBox="1"/>
          <p:nvPr/>
        </p:nvSpPr>
        <p:spPr>
          <a:xfrm>
            <a:off x="9283993" y="1162854"/>
            <a:ext cx="2470150" cy="513080"/>
          </a:xfrm>
          <a:prstGeom prst="rect">
            <a:avLst/>
          </a:prstGeom>
        </p:spPr>
        <p:txBody>
          <a:bodyPr vert="horz" wrap="square" lIns="0" tIns="12065" rIns="0" bIns="0" rtlCol="0">
            <a:spAutoFit/>
          </a:bodyPr>
          <a:lstStyle/>
          <a:p>
            <a:pPr marL="12700" marR="5080">
              <a:lnSpc>
                <a:spcPct val="100000"/>
              </a:lnSpc>
              <a:spcBef>
                <a:spcPts val="95"/>
              </a:spcBef>
            </a:pPr>
            <a:r>
              <a:rPr sz="1600" b="1" spc="-25" dirty="0">
                <a:solidFill>
                  <a:srgbClr val="FFFFFF"/>
                </a:solidFill>
                <a:latin typeface="UD デジタル 教科書体 NK-B"/>
                <a:cs typeface="UD デジタル 教科書体 NK-B"/>
              </a:rPr>
              <a:t>テーマと</a:t>
            </a:r>
            <a:r>
              <a:rPr sz="1600" b="1" spc="-20" dirty="0">
                <a:solidFill>
                  <a:srgbClr val="FFFFFF"/>
                </a:solidFill>
                <a:latin typeface="UD デジタル 教科書体 NK-B"/>
                <a:cs typeface="UD デジタル 教科書体 NK-B"/>
              </a:rPr>
              <a:t>して</a:t>
            </a:r>
            <a:r>
              <a:rPr sz="1600" b="1" spc="-10" dirty="0">
                <a:solidFill>
                  <a:srgbClr val="FFFFFF"/>
                </a:solidFill>
                <a:latin typeface="UD デジタル 教科書体 NK-B"/>
                <a:cs typeface="UD デジタル 教科書体 NK-B"/>
              </a:rPr>
              <a:t>ワ</a:t>
            </a:r>
            <a:r>
              <a:rPr sz="1600" b="1" spc="-25" dirty="0">
                <a:solidFill>
                  <a:srgbClr val="FFFFFF"/>
                </a:solidFill>
                <a:latin typeface="UD デジタル 教科書体 NK-B"/>
                <a:cs typeface="UD デジタル 教科書体 NK-B"/>
              </a:rPr>
              <a:t>ークショップ</a:t>
            </a:r>
            <a:r>
              <a:rPr sz="1600" b="1" spc="-50" dirty="0">
                <a:solidFill>
                  <a:srgbClr val="FFFFFF"/>
                </a:solidFill>
                <a:latin typeface="UD デジタル 教科書体 NK-B"/>
                <a:cs typeface="UD デジタル 教科書体 NK-B"/>
              </a:rPr>
              <a:t>を</a:t>
            </a:r>
            <a:r>
              <a:rPr sz="1600" b="1" spc="-25" dirty="0">
                <a:solidFill>
                  <a:srgbClr val="FFFFFF"/>
                </a:solidFill>
                <a:latin typeface="UD デジタル 教科書体 NK-B"/>
                <a:cs typeface="UD デジタル 教科書体 NK-B"/>
              </a:rPr>
              <a:t>行い</a:t>
            </a:r>
            <a:r>
              <a:rPr sz="1600" b="1" spc="-20" dirty="0">
                <a:solidFill>
                  <a:srgbClr val="FFFFFF"/>
                </a:solidFill>
                <a:latin typeface="UD デジタル 教科書体 NK-B"/>
                <a:cs typeface="UD デジタル 教科書体 NK-B"/>
              </a:rPr>
              <a:t>まし</a:t>
            </a:r>
            <a:r>
              <a:rPr sz="1600" b="1" spc="-25" dirty="0">
                <a:solidFill>
                  <a:srgbClr val="FFFFFF"/>
                </a:solidFill>
                <a:latin typeface="UD デジタル 教科書体 NK-B"/>
                <a:cs typeface="UD デジタル 教科書体 NK-B"/>
              </a:rPr>
              <a:t>た</a:t>
            </a:r>
            <a:r>
              <a:rPr sz="1600" b="1" spc="-50" dirty="0">
                <a:solidFill>
                  <a:srgbClr val="FFFFFF"/>
                </a:solidFill>
                <a:latin typeface="UD デジタル 教科書体 NK-B"/>
                <a:cs typeface="UD デジタル 教科書体 NK-B"/>
              </a:rPr>
              <a:t>～</a:t>
            </a:r>
            <a:endParaRPr sz="1600">
              <a:latin typeface="UD デジタル 教科書体 NK-B"/>
              <a:cs typeface="UD デジタル 教科書体 NK-B"/>
            </a:endParaRP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88336" y="4280915"/>
            <a:ext cx="717803" cy="652271"/>
          </a:xfrm>
          <a:prstGeom prst="rect">
            <a:avLst/>
          </a:prstGeom>
        </p:spPr>
      </p:pic>
      <p:pic>
        <p:nvPicPr>
          <p:cNvPr id="3" name="object 3"/>
          <p:cNvPicPr/>
          <p:nvPr/>
        </p:nvPicPr>
        <p:blipFill>
          <a:blip r:embed="rId3" cstate="print"/>
          <a:stretch>
            <a:fillRect/>
          </a:stretch>
        </p:blipFill>
        <p:spPr>
          <a:xfrm>
            <a:off x="2342388" y="2747772"/>
            <a:ext cx="772667" cy="902207"/>
          </a:xfrm>
          <a:prstGeom prst="rect">
            <a:avLst/>
          </a:prstGeom>
        </p:spPr>
      </p:pic>
      <p:sp>
        <p:nvSpPr>
          <p:cNvPr id="4" name="object 4"/>
          <p:cNvSpPr/>
          <p:nvPr/>
        </p:nvSpPr>
        <p:spPr>
          <a:xfrm>
            <a:off x="2226564" y="2708148"/>
            <a:ext cx="32384" cy="68580"/>
          </a:xfrm>
          <a:custGeom>
            <a:avLst/>
            <a:gdLst/>
            <a:ahLst/>
            <a:cxnLst/>
            <a:rect l="l" t="t" r="r" b="b"/>
            <a:pathLst>
              <a:path w="32385" h="68580">
                <a:moveTo>
                  <a:pt x="0" y="0"/>
                </a:moveTo>
                <a:lnTo>
                  <a:pt x="32004" y="68097"/>
                </a:lnTo>
              </a:path>
            </a:pathLst>
          </a:custGeom>
          <a:ln w="9144">
            <a:solidFill>
              <a:srgbClr val="000000"/>
            </a:solidFill>
          </a:ln>
        </p:spPr>
        <p:txBody>
          <a:bodyPr wrap="square" lIns="0" tIns="0" rIns="0" bIns="0" rtlCol="0"/>
          <a:lstStyle/>
          <a:p>
            <a:endParaRPr/>
          </a:p>
        </p:txBody>
      </p:sp>
      <p:sp>
        <p:nvSpPr>
          <p:cNvPr id="5" name="object 5"/>
          <p:cNvSpPr/>
          <p:nvPr/>
        </p:nvSpPr>
        <p:spPr>
          <a:xfrm>
            <a:off x="2834639" y="2708148"/>
            <a:ext cx="32384" cy="68580"/>
          </a:xfrm>
          <a:custGeom>
            <a:avLst/>
            <a:gdLst/>
            <a:ahLst/>
            <a:cxnLst/>
            <a:rect l="l" t="t" r="r" b="b"/>
            <a:pathLst>
              <a:path w="32385" h="68580">
                <a:moveTo>
                  <a:pt x="32004" y="0"/>
                </a:moveTo>
                <a:lnTo>
                  <a:pt x="0" y="68097"/>
                </a:lnTo>
              </a:path>
            </a:pathLst>
          </a:custGeom>
          <a:ln w="9144">
            <a:solidFill>
              <a:srgbClr val="000000"/>
            </a:solidFill>
          </a:ln>
        </p:spPr>
        <p:txBody>
          <a:bodyPr wrap="square" lIns="0" tIns="0" rIns="0" bIns="0" rtlCol="0"/>
          <a:lstStyle/>
          <a:p>
            <a:endParaRPr/>
          </a:p>
        </p:txBody>
      </p:sp>
      <p:sp>
        <p:nvSpPr>
          <p:cNvPr id="6" name="object 6"/>
          <p:cNvSpPr/>
          <p:nvPr/>
        </p:nvSpPr>
        <p:spPr>
          <a:xfrm>
            <a:off x="2726429" y="2657855"/>
            <a:ext cx="13335" cy="88265"/>
          </a:xfrm>
          <a:custGeom>
            <a:avLst/>
            <a:gdLst/>
            <a:ahLst/>
            <a:cxnLst/>
            <a:rect l="l" t="t" r="r" b="b"/>
            <a:pathLst>
              <a:path w="13335" h="88264">
                <a:moveTo>
                  <a:pt x="13309" y="0"/>
                </a:moveTo>
                <a:lnTo>
                  <a:pt x="0" y="88265"/>
                </a:lnTo>
              </a:path>
            </a:pathLst>
          </a:custGeom>
          <a:ln w="9144">
            <a:solidFill>
              <a:srgbClr val="000000"/>
            </a:solidFill>
          </a:ln>
        </p:spPr>
        <p:txBody>
          <a:bodyPr wrap="square" lIns="0" tIns="0" rIns="0" bIns="0" rtlCol="0"/>
          <a:lstStyle/>
          <a:p>
            <a:endParaRPr/>
          </a:p>
        </p:txBody>
      </p:sp>
      <p:sp>
        <p:nvSpPr>
          <p:cNvPr id="7" name="object 7"/>
          <p:cNvSpPr/>
          <p:nvPr/>
        </p:nvSpPr>
        <p:spPr>
          <a:xfrm>
            <a:off x="2354579" y="2662427"/>
            <a:ext cx="13335" cy="88265"/>
          </a:xfrm>
          <a:custGeom>
            <a:avLst/>
            <a:gdLst/>
            <a:ahLst/>
            <a:cxnLst/>
            <a:rect l="l" t="t" r="r" b="b"/>
            <a:pathLst>
              <a:path w="13335" h="88264">
                <a:moveTo>
                  <a:pt x="0" y="0"/>
                </a:moveTo>
                <a:lnTo>
                  <a:pt x="13309" y="88265"/>
                </a:lnTo>
              </a:path>
            </a:pathLst>
          </a:custGeom>
          <a:ln w="9144">
            <a:solidFill>
              <a:srgbClr val="000000"/>
            </a:solidFill>
          </a:ln>
        </p:spPr>
        <p:txBody>
          <a:bodyPr wrap="square" lIns="0" tIns="0" rIns="0" bIns="0" rtlCol="0"/>
          <a:lstStyle/>
          <a:p>
            <a:endParaRPr/>
          </a:p>
        </p:txBody>
      </p:sp>
      <p:sp>
        <p:nvSpPr>
          <p:cNvPr id="8" name="object 8"/>
          <p:cNvSpPr/>
          <p:nvPr/>
        </p:nvSpPr>
        <p:spPr>
          <a:xfrm>
            <a:off x="2546604" y="2638044"/>
            <a:ext cx="0" cy="88265"/>
          </a:xfrm>
          <a:custGeom>
            <a:avLst/>
            <a:gdLst/>
            <a:ahLst/>
            <a:cxnLst/>
            <a:rect l="l" t="t" r="r" b="b"/>
            <a:pathLst>
              <a:path h="88264">
                <a:moveTo>
                  <a:pt x="0" y="0"/>
                </a:moveTo>
                <a:lnTo>
                  <a:pt x="0" y="88265"/>
                </a:lnTo>
              </a:path>
            </a:pathLst>
          </a:custGeom>
          <a:ln w="9144">
            <a:solidFill>
              <a:srgbClr val="000000"/>
            </a:solidFill>
          </a:ln>
        </p:spPr>
        <p:txBody>
          <a:bodyPr wrap="square" lIns="0" tIns="0" rIns="0" bIns="0" rtlCol="0"/>
          <a:lstStyle/>
          <a:p>
            <a:endParaRPr/>
          </a:p>
        </p:txBody>
      </p:sp>
      <p:grpSp>
        <p:nvGrpSpPr>
          <p:cNvPr id="9" name="object 9"/>
          <p:cNvGrpSpPr/>
          <p:nvPr/>
        </p:nvGrpSpPr>
        <p:grpSpPr>
          <a:xfrm>
            <a:off x="609600" y="249934"/>
            <a:ext cx="2118360" cy="348615"/>
            <a:chOff x="609600" y="249934"/>
            <a:chExt cx="2118360" cy="348615"/>
          </a:xfrm>
        </p:grpSpPr>
        <p:sp>
          <p:nvSpPr>
            <p:cNvPr id="10" name="object 10"/>
            <p:cNvSpPr/>
            <p:nvPr/>
          </p:nvSpPr>
          <p:spPr>
            <a:xfrm>
              <a:off x="621791" y="262127"/>
              <a:ext cx="2092325" cy="323215"/>
            </a:xfrm>
            <a:custGeom>
              <a:avLst/>
              <a:gdLst/>
              <a:ahLst/>
              <a:cxnLst/>
              <a:rect l="l" t="t" r="r" b="b"/>
              <a:pathLst>
                <a:path w="2092325" h="323215">
                  <a:moveTo>
                    <a:pt x="2038362" y="0"/>
                  </a:moveTo>
                  <a:lnTo>
                    <a:pt x="53581" y="0"/>
                  </a:lnTo>
                  <a:lnTo>
                    <a:pt x="32727" y="4229"/>
                  </a:lnTo>
                  <a:lnTo>
                    <a:pt x="15684" y="15760"/>
                  </a:lnTo>
                  <a:lnTo>
                    <a:pt x="4203" y="32854"/>
                  </a:lnTo>
                  <a:lnTo>
                    <a:pt x="0" y="53784"/>
                  </a:lnTo>
                  <a:lnTo>
                    <a:pt x="0" y="268922"/>
                  </a:lnTo>
                  <a:lnTo>
                    <a:pt x="4203" y="289852"/>
                  </a:lnTo>
                  <a:lnTo>
                    <a:pt x="15684" y="306946"/>
                  </a:lnTo>
                  <a:lnTo>
                    <a:pt x="32727" y="318477"/>
                  </a:lnTo>
                  <a:lnTo>
                    <a:pt x="53581" y="322707"/>
                  </a:lnTo>
                  <a:lnTo>
                    <a:pt x="2038362" y="322707"/>
                  </a:lnTo>
                  <a:lnTo>
                    <a:pt x="2059216" y="318477"/>
                  </a:lnTo>
                  <a:lnTo>
                    <a:pt x="2076246" y="306946"/>
                  </a:lnTo>
                  <a:lnTo>
                    <a:pt x="2087727" y="289852"/>
                  </a:lnTo>
                  <a:lnTo>
                    <a:pt x="2091944" y="268922"/>
                  </a:lnTo>
                  <a:lnTo>
                    <a:pt x="2091944" y="53784"/>
                  </a:lnTo>
                  <a:lnTo>
                    <a:pt x="2087727" y="32854"/>
                  </a:lnTo>
                  <a:lnTo>
                    <a:pt x="2076246" y="15760"/>
                  </a:lnTo>
                  <a:lnTo>
                    <a:pt x="2059216" y="4229"/>
                  </a:lnTo>
                  <a:lnTo>
                    <a:pt x="2038362" y="0"/>
                  </a:lnTo>
                  <a:close/>
                </a:path>
              </a:pathLst>
            </a:custGeom>
            <a:solidFill>
              <a:srgbClr val="B8CDE4"/>
            </a:solidFill>
          </p:spPr>
          <p:txBody>
            <a:bodyPr wrap="square" lIns="0" tIns="0" rIns="0" bIns="0" rtlCol="0"/>
            <a:lstStyle/>
            <a:p>
              <a:endParaRPr/>
            </a:p>
          </p:txBody>
        </p:sp>
        <p:sp>
          <p:nvSpPr>
            <p:cNvPr id="11" name="object 11"/>
            <p:cNvSpPr/>
            <p:nvPr/>
          </p:nvSpPr>
          <p:spPr>
            <a:xfrm>
              <a:off x="622553" y="262888"/>
              <a:ext cx="2092325" cy="323215"/>
            </a:xfrm>
            <a:custGeom>
              <a:avLst/>
              <a:gdLst/>
              <a:ahLst/>
              <a:cxnLst/>
              <a:rect l="l" t="t" r="r" b="b"/>
              <a:pathLst>
                <a:path w="2092325" h="323215">
                  <a:moveTo>
                    <a:pt x="0" y="53784"/>
                  </a:moveTo>
                  <a:lnTo>
                    <a:pt x="4203" y="32854"/>
                  </a:lnTo>
                  <a:lnTo>
                    <a:pt x="15697" y="15760"/>
                  </a:lnTo>
                  <a:lnTo>
                    <a:pt x="32727" y="4229"/>
                  </a:lnTo>
                  <a:lnTo>
                    <a:pt x="53581" y="0"/>
                  </a:lnTo>
                  <a:lnTo>
                    <a:pt x="2038362" y="0"/>
                  </a:lnTo>
                  <a:lnTo>
                    <a:pt x="2059216" y="4229"/>
                  </a:lnTo>
                  <a:lnTo>
                    <a:pt x="2076246" y="15760"/>
                  </a:lnTo>
                  <a:lnTo>
                    <a:pt x="2087727" y="32854"/>
                  </a:lnTo>
                  <a:lnTo>
                    <a:pt x="2091944" y="53784"/>
                  </a:lnTo>
                  <a:lnTo>
                    <a:pt x="2091944" y="268922"/>
                  </a:lnTo>
                  <a:lnTo>
                    <a:pt x="2087727" y="289852"/>
                  </a:lnTo>
                  <a:lnTo>
                    <a:pt x="2076246" y="306946"/>
                  </a:lnTo>
                  <a:lnTo>
                    <a:pt x="2059216" y="318477"/>
                  </a:lnTo>
                  <a:lnTo>
                    <a:pt x="2038362" y="322707"/>
                  </a:lnTo>
                  <a:lnTo>
                    <a:pt x="53581" y="322707"/>
                  </a:lnTo>
                  <a:lnTo>
                    <a:pt x="32727" y="318477"/>
                  </a:lnTo>
                  <a:lnTo>
                    <a:pt x="15697" y="306946"/>
                  </a:lnTo>
                  <a:lnTo>
                    <a:pt x="4203" y="289852"/>
                  </a:lnTo>
                  <a:lnTo>
                    <a:pt x="0" y="268922"/>
                  </a:lnTo>
                  <a:lnTo>
                    <a:pt x="0" y="53784"/>
                  </a:lnTo>
                  <a:close/>
                </a:path>
              </a:pathLst>
            </a:custGeom>
            <a:ln w="25908">
              <a:solidFill>
                <a:srgbClr val="385D89"/>
              </a:solidFill>
            </a:ln>
          </p:spPr>
          <p:txBody>
            <a:bodyPr wrap="square" lIns="0" tIns="0" rIns="0" bIns="0" rtlCol="0"/>
            <a:lstStyle/>
            <a:p>
              <a:endParaRPr/>
            </a:p>
          </p:txBody>
        </p:sp>
      </p:grpSp>
      <p:grpSp>
        <p:nvGrpSpPr>
          <p:cNvPr id="12" name="object 12"/>
          <p:cNvGrpSpPr/>
          <p:nvPr/>
        </p:nvGrpSpPr>
        <p:grpSpPr>
          <a:xfrm>
            <a:off x="626363" y="1965958"/>
            <a:ext cx="2101850" cy="348615"/>
            <a:chOff x="626363" y="1965958"/>
            <a:chExt cx="2101850" cy="348615"/>
          </a:xfrm>
        </p:grpSpPr>
        <p:sp>
          <p:nvSpPr>
            <p:cNvPr id="13" name="object 13"/>
            <p:cNvSpPr/>
            <p:nvPr/>
          </p:nvSpPr>
          <p:spPr>
            <a:xfrm>
              <a:off x="638558" y="1978151"/>
              <a:ext cx="2075814" cy="323215"/>
            </a:xfrm>
            <a:custGeom>
              <a:avLst/>
              <a:gdLst/>
              <a:ahLst/>
              <a:cxnLst/>
              <a:rect l="l" t="t" r="r" b="b"/>
              <a:pathLst>
                <a:path w="2075814" h="323214">
                  <a:moveTo>
                    <a:pt x="2021967" y="0"/>
                  </a:moveTo>
                  <a:lnTo>
                    <a:pt x="53581" y="0"/>
                  </a:lnTo>
                  <a:lnTo>
                    <a:pt x="32727" y="4229"/>
                  </a:lnTo>
                  <a:lnTo>
                    <a:pt x="15684" y="15760"/>
                  </a:lnTo>
                  <a:lnTo>
                    <a:pt x="4203" y="32854"/>
                  </a:lnTo>
                  <a:lnTo>
                    <a:pt x="0" y="53784"/>
                  </a:lnTo>
                  <a:lnTo>
                    <a:pt x="0" y="268922"/>
                  </a:lnTo>
                  <a:lnTo>
                    <a:pt x="4203" y="289852"/>
                  </a:lnTo>
                  <a:lnTo>
                    <a:pt x="15684" y="306946"/>
                  </a:lnTo>
                  <a:lnTo>
                    <a:pt x="32727" y="318477"/>
                  </a:lnTo>
                  <a:lnTo>
                    <a:pt x="53581" y="322707"/>
                  </a:lnTo>
                  <a:lnTo>
                    <a:pt x="2021967" y="322707"/>
                  </a:lnTo>
                  <a:lnTo>
                    <a:pt x="2042820" y="318477"/>
                  </a:lnTo>
                  <a:lnTo>
                    <a:pt x="2059863" y="306946"/>
                  </a:lnTo>
                  <a:lnTo>
                    <a:pt x="2071344" y="289852"/>
                  </a:lnTo>
                  <a:lnTo>
                    <a:pt x="2075561" y="268922"/>
                  </a:lnTo>
                  <a:lnTo>
                    <a:pt x="2075561" y="53784"/>
                  </a:lnTo>
                  <a:lnTo>
                    <a:pt x="2071344" y="32854"/>
                  </a:lnTo>
                  <a:lnTo>
                    <a:pt x="2059863" y="15760"/>
                  </a:lnTo>
                  <a:lnTo>
                    <a:pt x="2042820" y="4229"/>
                  </a:lnTo>
                  <a:lnTo>
                    <a:pt x="2021967" y="0"/>
                  </a:lnTo>
                  <a:close/>
                </a:path>
              </a:pathLst>
            </a:custGeom>
            <a:solidFill>
              <a:srgbClr val="B8CDE4"/>
            </a:solidFill>
          </p:spPr>
          <p:txBody>
            <a:bodyPr wrap="square" lIns="0" tIns="0" rIns="0" bIns="0" rtlCol="0"/>
            <a:lstStyle/>
            <a:p>
              <a:endParaRPr/>
            </a:p>
          </p:txBody>
        </p:sp>
        <p:sp>
          <p:nvSpPr>
            <p:cNvPr id="14" name="object 14"/>
            <p:cNvSpPr/>
            <p:nvPr/>
          </p:nvSpPr>
          <p:spPr>
            <a:xfrm>
              <a:off x="639317" y="1978912"/>
              <a:ext cx="2075814" cy="323215"/>
            </a:xfrm>
            <a:custGeom>
              <a:avLst/>
              <a:gdLst/>
              <a:ahLst/>
              <a:cxnLst/>
              <a:rect l="l" t="t" r="r" b="b"/>
              <a:pathLst>
                <a:path w="2075814" h="323214">
                  <a:moveTo>
                    <a:pt x="0" y="53784"/>
                  </a:moveTo>
                  <a:lnTo>
                    <a:pt x="4216" y="32854"/>
                  </a:lnTo>
                  <a:lnTo>
                    <a:pt x="15697" y="15760"/>
                  </a:lnTo>
                  <a:lnTo>
                    <a:pt x="32727" y="4229"/>
                  </a:lnTo>
                  <a:lnTo>
                    <a:pt x="53594" y="0"/>
                  </a:lnTo>
                  <a:lnTo>
                    <a:pt x="2021967" y="0"/>
                  </a:lnTo>
                  <a:lnTo>
                    <a:pt x="2042833" y="4229"/>
                  </a:lnTo>
                  <a:lnTo>
                    <a:pt x="2059863" y="15760"/>
                  </a:lnTo>
                  <a:lnTo>
                    <a:pt x="2071344" y="32854"/>
                  </a:lnTo>
                  <a:lnTo>
                    <a:pt x="2075561" y="53784"/>
                  </a:lnTo>
                  <a:lnTo>
                    <a:pt x="2075561" y="268922"/>
                  </a:lnTo>
                  <a:lnTo>
                    <a:pt x="2071344" y="289852"/>
                  </a:lnTo>
                  <a:lnTo>
                    <a:pt x="2059863" y="306946"/>
                  </a:lnTo>
                  <a:lnTo>
                    <a:pt x="2042833" y="318477"/>
                  </a:lnTo>
                  <a:lnTo>
                    <a:pt x="2021967" y="322707"/>
                  </a:lnTo>
                  <a:lnTo>
                    <a:pt x="53594" y="322707"/>
                  </a:lnTo>
                  <a:lnTo>
                    <a:pt x="32727" y="318477"/>
                  </a:lnTo>
                  <a:lnTo>
                    <a:pt x="15697" y="306946"/>
                  </a:lnTo>
                  <a:lnTo>
                    <a:pt x="4216" y="289852"/>
                  </a:lnTo>
                  <a:lnTo>
                    <a:pt x="0" y="268922"/>
                  </a:lnTo>
                  <a:lnTo>
                    <a:pt x="0" y="53784"/>
                  </a:lnTo>
                  <a:close/>
                </a:path>
              </a:pathLst>
            </a:custGeom>
            <a:ln w="25908">
              <a:solidFill>
                <a:srgbClr val="385D89"/>
              </a:solidFill>
            </a:ln>
          </p:spPr>
          <p:txBody>
            <a:bodyPr wrap="square" lIns="0" tIns="0" rIns="0" bIns="0" rtlCol="0"/>
            <a:lstStyle/>
            <a:p>
              <a:endParaRPr/>
            </a:p>
          </p:txBody>
        </p:sp>
      </p:grpSp>
      <p:pic>
        <p:nvPicPr>
          <p:cNvPr id="15" name="object 15"/>
          <p:cNvPicPr/>
          <p:nvPr/>
        </p:nvPicPr>
        <p:blipFill>
          <a:blip r:embed="rId4" cstate="print"/>
          <a:stretch>
            <a:fillRect/>
          </a:stretch>
        </p:blipFill>
        <p:spPr>
          <a:xfrm>
            <a:off x="2244852" y="553212"/>
            <a:ext cx="1033271" cy="1284731"/>
          </a:xfrm>
          <a:prstGeom prst="rect">
            <a:avLst/>
          </a:prstGeom>
        </p:spPr>
      </p:pic>
      <p:pic>
        <p:nvPicPr>
          <p:cNvPr id="16" name="object 16"/>
          <p:cNvPicPr/>
          <p:nvPr/>
        </p:nvPicPr>
        <p:blipFill>
          <a:blip r:embed="rId5" cstate="print"/>
          <a:stretch>
            <a:fillRect/>
          </a:stretch>
        </p:blipFill>
        <p:spPr>
          <a:xfrm>
            <a:off x="620268" y="701040"/>
            <a:ext cx="1539239" cy="1260347"/>
          </a:xfrm>
          <a:prstGeom prst="rect">
            <a:avLst/>
          </a:prstGeom>
        </p:spPr>
      </p:pic>
      <p:grpSp>
        <p:nvGrpSpPr>
          <p:cNvPr id="17" name="object 17"/>
          <p:cNvGrpSpPr/>
          <p:nvPr/>
        </p:nvGrpSpPr>
        <p:grpSpPr>
          <a:xfrm>
            <a:off x="1752600" y="2359152"/>
            <a:ext cx="637540" cy="1287780"/>
            <a:chOff x="1752600" y="2359152"/>
            <a:chExt cx="637540" cy="1287780"/>
          </a:xfrm>
        </p:grpSpPr>
        <p:pic>
          <p:nvPicPr>
            <p:cNvPr id="18" name="object 18"/>
            <p:cNvPicPr/>
            <p:nvPr/>
          </p:nvPicPr>
          <p:blipFill>
            <a:blip r:embed="rId6" cstate="print"/>
            <a:stretch>
              <a:fillRect/>
            </a:stretch>
          </p:blipFill>
          <p:spPr>
            <a:xfrm>
              <a:off x="1799844" y="2359152"/>
              <a:ext cx="589787" cy="601979"/>
            </a:xfrm>
            <a:prstGeom prst="rect">
              <a:avLst/>
            </a:prstGeom>
          </p:spPr>
        </p:pic>
        <p:pic>
          <p:nvPicPr>
            <p:cNvPr id="19" name="object 19"/>
            <p:cNvPicPr/>
            <p:nvPr/>
          </p:nvPicPr>
          <p:blipFill>
            <a:blip r:embed="rId7" cstate="print"/>
            <a:stretch>
              <a:fillRect/>
            </a:stretch>
          </p:blipFill>
          <p:spPr>
            <a:xfrm>
              <a:off x="1752600" y="2904744"/>
              <a:ext cx="563879" cy="742187"/>
            </a:xfrm>
            <a:prstGeom prst="rect">
              <a:avLst/>
            </a:prstGeom>
          </p:spPr>
        </p:pic>
      </p:grpSp>
      <p:pic>
        <p:nvPicPr>
          <p:cNvPr id="20" name="object 20"/>
          <p:cNvPicPr/>
          <p:nvPr/>
        </p:nvPicPr>
        <p:blipFill>
          <a:blip r:embed="rId8" cstate="print"/>
          <a:stretch>
            <a:fillRect/>
          </a:stretch>
        </p:blipFill>
        <p:spPr>
          <a:xfrm>
            <a:off x="1953767" y="794004"/>
            <a:ext cx="417575" cy="266699"/>
          </a:xfrm>
          <a:prstGeom prst="rect">
            <a:avLst/>
          </a:prstGeom>
        </p:spPr>
      </p:pic>
      <p:sp>
        <p:nvSpPr>
          <p:cNvPr id="21" name="object 21"/>
          <p:cNvSpPr/>
          <p:nvPr/>
        </p:nvSpPr>
        <p:spPr>
          <a:xfrm>
            <a:off x="128778" y="1904238"/>
            <a:ext cx="3319145" cy="4903470"/>
          </a:xfrm>
          <a:custGeom>
            <a:avLst/>
            <a:gdLst/>
            <a:ahLst/>
            <a:cxnLst/>
            <a:rect l="l" t="t" r="r" b="b"/>
            <a:pathLst>
              <a:path w="3319145" h="4903470">
                <a:moveTo>
                  <a:pt x="0" y="4903203"/>
                </a:moveTo>
                <a:lnTo>
                  <a:pt x="3318789" y="4903203"/>
                </a:lnTo>
                <a:lnTo>
                  <a:pt x="3318789" y="0"/>
                </a:lnTo>
                <a:lnTo>
                  <a:pt x="0" y="0"/>
                </a:lnTo>
                <a:lnTo>
                  <a:pt x="0" y="4903203"/>
                </a:lnTo>
                <a:close/>
              </a:path>
            </a:pathLst>
          </a:custGeom>
          <a:ln w="25908">
            <a:solidFill>
              <a:srgbClr val="548235"/>
            </a:solidFill>
          </a:ln>
        </p:spPr>
        <p:txBody>
          <a:bodyPr wrap="square" lIns="0" tIns="0" rIns="0" bIns="0" rtlCol="0"/>
          <a:lstStyle/>
          <a:p>
            <a:endParaRPr/>
          </a:p>
        </p:txBody>
      </p:sp>
      <p:sp>
        <p:nvSpPr>
          <p:cNvPr id="22" name="object 22"/>
          <p:cNvSpPr txBox="1"/>
          <p:nvPr/>
        </p:nvSpPr>
        <p:spPr>
          <a:xfrm>
            <a:off x="151637" y="144018"/>
            <a:ext cx="3291840" cy="1694814"/>
          </a:xfrm>
          <a:prstGeom prst="rect">
            <a:avLst/>
          </a:prstGeom>
          <a:ln w="25907">
            <a:solidFill>
              <a:srgbClr val="7F6000"/>
            </a:solidFill>
          </a:ln>
        </p:spPr>
        <p:txBody>
          <a:bodyPr vert="horz" wrap="square" lIns="0" tIns="6350" rIns="0" bIns="0" rtlCol="0">
            <a:spAutoFit/>
          </a:bodyPr>
          <a:lstStyle/>
          <a:p>
            <a:pPr>
              <a:lnSpc>
                <a:spcPct val="100000"/>
              </a:lnSpc>
              <a:spcBef>
                <a:spcPts val="50"/>
              </a:spcBef>
            </a:pPr>
            <a:endParaRPr sz="1200">
              <a:latin typeface="Times New Roman"/>
              <a:cs typeface="Times New Roman"/>
            </a:endParaRPr>
          </a:p>
          <a:p>
            <a:pPr marL="536575">
              <a:lnSpc>
                <a:spcPct val="100000"/>
              </a:lnSpc>
            </a:pPr>
            <a:r>
              <a:rPr sz="1400" b="0" spc="-5" dirty="0">
                <a:latin typeface="BIZ UDP明朝 Medium"/>
                <a:cs typeface="BIZ UDP明朝 Medium"/>
              </a:rPr>
              <a:t>従来型の原料調達</a:t>
            </a:r>
            <a:r>
              <a:rPr sz="1400" b="0" dirty="0">
                <a:latin typeface="BIZ UDP明朝 Medium"/>
                <a:cs typeface="BIZ UDP明朝 Medium"/>
              </a:rPr>
              <a:t>（海外</a:t>
            </a:r>
            <a:r>
              <a:rPr sz="1400" b="0" spc="-50" dirty="0">
                <a:latin typeface="BIZ UDP明朝 Medium"/>
                <a:cs typeface="BIZ UDP明朝 Medium"/>
              </a:rPr>
              <a:t>）</a:t>
            </a:r>
            <a:endParaRPr sz="1400">
              <a:latin typeface="BIZ UDP明朝 Medium"/>
              <a:cs typeface="BIZ UDP明朝 Medium"/>
            </a:endParaRPr>
          </a:p>
        </p:txBody>
      </p:sp>
      <p:sp>
        <p:nvSpPr>
          <p:cNvPr id="23" name="object 23"/>
          <p:cNvSpPr txBox="1"/>
          <p:nvPr/>
        </p:nvSpPr>
        <p:spPr>
          <a:xfrm>
            <a:off x="667512" y="2997707"/>
            <a:ext cx="855344" cy="571500"/>
          </a:xfrm>
          <a:prstGeom prst="rect">
            <a:avLst/>
          </a:prstGeom>
          <a:solidFill>
            <a:srgbClr val="D6E3BC"/>
          </a:solidFill>
        </p:spPr>
        <p:txBody>
          <a:bodyPr vert="horz" wrap="square" lIns="0" tIns="60960" rIns="0" bIns="0" rtlCol="0">
            <a:spAutoFit/>
          </a:bodyPr>
          <a:lstStyle/>
          <a:p>
            <a:pPr marL="125095" indent="-122555">
              <a:lnSpc>
                <a:spcPct val="100000"/>
              </a:lnSpc>
              <a:spcBef>
                <a:spcPts val="480"/>
              </a:spcBef>
            </a:pPr>
            <a:r>
              <a:rPr sz="1000" b="0" spc="-10" dirty="0">
                <a:latin typeface="BIZ UDP明朝 Medium"/>
                <a:cs typeface="BIZ UDP明朝 Medium"/>
              </a:rPr>
              <a:t>ゲノム編集技</a:t>
            </a:r>
            <a:r>
              <a:rPr sz="1000" b="0" spc="-50" dirty="0">
                <a:latin typeface="BIZ UDP明朝 Medium"/>
                <a:cs typeface="BIZ UDP明朝 Medium"/>
              </a:rPr>
              <a:t>術</a:t>
            </a:r>
            <a:r>
              <a:rPr sz="1000" b="0" spc="-10" dirty="0">
                <a:latin typeface="BIZ UDP明朝 Medium"/>
                <a:cs typeface="BIZ UDP明朝 Medium"/>
              </a:rPr>
              <a:t>等を駆使</a:t>
            </a:r>
            <a:r>
              <a:rPr sz="1000" b="0" spc="-50" dirty="0">
                <a:latin typeface="BIZ UDP明朝 Medium"/>
                <a:cs typeface="BIZ UDP明朝 Medium"/>
              </a:rPr>
              <a:t>し</a:t>
            </a:r>
            <a:endParaRPr sz="1000">
              <a:latin typeface="BIZ UDP明朝 Medium"/>
              <a:cs typeface="BIZ UDP明朝 Medium"/>
            </a:endParaRPr>
          </a:p>
          <a:p>
            <a:pPr>
              <a:lnSpc>
                <a:spcPct val="100000"/>
              </a:lnSpc>
            </a:pPr>
            <a:r>
              <a:rPr sz="1000" b="0" spc="-20" dirty="0">
                <a:latin typeface="BIZ UDP明朝 Medium"/>
                <a:cs typeface="BIZ UDP明朝 Medium"/>
              </a:rPr>
              <a:t>バイオ</a:t>
            </a:r>
            <a:r>
              <a:rPr sz="1000" b="0" spc="-10" dirty="0">
                <a:latin typeface="BIZ UDP明朝 Medium"/>
                <a:cs typeface="BIZ UDP明朝 Medium"/>
              </a:rPr>
              <a:t>化学素</a:t>
            </a:r>
            <a:r>
              <a:rPr sz="1000" b="0" spc="-50" dirty="0">
                <a:latin typeface="BIZ UDP明朝 Medium"/>
                <a:cs typeface="BIZ UDP明朝 Medium"/>
              </a:rPr>
              <a:t>材</a:t>
            </a:r>
            <a:endParaRPr sz="1000">
              <a:latin typeface="BIZ UDP明朝 Medium"/>
              <a:cs typeface="BIZ UDP明朝 Medium"/>
            </a:endParaRPr>
          </a:p>
        </p:txBody>
      </p:sp>
      <p:pic>
        <p:nvPicPr>
          <p:cNvPr id="24" name="object 24"/>
          <p:cNvPicPr/>
          <p:nvPr/>
        </p:nvPicPr>
        <p:blipFill>
          <a:blip r:embed="rId9" cstate="print"/>
          <a:stretch>
            <a:fillRect/>
          </a:stretch>
        </p:blipFill>
        <p:spPr>
          <a:xfrm>
            <a:off x="256031" y="2348483"/>
            <a:ext cx="844295" cy="598931"/>
          </a:xfrm>
          <a:prstGeom prst="rect">
            <a:avLst/>
          </a:prstGeom>
        </p:spPr>
      </p:pic>
      <p:sp>
        <p:nvSpPr>
          <p:cNvPr id="25" name="object 25"/>
          <p:cNvSpPr txBox="1"/>
          <p:nvPr/>
        </p:nvSpPr>
        <p:spPr>
          <a:xfrm>
            <a:off x="369253" y="3815072"/>
            <a:ext cx="1473200" cy="299720"/>
          </a:xfrm>
          <a:prstGeom prst="rect">
            <a:avLst/>
          </a:prstGeom>
        </p:spPr>
        <p:txBody>
          <a:bodyPr vert="horz" wrap="square" lIns="0" tIns="12700" rIns="0" bIns="0" rtlCol="0">
            <a:spAutoFit/>
          </a:bodyPr>
          <a:lstStyle/>
          <a:p>
            <a:pPr>
              <a:lnSpc>
                <a:spcPct val="100000"/>
              </a:lnSpc>
              <a:spcBef>
                <a:spcPts val="100"/>
              </a:spcBef>
            </a:pPr>
            <a:r>
              <a:rPr sz="1800" b="0" u="sng" spc="-45" dirty="0">
                <a:uFill>
                  <a:solidFill>
                    <a:srgbClr val="000000"/>
                  </a:solidFill>
                </a:uFill>
                <a:latin typeface="BIZ UDP明朝 Medium"/>
                <a:cs typeface="BIZ UDP明朝 Medium"/>
              </a:rPr>
              <a:t>ユビキタス資源</a:t>
            </a:r>
            <a:endParaRPr sz="1800">
              <a:latin typeface="BIZ UDP明朝 Medium"/>
              <a:cs typeface="BIZ UDP明朝 Medium"/>
            </a:endParaRPr>
          </a:p>
        </p:txBody>
      </p:sp>
      <p:sp>
        <p:nvSpPr>
          <p:cNvPr id="26" name="object 26"/>
          <p:cNvSpPr txBox="1"/>
          <p:nvPr/>
        </p:nvSpPr>
        <p:spPr>
          <a:xfrm>
            <a:off x="354752" y="6256812"/>
            <a:ext cx="1235075" cy="453390"/>
          </a:xfrm>
          <a:prstGeom prst="rect">
            <a:avLst/>
          </a:prstGeom>
        </p:spPr>
        <p:txBody>
          <a:bodyPr vert="horz" wrap="square" lIns="0" tIns="12700" rIns="0" bIns="0" rtlCol="0">
            <a:spAutoFit/>
          </a:bodyPr>
          <a:lstStyle/>
          <a:p>
            <a:pPr marL="9525" algn="ctr">
              <a:lnSpc>
                <a:spcPct val="100000"/>
              </a:lnSpc>
              <a:spcBef>
                <a:spcPts val="100"/>
              </a:spcBef>
            </a:pPr>
            <a:r>
              <a:rPr sz="1400" b="0" spc="-20" dirty="0">
                <a:latin typeface="BIZ UDP明朝 Medium"/>
                <a:cs typeface="BIZ UDP明朝 Medium"/>
              </a:rPr>
              <a:t>廃棄物</a:t>
            </a:r>
            <a:endParaRPr sz="1400">
              <a:latin typeface="BIZ UDP明朝 Medium"/>
              <a:cs typeface="BIZ UDP明朝 Medium"/>
            </a:endParaRPr>
          </a:p>
          <a:p>
            <a:pPr marR="5080" algn="ctr">
              <a:lnSpc>
                <a:spcPct val="100000"/>
              </a:lnSpc>
              <a:spcBef>
                <a:spcPts val="5"/>
              </a:spcBef>
            </a:pPr>
            <a:r>
              <a:rPr sz="1400" b="0" spc="-145" dirty="0">
                <a:latin typeface="BIZ UDP明朝 Medium"/>
                <a:cs typeface="BIZ UDP明朝 Medium"/>
              </a:rPr>
              <a:t>( 都市ごみ、汚泥)</a:t>
            </a:r>
            <a:endParaRPr sz="1400">
              <a:latin typeface="BIZ UDP明朝 Medium"/>
              <a:cs typeface="BIZ UDP明朝 Medium"/>
            </a:endParaRPr>
          </a:p>
        </p:txBody>
      </p:sp>
      <p:sp>
        <p:nvSpPr>
          <p:cNvPr id="27" name="object 27"/>
          <p:cNvSpPr txBox="1"/>
          <p:nvPr/>
        </p:nvSpPr>
        <p:spPr>
          <a:xfrm>
            <a:off x="2002674" y="6256812"/>
            <a:ext cx="1081405" cy="453390"/>
          </a:xfrm>
          <a:prstGeom prst="rect">
            <a:avLst/>
          </a:prstGeom>
        </p:spPr>
        <p:txBody>
          <a:bodyPr vert="horz" wrap="square" lIns="0" tIns="12700" rIns="0" bIns="0" rtlCol="0">
            <a:spAutoFit/>
          </a:bodyPr>
          <a:lstStyle/>
          <a:p>
            <a:pPr marL="12700" algn="ctr">
              <a:lnSpc>
                <a:spcPct val="100000"/>
              </a:lnSpc>
              <a:spcBef>
                <a:spcPts val="100"/>
              </a:spcBef>
            </a:pPr>
            <a:r>
              <a:rPr sz="1400" b="0" spc="-15" dirty="0">
                <a:latin typeface="BIZ UDP明朝 Medium"/>
                <a:cs typeface="BIZ UDP明朝 Medium"/>
              </a:rPr>
              <a:t>海洋資源</a:t>
            </a:r>
            <a:endParaRPr sz="1400">
              <a:latin typeface="BIZ UDP明朝 Medium"/>
              <a:cs typeface="BIZ UDP明朝 Medium"/>
            </a:endParaRPr>
          </a:p>
          <a:p>
            <a:pPr marR="5080" algn="ctr">
              <a:lnSpc>
                <a:spcPct val="100000"/>
              </a:lnSpc>
              <a:spcBef>
                <a:spcPts val="5"/>
              </a:spcBef>
            </a:pPr>
            <a:r>
              <a:rPr sz="1400" b="0" spc="-265" dirty="0">
                <a:latin typeface="BIZ UDP明朝 Medium"/>
                <a:cs typeface="BIZ UDP明朝 Medium"/>
              </a:rPr>
              <a:t>( ブルーカーボン)</a:t>
            </a:r>
            <a:endParaRPr sz="1400">
              <a:latin typeface="BIZ UDP明朝 Medium"/>
              <a:cs typeface="BIZ UDP明朝 Medium"/>
            </a:endParaRPr>
          </a:p>
        </p:txBody>
      </p:sp>
      <p:sp>
        <p:nvSpPr>
          <p:cNvPr id="28" name="object 28"/>
          <p:cNvSpPr txBox="1"/>
          <p:nvPr/>
        </p:nvSpPr>
        <p:spPr>
          <a:xfrm>
            <a:off x="1778185" y="4998314"/>
            <a:ext cx="1496060" cy="239395"/>
          </a:xfrm>
          <a:prstGeom prst="rect">
            <a:avLst/>
          </a:prstGeom>
        </p:spPr>
        <p:txBody>
          <a:bodyPr vert="horz" wrap="square" lIns="0" tIns="12700" rIns="0" bIns="0" rtlCol="0">
            <a:spAutoFit/>
          </a:bodyPr>
          <a:lstStyle/>
          <a:p>
            <a:pPr>
              <a:lnSpc>
                <a:spcPct val="100000"/>
              </a:lnSpc>
              <a:spcBef>
                <a:spcPts val="100"/>
              </a:spcBef>
            </a:pPr>
            <a:r>
              <a:rPr sz="1400" b="0" spc="-60" dirty="0">
                <a:latin typeface="BIZ UDP明朝 Medium"/>
                <a:cs typeface="BIZ UDP明朝 Medium"/>
              </a:rPr>
              <a:t>森林資源、農業資源</a:t>
            </a:r>
            <a:endParaRPr sz="1400">
              <a:latin typeface="BIZ UDP明朝 Medium"/>
              <a:cs typeface="BIZ UDP明朝 Medium"/>
            </a:endParaRPr>
          </a:p>
        </p:txBody>
      </p:sp>
      <p:sp>
        <p:nvSpPr>
          <p:cNvPr id="29" name="object 29"/>
          <p:cNvSpPr txBox="1"/>
          <p:nvPr/>
        </p:nvSpPr>
        <p:spPr>
          <a:xfrm>
            <a:off x="153086" y="5033976"/>
            <a:ext cx="1521460" cy="239395"/>
          </a:xfrm>
          <a:prstGeom prst="rect">
            <a:avLst/>
          </a:prstGeom>
        </p:spPr>
        <p:txBody>
          <a:bodyPr vert="horz" wrap="square" lIns="0" tIns="12700" rIns="0" bIns="0" rtlCol="0">
            <a:spAutoFit/>
          </a:bodyPr>
          <a:lstStyle/>
          <a:p>
            <a:pPr>
              <a:lnSpc>
                <a:spcPct val="100000"/>
              </a:lnSpc>
              <a:spcBef>
                <a:spcPts val="100"/>
              </a:spcBef>
            </a:pPr>
            <a:r>
              <a:rPr sz="1400" b="0" spc="-15" dirty="0">
                <a:latin typeface="BIZ UDP明朝 Medium"/>
                <a:cs typeface="BIZ UDP明朝 Medium"/>
              </a:rPr>
              <a:t>土壌細菌などバイオ</a:t>
            </a:r>
            <a:endParaRPr sz="1400">
              <a:latin typeface="BIZ UDP明朝 Medium"/>
              <a:cs typeface="BIZ UDP明朝 Medium"/>
            </a:endParaRPr>
          </a:p>
        </p:txBody>
      </p:sp>
      <p:grpSp>
        <p:nvGrpSpPr>
          <p:cNvPr id="30" name="object 30"/>
          <p:cNvGrpSpPr/>
          <p:nvPr/>
        </p:nvGrpSpPr>
        <p:grpSpPr>
          <a:xfrm>
            <a:off x="347471" y="2589276"/>
            <a:ext cx="2973705" cy="3663950"/>
            <a:chOff x="347471" y="2589276"/>
            <a:chExt cx="2973705" cy="3663950"/>
          </a:xfrm>
        </p:grpSpPr>
        <p:pic>
          <p:nvPicPr>
            <p:cNvPr id="31" name="object 31"/>
            <p:cNvPicPr/>
            <p:nvPr/>
          </p:nvPicPr>
          <p:blipFill>
            <a:blip r:embed="rId10" cstate="print"/>
            <a:stretch>
              <a:fillRect/>
            </a:stretch>
          </p:blipFill>
          <p:spPr>
            <a:xfrm>
              <a:off x="347471" y="4271771"/>
              <a:ext cx="1112519" cy="723899"/>
            </a:xfrm>
            <a:prstGeom prst="rect">
              <a:avLst/>
            </a:prstGeom>
          </p:spPr>
        </p:pic>
        <p:pic>
          <p:nvPicPr>
            <p:cNvPr id="32" name="object 32"/>
            <p:cNvPicPr/>
            <p:nvPr/>
          </p:nvPicPr>
          <p:blipFill>
            <a:blip r:embed="rId11" cstate="print"/>
            <a:stretch>
              <a:fillRect/>
            </a:stretch>
          </p:blipFill>
          <p:spPr>
            <a:xfrm>
              <a:off x="362711" y="5399532"/>
              <a:ext cx="1242059" cy="853439"/>
            </a:xfrm>
            <a:prstGeom prst="rect">
              <a:avLst/>
            </a:prstGeom>
          </p:spPr>
        </p:pic>
        <p:pic>
          <p:nvPicPr>
            <p:cNvPr id="33" name="object 33"/>
            <p:cNvPicPr/>
            <p:nvPr/>
          </p:nvPicPr>
          <p:blipFill>
            <a:blip r:embed="rId12" cstate="print"/>
            <a:stretch>
              <a:fillRect/>
            </a:stretch>
          </p:blipFill>
          <p:spPr>
            <a:xfrm>
              <a:off x="1938527" y="5394959"/>
              <a:ext cx="1234439" cy="853439"/>
            </a:xfrm>
            <a:prstGeom prst="rect">
              <a:avLst/>
            </a:prstGeom>
          </p:spPr>
        </p:pic>
        <p:pic>
          <p:nvPicPr>
            <p:cNvPr id="34" name="object 34"/>
            <p:cNvPicPr/>
            <p:nvPr/>
          </p:nvPicPr>
          <p:blipFill>
            <a:blip r:embed="rId13" cstate="print"/>
            <a:stretch>
              <a:fillRect/>
            </a:stretch>
          </p:blipFill>
          <p:spPr>
            <a:xfrm>
              <a:off x="1146047" y="2589276"/>
              <a:ext cx="609599" cy="347471"/>
            </a:xfrm>
            <a:prstGeom prst="rect">
              <a:avLst/>
            </a:prstGeom>
          </p:spPr>
        </p:pic>
        <p:pic>
          <p:nvPicPr>
            <p:cNvPr id="35" name="object 35"/>
            <p:cNvPicPr/>
            <p:nvPr/>
          </p:nvPicPr>
          <p:blipFill>
            <a:blip r:embed="rId14" cstate="print"/>
            <a:stretch>
              <a:fillRect/>
            </a:stretch>
          </p:blipFill>
          <p:spPr>
            <a:xfrm>
              <a:off x="1554479" y="4590288"/>
              <a:ext cx="384047" cy="347471"/>
            </a:xfrm>
            <a:prstGeom prst="rect">
              <a:avLst/>
            </a:prstGeom>
          </p:spPr>
        </p:pic>
        <p:pic>
          <p:nvPicPr>
            <p:cNvPr id="36" name="object 36"/>
            <p:cNvPicPr/>
            <p:nvPr/>
          </p:nvPicPr>
          <p:blipFill>
            <a:blip r:embed="rId14" cstate="print"/>
            <a:stretch>
              <a:fillRect/>
            </a:stretch>
          </p:blipFill>
          <p:spPr>
            <a:xfrm>
              <a:off x="1821179" y="4710683"/>
              <a:ext cx="384047" cy="347471"/>
            </a:xfrm>
            <a:prstGeom prst="rect">
              <a:avLst/>
            </a:prstGeom>
          </p:spPr>
        </p:pic>
        <p:pic>
          <p:nvPicPr>
            <p:cNvPr id="37" name="object 37"/>
            <p:cNvPicPr/>
            <p:nvPr/>
          </p:nvPicPr>
          <p:blipFill>
            <a:blip r:embed="rId15" cstate="print"/>
            <a:stretch>
              <a:fillRect/>
            </a:stretch>
          </p:blipFill>
          <p:spPr>
            <a:xfrm>
              <a:off x="2308860" y="4576572"/>
              <a:ext cx="257555" cy="400811"/>
            </a:xfrm>
            <a:prstGeom prst="rect">
              <a:avLst/>
            </a:prstGeom>
          </p:spPr>
        </p:pic>
        <p:sp>
          <p:nvSpPr>
            <p:cNvPr id="38" name="object 38"/>
            <p:cNvSpPr/>
            <p:nvPr/>
          </p:nvSpPr>
          <p:spPr>
            <a:xfrm>
              <a:off x="2264670" y="4142237"/>
              <a:ext cx="423545" cy="774700"/>
            </a:xfrm>
            <a:custGeom>
              <a:avLst/>
              <a:gdLst/>
              <a:ahLst/>
              <a:cxnLst/>
              <a:rect l="l" t="t" r="r" b="b"/>
              <a:pathLst>
                <a:path w="423544" h="774700">
                  <a:moveTo>
                    <a:pt x="189115" y="0"/>
                  </a:moveTo>
                  <a:lnTo>
                    <a:pt x="189077" y="16535"/>
                  </a:lnTo>
                  <a:lnTo>
                    <a:pt x="136499" y="138468"/>
                  </a:lnTo>
                  <a:lnTo>
                    <a:pt x="148971" y="140322"/>
                  </a:lnTo>
                  <a:lnTo>
                    <a:pt x="132689" y="177876"/>
                  </a:lnTo>
                  <a:lnTo>
                    <a:pt x="143891" y="176034"/>
                  </a:lnTo>
                  <a:lnTo>
                    <a:pt x="117690" y="222808"/>
                  </a:lnTo>
                  <a:lnTo>
                    <a:pt x="128892" y="222808"/>
                  </a:lnTo>
                  <a:lnTo>
                    <a:pt x="100152" y="269354"/>
                  </a:lnTo>
                  <a:lnTo>
                    <a:pt x="115150" y="269354"/>
                  </a:lnTo>
                  <a:lnTo>
                    <a:pt x="85153" y="335711"/>
                  </a:lnTo>
                  <a:lnTo>
                    <a:pt x="106286" y="337553"/>
                  </a:lnTo>
                  <a:lnTo>
                    <a:pt x="62534" y="420039"/>
                  </a:lnTo>
                  <a:lnTo>
                    <a:pt x="98882" y="421881"/>
                  </a:lnTo>
                  <a:lnTo>
                    <a:pt x="37604" y="535012"/>
                  </a:lnTo>
                  <a:lnTo>
                    <a:pt x="55143" y="535012"/>
                  </a:lnTo>
                  <a:lnTo>
                    <a:pt x="0" y="638937"/>
                  </a:lnTo>
                  <a:lnTo>
                    <a:pt x="67614" y="638937"/>
                  </a:lnTo>
                  <a:lnTo>
                    <a:pt x="23876" y="665886"/>
                  </a:lnTo>
                  <a:lnTo>
                    <a:pt x="120230" y="669582"/>
                  </a:lnTo>
                  <a:lnTo>
                    <a:pt x="122555" y="716127"/>
                  </a:lnTo>
                  <a:lnTo>
                    <a:pt x="187718" y="679526"/>
                  </a:lnTo>
                  <a:lnTo>
                    <a:pt x="187629" y="730872"/>
                  </a:lnTo>
                  <a:lnTo>
                    <a:pt x="273431" y="774192"/>
                  </a:lnTo>
                  <a:lnTo>
                    <a:pt x="276390" y="723036"/>
                  </a:lnTo>
                  <a:lnTo>
                    <a:pt x="394296" y="719112"/>
                  </a:lnTo>
                  <a:lnTo>
                    <a:pt x="340829" y="689394"/>
                  </a:lnTo>
                  <a:lnTo>
                    <a:pt x="423456" y="689394"/>
                  </a:lnTo>
                  <a:lnTo>
                    <a:pt x="356044" y="575132"/>
                  </a:lnTo>
                  <a:lnTo>
                    <a:pt x="377596" y="575132"/>
                  </a:lnTo>
                  <a:lnTo>
                    <a:pt x="302374" y="451142"/>
                  </a:lnTo>
                  <a:lnTo>
                    <a:pt x="346964" y="449072"/>
                  </a:lnTo>
                  <a:lnTo>
                    <a:pt x="293293" y="358521"/>
                  </a:lnTo>
                  <a:lnTo>
                    <a:pt x="319278" y="356450"/>
                  </a:lnTo>
                  <a:lnTo>
                    <a:pt x="282511" y="283629"/>
                  </a:lnTo>
                  <a:lnTo>
                    <a:pt x="300901" y="283629"/>
                  </a:lnTo>
                  <a:lnTo>
                    <a:pt x="265823" y="232486"/>
                  </a:lnTo>
                  <a:lnTo>
                    <a:pt x="279552" y="232486"/>
                  </a:lnTo>
                  <a:lnTo>
                    <a:pt x="247434" y="181330"/>
                  </a:lnTo>
                  <a:lnTo>
                    <a:pt x="261175" y="183172"/>
                  </a:lnTo>
                  <a:lnTo>
                    <a:pt x="241312" y="141935"/>
                  </a:lnTo>
                  <a:lnTo>
                    <a:pt x="256527" y="139852"/>
                  </a:lnTo>
                  <a:lnTo>
                    <a:pt x="189115" y="0"/>
                  </a:lnTo>
                  <a:close/>
                </a:path>
              </a:pathLst>
            </a:custGeom>
            <a:solidFill>
              <a:srgbClr val="09512C"/>
            </a:solidFill>
          </p:spPr>
          <p:txBody>
            <a:bodyPr wrap="square" lIns="0" tIns="0" rIns="0" bIns="0" rtlCol="0"/>
            <a:lstStyle/>
            <a:p>
              <a:endParaRPr/>
            </a:p>
          </p:txBody>
        </p:sp>
        <p:pic>
          <p:nvPicPr>
            <p:cNvPr id="39" name="object 39"/>
            <p:cNvPicPr/>
            <p:nvPr/>
          </p:nvPicPr>
          <p:blipFill>
            <a:blip r:embed="rId16" cstate="print"/>
            <a:stretch>
              <a:fillRect/>
            </a:stretch>
          </p:blipFill>
          <p:spPr>
            <a:xfrm>
              <a:off x="2764536" y="3904488"/>
              <a:ext cx="230123" cy="236219"/>
            </a:xfrm>
            <a:prstGeom prst="rect">
              <a:avLst/>
            </a:prstGeom>
          </p:spPr>
        </p:pic>
        <p:pic>
          <p:nvPicPr>
            <p:cNvPr id="40" name="object 40"/>
            <p:cNvPicPr/>
            <p:nvPr/>
          </p:nvPicPr>
          <p:blipFill>
            <a:blip r:embed="rId17" cstate="print"/>
            <a:stretch>
              <a:fillRect/>
            </a:stretch>
          </p:blipFill>
          <p:spPr>
            <a:xfrm>
              <a:off x="3052571" y="3817620"/>
              <a:ext cx="123443" cy="156971"/>
            </a:xfrm>
            <a:prstGeom prst="rect">
              <a:avLst/>
            </a:prstGeom>
          </p:spPr>
        </p:pic>
        <p:pic>
          <p:nvPicPr>
            <p:cNvPr id="41" name="object 41"/>
            <p:cNvPicPr/>
            <p:nvPr/>
          </p:nvPicPr>
          <p:blipFill>
            <a:blip r:embed="rId18" cstate="print"/>
            <a:stretch>
              <a:fillRect/>
            </a:stretch>
          </p:blipFill>
          <p:spPr>
            <a:xfrm>
              <a:off x="2049780" y="3884676"/>
              <a:ext cx="216407" cy="292607"/>
            </a:xfrm>
            <a:prstGeom prst="rect">
              <a:avLst/>
            </a:prstGeom>
          </p:spPr>
        </p:pic>
        <p:pic>
          <p:nvPicPr>
            <p:cNvPr id="42" name="object 42"/>
            <p:cNvPicPr/>
            <p:nvPr/>
          </p:nvPicPr>
          <p:blipFill>
            <a:blip r:embed="rId19" cstate="print"/>
            <a:stretch>
              <a:fillRect/>
            </a:stretch>
          </p:blipFill>
          <p:spPr>
            <a:xfrm>
              <a:off x="2420112" y="3802380"/>
              <a:ext cx="243839" cy="327659"/>
            </a:xfrm>
            <a:prstGeom prst="rect">
              <a:avLst/>
            </a:prstGeom>
          </p:spPr>
        </p:pic>
        <p:pic>
          <p:nvPicPr>
            <p:cNvPr id="43" name="object 43"/>
            <p:cNvPicPr/>
            <p:nvPr/>
          </p:nvPicPr>
          <p:blipFill>
            <a:blip r:embed="rId20" cstate="print"/>
            <a:stretch>
              <a:fillRect/>
            </a:stretch>
          </p:blipFill>
          <p:spPr>
            <a:xfrm>
              <a:off x="2935223" y="3944111"/>
              <a:ext cx="141731" cy="193547"/>
            </a:xfrm>
            <a:prstGeom prst="rect">
              <a:avLst/>
            </a:prstGeom>
          </p:spPr>
        </p:pic>
        <p:pic>
          <p:nvPicPr>
            <p:cNvPr id="44" name="object 44"/>
            <p:cNvPicPr/>
            <p:nvPr/>
          </p:nvPicPr>
          <p:blipFill>
            <a:blip r:embed="rId21" cstate="print"/>
            <a:stretch>
              <a:fillRect/>
            </a:stretch>
          </p:blipFill>
          <p:spPr>
            <a:xfrm>
              <a:off x="3069336" y="3985260"/>
              <a:ext cx="134111" cy="179831"/>
            </a:xfrm>
            <a:prstGeom prst="rect">
              <a:avLst/>
            </a:prstGeom>
          </p:spPr>
        </p:pic>
        <p:pic>
          <p:nvPicPr>
            <p:cNvPr id="45" name="object 45"/>
            <p:cNvPicPr/>
            <p:nvPr/>
          </p:nvPicPr>
          <p:blipFill>
            <a:blip r:embed="rId22" cstate="print"/>
            <a:stretch>
              <a:fillRect/>
            </a:stretch>
          </p:blipFill>
          <p:spPr>
            <a:xfrm>
              <a:off x="3198876" y="3918204"/>
              <a:ext cx="121919" cy="156971"/>
            </a:xfrm>
            <a:prstGeom prst="rect">
              <a:avLst/>
            </a:prstGeom>
          </p:spPr>
        </p:pic>
        <p:pic>
          <p:nvPicPr>
            <p:cNvPr id="46" name="object 46"/>
            <p:cNvPicPr/>
            <p:nvPr/>
          </p:nvPicPr>
          <p:blipFill>
            <a:blip r:embed="rId23" cstate="print"/>
            <a:stretch>
              <a:fillRect/>
            </a:stretch>
          </p:blipFill>
          <p:spPr>
            <a:xfrm>
              <a:off x="2703576" y="3928872"/>
              <a:ext cx="117347" cy="155447"/>
            </a:xfrm>
            <a:prstGeom prst="rect">
              <a:avLst/>
            </a:prstGeom>
          </p:spPr>
        </p:pic>
        <p:pic>
          <p:nvPicPr>
            <p:cNvPr id="47" name="object 47"/>
            <p:cNvPicPr/>
            <p:nvPr/>
          </p:nvPicPr>
          <p:blipFill>
            <a:blip r:embed="rId24" cstate="print"/>
            <a:stretch>
              <a:fillRect/>
            </a:stretch>
          </p:blipFill>
          <p:spPr>
            <a:xfrm>
              <a:off x="1950719" y="3909060"/>
              <a:ext cx="156971" cy="207263"/>
            </a:xfrm>
            <a:prstGeom prst="rect">
              <a:avLst/>
            </a:prstGeom>
          </p:spPr>
        </p:pic>
        <p:pic>
          <p:nvPicPr>
            <p:cNvPr id="48" name="object 48"/>
            <p:cNvPicPr/>
            <p:nvPr/>
          </p:nvPicPr>
          <p:blipFill>
            <a:blip r:embed="rId25" cstate="print"/>
            <a:stretch>
              <a:fillRect/>
            </a:stretch>
          </p:blipFill>
          <p:spPr>
            <a:xfrm>
              <a:off x="2147315" y="3791711"/>
              <a:ext cx="219455" cy="274319"/>
            </a:xfrm>
            <a:prstGeom prst="rect">
              <a:avLst/>
            </a:prstGeom>
          </p:spPr>
        </p:pic>
      </p:grpSp>
      <p:sp>
        <p:nvSpPr>
          <p:cNvPr id="49" name="object 49"/>
          <p:cNvSpPr txBox="1"/>
          <p:nvPr/>
        </p:nvSpPr>
        <p:spPr>
          <a:xfrm>
            <a:off x="790365" y="2029997"/>
            <a:ext cx="1699895" cy="574675"/>
          </a:xfrm>
          <a:prstGeom prst="rect">
            <a:avLst/>
          </a:prstGeom>
        </p:spPr>
        <p:txBody>
          <a:bodyPr vert="horz" wrap="square" lIns="0" tIns="13335" rIns="0" bIns="0" rtlCol="0">
            <a:spAutoFit/>
          </a:bodyPr>
          <a:lstStyle/>
          <a:p>
            <a:pPr>
              <a:lnSpc>
                <a:spcPct val="100000"/>
              </a:lnSpc>
              <a:spcBef>
                <a:spcPts val="105"/>
              </a:spcBef>
            </a:pPr>
            <a:r>
              <a:rPr sz="1400" b="0" spc="-10" dirty="0">
                <a:latin typeface="BIZ UDP明朝 Medium"/>
                <a:cs typeface="BIZ UDP明朝 Medium"/>
              </a:rPr>
              <a:t>今後の原料・素材調達</a:t>
            </a:r>
            <a:endParaRPr sz="1400">
              <a:latin typeface="BIZ UDP明朝 Medium"/>
              <a:cs typeface="BIZ UDP明朝 Medium"/>
            </a:endParaRPr>
          </a:p>
          <a:p>
            <a:pPr marL="417830" marR="819785">
              <a:lnSpc>
                <a:spcPct val="100000"/>
              </a:lnSpc>
              <a:spcBef>
                <a:spcPts val="955"/>
              </a:spcBef>
            </a:pPr>
            <a:r>
              <a:rPr sz="700" b="0" spc="-10" dirty="0">
                <a:latin typeface="BIZ UDP明朝 Medium"/>
                <a:cs typeface="BIZ UDP明朝 Medium"/>
              </a:rPr>
              <a:t>ミドリ</a:t>
            </a:r>
            <a:r>
              <a:rPr sz="700" b="0" spc="-20" dirty="0">
                <a:latin typeface="BIZ UDP明朝 Medium"/>
                <a:cs typeface="BIZ UDP明朝 Medium"/>
              </a:rPr>
              <a:t>ムシ</a:t>
            </a:r>
            <a:r>
              <a:rPr sz="700" b="0" spc="-60" dirty="0">
                <a:latin typeface="BIZ UDP明朝 Medium"/>
                <a:cs typeface="BIZ UDP明朝 Medium"/>
              </a:rPr>
              <a:t>？</a:t>
            </a:r>
            <a:r>
              <a:rPr sz="700" b="0" spc="-20" dirty="0">
                <a:latin typeface="BIZ UDP明朝 Medium"/>
                <a:cs typeface="BIZ UDP明朝 Medium"/>
              </a:rPr>
              <a:t>カ</a:t>
            </a:r>
            <a:r>
              <a:rPr sz="700" b="0" spc="-10" dirty="0">
                <a:latin typeface="BIZ UDP明朝 Medium"/>
                <a:cs typeface="BIZ UDP明朝 Medium"/>
              </a:rPr>
              <a:t>イコです</a:t>
            </a:r>
            <a:r>
              <a:rPr sz="700" b="0" spc="-50" dirty="0">
                <a:latin typeface="BIZ UDP明朝 Medium"/>
                <a:cs typeface="BIZ UDP明朝 Medium"/>
              </a:rPr>
              <a:t>。</a:t>
            </a:r>
            <a:endParaRPr sz="700">
              <a:latin typeface="BIZ UDP明朝 Medium"/>
              <a:cs typeface="BIZ UDP明朝 Medium"/>
            </a:endParaRPr>
          </a:p>
        </p:txBody>
      </p:sp>
      <p:grpSp>
        <p:nvGrpSpPr>
          <p:cNvPr id="50" name="object 50"/>
          <p:cNvGrpSpPr/>
          <p:nvPr/>
        </p:nvGrpSpPr>
        <p:grpSpPr>
          <a:xfrm>
            <a:off x="6633972" y="1097280"/>
            <a:ext cx="3399154" cy="3924935"/>
            <a:chOff x="6633972" y="1097280"/>
            <a:chExt cx="3399154" cy="3924935"/>
          </a:xfrm>
        </p:grpSpPr>
        <p:sp>
          <p:nvSpPr>
            <p:cNvPr id="51" name="object 51"/>
            <p:cNvSpPr/>
            <p:nvPr/>
          </p:nvSpPr>
          <p:spPr>
            <a:xfrm>
              <a:off x="8410194" y="1672590"/>
              <a:ext cx="1607820" cy="3335020"/>
            </a:xfrm>
            <a:custGeom>
              <a:avLst/>
              <a:gdLst/>
              <a:ahLst/>
              <a:cxnLst/>
              <a:rect l="l" t="t" r="r" b="b"/>
              <a:pathLst>
                <a:path w="1607820" h="3335020">
                  <a:moveTo>
                    <a:pt x="0" y="0"/>
                  </a:moveTo>
                  <a:lnTo>
                    <a:pt x="55041" y="1307"/>
                  </a:lnTo>
                  <a:lnTo>
                    <a:pt x="109086" y="5174"/>
                  </a:lnTo>
                  <a:lnTo>
                    <a:pt x="162017" y="11516"/>
                  </a:lnTo>
                  <a:lnTo>
                    <a:pt x="213712" y="20248"/>
                  </a:lnTo>
                  <a:lnTo>
                    <a:pt x="264053" y="31286"/>
                  </a:lnTo>
                  <a:lnTo>
                    <a:pt x="312920" y="44545"/>
                  </a:lnTo>
                  <a:lnTo>
                    <a:pt x="360192" y="59941"/>
                  </a:lnTo>
                  <a:lnTo>
                    <a:pt x="405750" y="77390"/>
                  </a:lnTo>
                  <a:lnTo>
                    <a:pt x="449475" y="96808"/>
                  </a:lnTo>
                  <a:lnTo>
                    <a:pt x="491247" y="118109"/>
                  </a:lnTo>
                  <a:lnTo>
                    <a:pt x="530946" y="141209"/>
                  </a:lnTo>
                  <a:lnTo>
                    <a:pt x="568452" y="166025"/>
                  </a:lnTo>
                  <a:lnTo>
                    <a:pt x="603645" y="192471"/>
                  </a:lnTo>
                  <a:lnTo>
                    <a:pt x="636406" y="220463"/>
                  </a:lnTo>
                  <a:lnTo>
                    <a:pt x="666616" y="249917"/>
                  </a:lnTo>
                  <a:lnTo>
                    <a:pt x="694153" y="280749"/>
                  </a:lnTo>
                  <a:lnTo>
                    <a:pt x="718900" y="312873"/>
                  </a:lnTo>
                  <a:lnTo>
                    <a:pt x="740735" y="346205"/>
                  </a:lnTo>
                  <a:lnTo>
                    <a:pt x="759539" y="380662"/>
                  </a:lnTo>
                  <a:lnTo>
                    <a:pt x="775193" y="416158"/>
                  </a:lnTo>
                  <a:lnTo>
                    <a:pt x="787577" y="452610"/>
                  </a:lnTo>
                  <a:lnTo>
                    <a:pt x="796571" y="489932"/>
                  </a:lnTo>
                  <a:lnTo>
                    <a:pt x="802055" y="528041"/>
                  </a:lnTo>
                  <a:lnTo>
                    <a:pt x="803910" y="566851"/>
                  </a:lnTo>
                  <a:lnTo>
                    <a:pt x="803910" y="1100404"/>
                  </a:lnTo>
                  <a:lnTo>
                    <a:pt x="805764" y="1139214"/>
                  </a:lnTo>
                  <a:lnTo>
                    <a:pt x="811248" y="1177323"/>
                  </a:lnTo>
                  <a:lnTo>
                    <a:pt x="820242" y="1214645"/>
                  </a:lnTo>
                  <a:lnTo>
                    <a:pt x="832626" y="1251097"/>
                  </a:lnTo>
                  <a:lnTo>
                    <a:pt x="848281" y="1286593"/>
                  </a:lnTo>
                  <a:lnTo>
                    <a:pt x="867086" y="1321050"/>
                  </a:lnTo>
                  <a:lnTo>
                    <a:pt x="888922" y="1354382"/>
                  </a:lnTo>
                  <a:lnTo>
                    <a:pt x="913669" y="1386506"/>
                  </a:lnTo>
                  <a:lnTo>
                    <a:pt x="941207" y="1417338"/>
                  </a:lnTo>
                  <a:lnTo>
                    <a:pt x="971417" y="1446792"/>
                  </a:lnTo>
                  <a:lnTo>
                    <a:pt x="1004178" y="1474784"/>
                  </a:lnTo>
                  <a:lnTo>
                    <a:pt x="1039372" y="1501230"/>
                  </a:lnTo>
                  <a:lnTo>
                    <a:pt x="1076879" y="1526046"/>
                  </a:lnTo>
                  <a:lnTo>
                    <a:pt x="1116577" y="1549146"/>
                  </a:lnTo>
                  <a:lnTo>
                    <a:pt x="1158349" y="1570447"/>
                  </a:lnTo>
                  <a:lnTo>
                    <a:pt x="1202074" y="1589865"/>
                  </a:lnTo>
                  <a:lnTo>
                    <a:pt x="1247633" y="1607314"/>
                  </a:lnTo>
                  <a:lnTo>
                    <a:pt x="1294905" y="1622710"/>
                  </a:lnTo>
                  <a:lnTo>
                    <a:pt x="1343771" y="1635969"/>
                  </a:lnTo>
                  <a:lnTo>
                    <a:pt x="1394111" y="1647007"/>
                  </a:lnTo>
                  <a:lnTo>
                    <a:pt x="1445806" y="1655739"/>
                  </a:lnTo>
                  <a:lnTo>
                    <a:pt x="1498735" y="1662081"/>
                  </a:lnTo>
                  <a:lnTo>
                    <a:pt x="1552780" y="1665948"/>
                  </a:lnTo>
                  <a:lnTo>
                    <a:pt x="1607820" y="1667256"/>
                  </a:lnTo>
                  <a:lnTo>
                    <a:pt x="1552780" y="1668563"/>
                  </a:lnTo>
                  <a:lnTo>
                    <a:pt x="1498735" y="1672430"/>
                  </a:lnTo>
                  <a:lnTo>
                    <a:pt x="1445806" y="1678772"/>
                  </a:lnTo>
                  <a:lnTo>
                    <a:pt x="1394111" y="1687504"/>
                  </a:lnTo>
                  <a:lnTo>
                    <a:pt x="1343771" y="1698542"/>
                  </a:lnTo>
                  <a:lnTo>
                    <a:pt x="1294905" y="1711801"/>
                  </a:lnTo>
                  <a:lnTo>
                    <a:pt x="1247633" y="1727197"/>
                  </a:lnTo>
                  <a:lnTo>
                    <a:pt x="1202074" y="1744646"/>
                  </a:lnTo>
                  <a:lnTo>
                    <a:pt x="1158349" y="1764064"/>
                  </a:lnTo>
                  <a:lnTo>
                    <a:pt x="1116577" y="1785365"/>
                  </a:lnTo>
                  <a:lnTo>
                    <a:pt x="1076879" y="1808465"/>
                  </a:lnTo>
                  <a:lnTo>
                    <a:pt x="1039372" y="1833281"/>
                  </a:lnTo>
                  <a:lnTo>
                    <a:pt x="1004178" y="1859727"/>
                  </a:lnTo>
                  <a:lnTo>
                    <a:pt x="971417" y="1887719"/>
                  </a:lnTo>
                  <a:lnTo>
                    <a:pt x="941207" y="1917173"/>
                  </a:lnTo>
                  <a:lnTo>
                    <a:pt x="913669" y="1948005"/>
                  </a:lnTo>
                  <a:lnTo>
                    <a:pt x="888922" y="1980129"/>
                  </a:lnTo>
                  <a:lnTo>
                    <a:pt x="867086" y="2013461"/>
                  </a:lnTo>
                  <a:lnTo>
                    <a:pt x="848281" y="2047918"/>
                  </a:lnTo>
                  <a:lnTo>
                    <a:pt x="832626" y="2083414"/>
                  </a:lnTo>
                  <a:lnTo>
                    <a:pt x="820242" y="2119866"/>
                  </a:lnTo>
                  <a:lnTo>
                    <a:pt x="811248" y="2157188"/>
                  </a:lnTo>
                  <a:lnTo>
                    <a:pt x="805764" y="2195297"/>
                  </a:lnTo>
                  <a:lnTo>
                    <a:pt x="803910" y="2234107"/>
                  </a:lnTo>
                  <a:lnTo>
                    <a:pt x="803910" y="2767660"/>
                  </a:lnTo>
                  <a:lnTo>
                    <a:pt x="802055" y="2806470"/>
                  </a:lnTo>
                  <a:lnTo>
                    <a:pt x="796571" y="2844579"/>
                  </a:lnTo>
                  <a:lnTo>
                    <a:pt x="787577" y="2881901"/>
                  </a:lnTo>
                  <a:lnTo>
                    <a:pt x="775193" y="2918353"/>
                  </a:lnTo>
                  <a:lnTo>
                    <a:pt x="759539" y="2953849"/>
                  </a:lnTo>
                  <a:lnTo>
                    <a:pt x="740735" y="2988306"/>
                  </a:lnTo>
                  <a:lnTo>
                    <a:pt x="718900" y="3021638"/>
                  </a:lnTo>
                  <a:lnTo>
                    <a:pt x="694153" y="3053762"/>
                  </a:lnTo>
                  <a:lnTo>
                    <a:pt x="666616" y="3084594"/>
                  </a:lnTo>
                  <a:lnTo>
                    <a:pt x="636406" y="3114048"/>
                  </a:lnTo>
                  <a:lnTo>
                    <a:pt x="603645" y="3142040"/>
                  </a:lnTo>
                  <a:lnTo>
                    <a:pt x="568452" y="3168486"/>
                  </a:lnTo>
                  <a:lnTo>
                    <a:pt x="530946" y="3193302"/>
                  </a:lnTo>
                  <a:lnTo>
                    <a:pt x="491247" y="3216402"/>
                  </a:lnTo>
                  <a:lnTo>
                    <a:pt x="449475" y="3237703"/>
                  </a:lnTo>
                  <a:lnTo>
                    <a:pt x="405750" y="3257121"/>
                  </a:lnTo>
                  <a:lnTo>
                    <a:pt x="360192" y="3274570"/>
                  </a:lnTo>
                  <a:lnTo>
                    <a:pt x="312920" y="3289966"/>
                  </a:lnTo>
                  <a:lnTo>
                    <a:pt x="264053" y="3303225"/>
                  </a:lnTo>
                  <a:lnTo>
                    <a:pt x="213712" y="3314263"/>
                  </a:lnTo>
                  <a:lnTo>
                    <a:pt x="162017" y="3322995"/>
                  </a:lnTo>
                  <a:lnTo>
                    <a:pt x="109086" y="3329337"/>
                  </a:lnTo>
                  <a:lnTo>
                    <a:pt x="55041" y="3333204"/>
                  </a:lnTo>
                  <a:lnTo>
                    <a:pt x="0" y="3334512"/>
                  </a:lnTo>
                </a:path>
              </a:pathLst>
            </a:custGeom>
            <a:ln w="28956">
              <a:solidFill>
                <a:srgbClr val="548235"/>
              </a:solidFill>
            </a:ln>
          </p:spPr>
          <p:txBody>
            <a:bodyPr wrap="square" lIns="0" tIns="0" rIns="0" bIns="0" rtlCol="0"/>
            <a:lstStyle/>
            <a:p>
              <a:endParaRPr/>
            </a:p>
          </p:txBody>
        </p:sp>
        <p:pic>
          <p:nvPicPr>
            <p:cNvPr id="52" name="object 52"/>
            <p:cNvPicPr/>
            <p:nvPr/>
          </p:nvPicPr>
          <p:blipFill>
            <a:blip r:embed="rId26" cstate="print"/>
            <a:stretch>
              <a:fillRect/>
            </a:stretch>
          </p:blipFill>
          <p:spPr>
            <a:xfrm>
              <a:off x="6633972" y="1097280"/>
              <a:ext cx="1930907" cy="603503"/>
            </a:xfrm>
            <a:prstGeom prst="rect">
              <a:avLst/>
            </a:prstGeom>
          </p:spPr>
        </p:pic>
        <p:sp>
          <p:nvSpPr>
            <p:cNvPr id="53" name="object 53"/>
            <p:cNvSpPr/>
            <p:nvPr/>
          </p:nvSpPr>
          <p:spPr>
            <a:xfrm>
              <a:off x="6873240" y="1495044"/>
              <a:ext cx="1412875" cy="379730"/>
            </a:xfrm>
            <a:custGeom>
              <a:avLst/>
              <a:gdLst/>
              <a:ahLst/>
              <a:cxnLst/>
              <a:rect l="l" t="t" r="r" b="b"/>
              <a:pathLst>
                <a:path w="1412875" h="379730">
                  <a:moveTo>
                    <a:pt x="706374" y="0"/>
                  </a:moveTo>
                  <a:lnTo>
                    <a:pt x="634151" y="979"/>
                  </a:lnTo>
                  <a:lnTo>
                    <a:pt x="564015" y="3854"/>
                  </a:lnTo>
                  <a:lnTo>
                    <a:pt x="496320" y="8530"/>
                  </a:lnTo>
                  <a:lnTo>
                    <a:pt x="431421" y="14910"/>
                  </a:lnTo>
                  <a:lnTo>
                    <a:pt x="369674" y="22900"/>
                  </a:lnTo>
                  <a:lnTo>
                    <a:pt x="311434" y="32404"/>
                  </a:lnTo>
                  <a:lnTo>
                    <a:pt x="257054" y="43327"/>
                  </a:lnTo>
                  <a:lnTo>
                    <a:pt x="206892" y="55573"/>
                  </a:lnTo>
                  <a:lnTo>
                    <a:pt x="161301" y="69047"/>
                  </a:lnTo>
                  <a:lnTo>
                    <a:pt x="120637" y="83654"/>
                  </a:lnTo>
                  <a:lnTo>
                    <a:pt x="85255" y="99298"/>
                  </a:lnTo>
                  <a:lnTo>
                    <a:pt x="31757" y="133316"/>
                  </a:lnTo>
                  <a:lnTo>
                    <a:pt x="3646" y="170338"/>
                  </a:lnTo>
                  <a:lnTo>
                    <a:pt x="0" y="189737"/>
                  </a:lnTo>
                  <a:lnTo>
                    <a:pt x="3646" y="209137"/>
                  </a:lnTo>
                  <a:lnTo>
                    <a:pt x="31757" y="246159"/>
                  </a:lnTo>
                  <a:lnTo>
                    <a:pt x="85255" y="280177"/>
                  </a:lnTo>
                  <a:lnTo>
                    <a:pt x="120637" y="295821"/>
                  </a:lnTo>
                  <a:lnTo>
                    <a:pt x="161301" y="310428"/>
                  </a:lnTo>
                  <a:lnTo>
                    <a:pt x="206892" y="323902"/>
                  </a:lnTo>
                  <a:lnTo>
                    <a:pt x="257054" y="336148"/>
                  </a:lnTo>
                  <a:lnTo>
                    <a:pt x="311434" y="347071"/>
                  </a:lnTo>
                  <a:lnTo>
                    <a:pt x="369674" y="356575"/>
                  </a:lnTo>
                  <a:lnTo>
                    <a:pt x="431421" y="364565"/>
                  </a:lnTo>
                  <a:lnTo>
                    <a:pt x="496320" y="370945"/>
                  </a:lnTo>
                  <a:lnTo>
                    <a:pt x="564015" y="375621"/>
                  </a:lnTo>
                  <a:lnTo>
                    <a:pt x="634151" y="378496"/>
                  </a:lnTo>
                  <a:lnTo>
                    <a:pt x="706374" y="379475"/>
                  </a:lnTo>
                  <a:lnTo>
                    <a:pt x="778596" y="378496"/>
                  </a:lnTo>
                  <a:lnTo>
                    <a:pt x="848732" y="375621"/>
                  </a:lnTo>
                  <a:lnTo>
                    <a:pt x="916427" y="370945"/>
                  </a:lnTo>
                  <a:lnTo>
                    <a:pt x="981326" y="364565"/>
                  </a:lnTo>
                  <a:lnTo>
                    <a:pt x="1043073" y="356575"/>
                  </a:lnTo>
                  <a:lnTo>
                    <a:pt x="1101313" y="347071"/>
                  </a:lnTo>
                  <a:lnTo>
                    <a:pt x="1155693" y="336148"/>
                  </a:lnTo>
                  <a:lnTo>
                    <a:pt x="1205855" y="323902"/>
                  </a:lnTo>
                  <a:lnTo>
                    <a:pt x="1251446" y="310428"/>
                  </a:lnTo>
                  <a:lnTo>
                    <a:pt x="1292110" y="295821"/>
                  </a:lnTo>
                  <a:lnTo>
                    <a:pt x="1327492" y="280177"/>
                  </a:lnTo>
                  <a:lnTo>
                    <a:pt x="1380990" y="246159"/>
                  </a:lnTo>
                  <a:lnTo>
                    <a:pt x="1409101" y="209137"/>
                  </a:lnTo>
                  <a:lnTo>
                    <a:pt x="1412748" y="189737"/>
                  </a:lnTo>
                  <a:lnTo>
                    <a:pt x="1409101" y="170338"/>
                  </a:lnTo>
                  <a:lnTo>
                    <a:pt x="1380990" y="133316"/>
                  </a:lnTo>
                  <a:lnTo>
                    <a:pt x="1327492" y="99298"/>
                  </a:lnTo>
                  <a:lnTo>
                    <a:pt x="1292110" y="83654"/>
                  </a:lnTo>
                  <a:lnTo>
                    <a:pt x="1251446" y="69047"/>
                  </a:lnTo>
                  <a:lnTo>
                    <a:pt x="1205855" y="55573"/>
                  </a:lnTo>
                  <a:lnTo>
                    <a:pt x="1155693" y="43327"/>
                  </a:lnTo>
                  <a:lnTo>
                    <a:pt x="1101313" y="32404"/>
                  </a:lnTo>
                  <a:lnTo>
                    <a:pt x="1043073" y="22900"/>
                  </a:lnTo>
                  <a:lnTo>
                    <a:pt x="981326" y="14910"/>
                  </a:lnTo>
                  <a:lnTo>
                    <a:pt x="916427" y="8530"/>
                  </a:lnTo>
                  <a:lnTo>
                    <a:pt x="848732" y="3854"/>
                  </a:lnTo>
                  <a:lnTo>
                    <a:pt x="778596" y="979"/>
                  </a:lnTo>
                  <a:lnTo>
                    <a:pt x="706374" y="0"/>
                  </a:lnTo>
                  <a:close/>
                </a:path>
              </a:pathLst>
            </a:custGeom>
            <a:solidFill>
              <a:srgbClr val="92D050"/>
            </a:solidFill>
          </p:spPr>
          <p:txBody>
            <a:bodyPr wrap="square" lIns="0" tIns="0" rIns="0" bIns="0" rtlCol="0"/>
            <a:lstStyle/>
            <a:p>
              <a:endParaRPr/>
            </a:p>
          </p:txBody>
        </p:sp>
        <p:sp>
          <p:nvSpPr>
            <p:cNvPr id="54" name="object 54"/>
            <p:cNvSpPr/>
            <p:nvPr/>
          </p:nvSpPr>
          <p:spPr>
            <a:xfrm>
              <a:off x="6873240" y="1495044"/>
              <a:ext cx="1412875" cy="379730"/>
            </a:xfrm>
            <a:custGeom>
              <a:avLst/>
              <a:gdLst/>
              <a:ahLst/>
              <a:cxnLst/>
              <a:rect l="l" t="t" r="r" b="b"/>
              <a:pathLst>
                <a:path w="1412875" h="379730">
                  <a:moveTo>
                    <a:pt x="0" y="189737"/>
                  </a:moveTo>
                  <a:lnTo>
                    <a:pt x="14351" y="151499"/>
                  </a:lnTo>
                  <a:lnTo>
                    <a:pt x="55510" y="115884"/>
                  </a:lnTo>
                  <a:lnTo>
                    <a:pt x="120637" y="83654"/>
                  </a:lnTo>
                  <a:lnTo>
                    <a:pt x="161301" y="69047"/>
                  </a:lnTo>
                  <a:lnTo>
                    <a:pt x="206892" y="55573"/>
                  </a:lnTo>
                  <a:lnTo>
                    <a:pt x="257054" y="43327"/>
                  </a:lnTo>
                  <a:lnTo>
                    <a:pt x="311434" y="32404"/>
                  </a:lnTo>
                  <a:lnTo>
                    <a:pt x="369674" y="22900"/>
                  </a:lnTo>
                  <a:lnTo>
                    <a:pt x="431421" y="14910"/>
                  </a:lnTo>
                  <a:lnTo>
                    <a:pt x="496320" y="8530"/>
                  </a:lnTo>
                  <a:lnTo>
                    <a:pt x="564015" y="3854"/>
                  </a:lnTo>
                  <a:lnTo>
                    <a:pt x="634151" y="979"/>
                  </a:lnTo>
                  <a:lnTo>
                    <a:pt x="706374" y="0"/>
                  </a:lnTo>
                  <a:lnTo>
                    <a:pt x="778596" y="979"/>
                  </a:lnTo>
                  <a:lnTo>
                    <a:pt x="848732" y="3854"/>
                  </a:lnTo>
                  <a:lnTo>
                    <a:pt x="916427" y="8530"/>
                  </a:lnTo>
                  <a:lnTo>
                    <a:pt x="981326" y="14910"/>
                  </a:lnTo>
                  <a:lnTo>
                    <a:pt x="1043073" y="22900"/>
                  </a:lnTo>
                  <a:lnTo>
                    <a:pt x="1101313" y="32404"/>
                  </a:lnTo>
                  <a:lnTo>
                    <a:pt x="1155693" y="43327"/>
                  </a:lnTo>
                  <a:lnTo>
                    <a:pt x="1205855" y="55573"/>
                  </a:lnTo>
                  <a:lnTo>
                    <a:pt x="1251446" y="69047"/>
                  </a:lnTo>
                  <a:lnTo>
                    <a:pt x="1292110" y="83654"/>
                  </a:lnTo>
                  <a:lnTo>
                    <a:pt x="1327492" y="99298"/>
                  </a:lnTo>
                  <a:lnTo>
                    <a:pt x="1380990" y="133316"/>
                  </a:lnTo>
                  <a:lnTo>
                    <a:pt x="1409101" y="170338"/>
                  </a:lnTo>
                  <a:lnTo>
                    <a:pt x="1412748" y="189737"/>
                  </a:lnTo>
                  <a:lnTo>
                    <a:pt x="1409101" y="209137"/>
                  </a:lnTo>
                  <a:lnTo>
                    <a:pt x="1380990" y="246159"/>
                  </a:lnTo>
                  <a:lnTo>
                    <a:pt x="1327492" y="280177"/>
                  </a:lnTo>
                  <a:lnTo>
                    <a:pt x="1292110" y="295821"/>
                  </a:lnTo>
                  <a:lnTo>
                    <a:pt x="1251446" y="310428"/>
                  </a:lnTo>
                  <a:lnTo>
                    <a:pt x="1205855" y="323902"/>
                  </a:lnTo>
                  <a:lnTo>
                    <a:pt x="1155693" y="336148"/>
                  </a:lnTo>
                  <a:lnTo>
                    <a:pt x="1101313" y="347071"/>
                  </a:lnTo>
                  <a:lnTo>
                    <a:pt x="1043073" y="356575"/>
                  </a:lnTo>
                  <a:lnTo>
                    <a:pt x="981326" y="364565"/>
                  </a:lnTo>
                  <a:lnTo>
                    <a:pt x="916427" y="370945"/>
                  </a:lnTo>
                  <a:lnTo>
                    <a:pt x="848732" y="375621"/>
                  </a:lnTo>
                  <a:lnTo>
                    <a:pt x="778596" y="378496"/>
                  </a:lnTo>
                  <a:lnTo>
                    <a:pt x="706374" y="379475"/>
                  </a:lnTo>
                  <a:lnTo>
                    <a:pt x="634151" y="378496"/>
                  </a:lnTo>
                  <a:lnTo>
                    <a:pt x="564015" y="375621"/>
                  </a:lnTo>
                  <a:lnTo>
                    <a:pt x="496320" y="370945"/>
                  </a:lnTo>
                  <a:lnTo>
                    <a:pt x="431421" y="364565"/>
                  </a:lnTo>
                  <a:lnTo>
                    <a:pt x="369674" y="356575"/>
                  </a:lnTo>
                  <a:lnTo>
                    <a:pt x="311434" y="347071"/>
                  </a:lnTo>
                  <a:lnTo>
                    <a:pt x="257054" y="336148"/>
                  </a:lnTo>
                  <a:lnTo>
                    <a:pt x="206892" y="323902"/>
                  </a:lnTo>
                  <a:lnTo>
                    <a:pt x="161301" y="310428"/>
                  </a:lnTo>
                  <a:lnTo>
                    <a:pt x="120637" y="295821"/>
                  </a:lnTo>
                  <a:lnTo>
                    <a:pt x="85255" y="280177"/>
                  </a:lnTo>
                  <a:lnTo>
                    <a:pt x="31757" y="246159"/>
                  </a:lnTo>
                  <a:lnTo>
                    <a:pt x="3646" y="209137"/>
                  </a:lnTo>
                  <a:lnTo>
                    <a:pt x="0" y="189737"/>
                  </a:lnTo>
                  <a:close/>
                </a:path>
              </a:pathLst>
            </a:custGeom>
            <a:ln w="6096">
              <a:solidFill>
                <a:srgbClr val="5B9BD5"/>
              </a:solidFill>
            </a:ln>
          </p:spPr>
          <p:txBody>
            <a:bodyPr wrap="square" lIns="0" tIns="0" rIns="0" bIns="0" rtlCol="0"/>
            <a:lstStyle/>
            <a:p>
              <a:endParaRPr/>
            </a:p>
          </p:txBody>
        </p:sp>
      </p:grpSp>
      <p:sp>
        <p:nvSpPr>
          <p:cNvPr id="55" name="object 55"/>
          <p:cNvSpPr txBox="1"/>
          <p:nvPr/>
        </p:nvSpPr>
        <p:spPr>
          <a:xfrm>
            <a:off x="7387272" y="1550092"/>
            <a:ext cx="382270" cy="239395"/>
          </a:xfrm>
          <a:prstGeom prst="rect">
            <a:avLst/>
          </a:prstGeom>
        </p:spPr>
        <p:txBody>
          <a:bodyPr vert="horz" wrap="square" lIns="0" tIns="13335" rIns="0" bIns="0" rtlCol="0">
            <a:spAutoFit/>
          </a:bodyPr>
          <a:lstStyle/>
          <a:p>
            <a:pPr marL="12700">
              <a:lnSpc>
                <a:spcPct val="100000"/>
              </a:lnSpc>
              <a:spcBef>
                <a:spcPts val="105"/>
              </a:spcBef>
            </a:pPr>
            <a:r>
              <a:rPr sz="1400" b="1" spc="-25" dirty="0">
                <a:solidFill>
                  <a:srgbClr val="C00000"/>
                </a:solidFill>
                <a:latin typeface="UD デジタル 教科書体 NP-B"/>
                <a:cs typeface="UD デジタル 教科書体 NP-B"/>
              </a:rPr>
              <a:t>食品</a:t>
            </a:r>
            <a:endParaRPr sz="1400">
              <a:latin typeface="UD デジタル 教科書体 NP-B"/>
              <a:cs typeface="UD デジタル 教科書体 NP-B"/>
            </a:endParaRPr>
          </a:p>
        </p:txBody>
      </p:sp>
      <p:grpSp>
        <p:nvGrpSpPr>
          <p:cNvPr id="56" name="object 56"/>
          <p:cNvGrpSpPr/>
          <p:nvPr/>
        </p:nvGrpSpPr>
        <p:grpSpPr>
          <a:xfrm>
            <a:off x="6671944" y="1883536"/>
            <a:ext cx="1815464" cy="221615"/>
            <a:chOff x="6671944" y="1883536"/>
            <a:chExt cx="1815464" cy="221615"/>
          </a:xfrm>
        </p:grpSpPr>
        <p:pic>
          <p:nvPicPr>
            <p:cNvPr id="57" name="object 57"/>
            <p:cNvPicPr/>
            <p:nvPr/>
          </p:nvPicPr>
          <p:blipFill>
            <a:blip r:embed="rId27" cstate="print"/>
            <a:stretch>
              <a:fillRect/>
            </a:stretch>
          </p:blipFill>
          <p:spPr>
            <a:xfrm>
              <a:off x="6675119" y="1886711"/>
              <a:ext cx="1808987" cy="214884"/>
            </a:xfrm>
            <a:prstGeom prst="rect">
              <a:avLst/>
            </a:prstGeom>
          </p:spPr>
        </p:pic>
        <p:sp>
          <p:nvSpPr>
            <p:cNvPr id="58" name="object 58"/>
            <p:cNvSpPr/>
            <p:nvPr/>
          </p:nvSpPr>
          <p:spPr>
            <a:xfrm>
              <a:off x="6675119" y="1886711"/>
              <a:ext cx="1809114" cy="215265"/>
            </a:xfrm>
            <a:custGeom>
              <a:avLst/>
              <a:gdLst/>
              <a:ahLst/>
              <a:cxnLst/>
              <a:rect l="l" t="t" r="r" b="b"/>
              <a:pathLst>
                <a:path w="1809115" h="215264">
                  <a:moveTo>
                    <a:pt x="0" y="0"/>
                  </a:moveTo>
                  <a:lnTo>
                    <a:pt x="1808987" y="0"/>
                  </a:lnTo>
                  <a:lnTo>
                    <a:pt x="1808987" y="214884"/>
                  </a:lnTo>
                  <a:lnTo>
                    <a:pt x="0" y="214884"/>
                  </a:lnTo>
                  <a:lnTo>
                    <a:pt x="0" y="0"/>
                  </a:lnTo>
                  <a:close/>
                </a:path>
              </a:pathLst>
            </a:custGeom>
            <a:ln w="6096">
              <a:solidFill>
                <a:srgbClr val="5B9BD5"/>
              </a:solidFill>
            </a:ln>
          </p:spPr>
          <p:txBody>
            <a:bodyPr wrap="square" lIns="0" tIns="0" rIns="0" bIns="0" rtlCol="0"/>
            <a:lstStyle/>
            <a:p>
              <a:endParaRPr/>
            </a:p>
          </p:txBody>
        </p:sp>
      </p:grpSp>
      <p:sp>
        <p:nvSpPr>
          <p:cNvPr id="59" name="object 59"/>
          <p:cNvSpPr txBox="1"/>
          <p:nvPr/>
        </p:nvSpPr>
        <p:spPr>
          <a:xfrm>
            <a:off x="7185152" y="1876418"/>
            <a:ext cx="78740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UD デジタル 教科書体 NP-B"/>
                <a:cs typeface="UD デジタル 教科書体 NP-B"/>
              </a:rPr>
              <a:t>数十万以上</a:t>
            </a:r>
            <a:endParaRPr sz="1200">
              <a:latin typeface="UD デジタル 教科書体 NP-B"/>
              <a:cs typeface="UD デジタル 教科書体 NP-B"/>
            </a:endParaRPr>
          </a:p>
        </p:txBody>
      </p:sp>
      <p:pic>
        <p:nvPicPr>
          <p:cNvPr id="60" name="object 60"/>
          <p:cNvPicPr/>
          <p:nvPr/>
        </p:nvPicPr>
        <p:blipFill>
          <a:blip r:embed="rId28" cstate="print"/>
          <a:stretch>
            <a:fillRect/>
          </a:stretch>
        </p:blipFill>
        <p:spPr>
          <a:xfrm>
            <a:off x="6675119" y="3083052"/>
            <a:ext cx="1808987" cy="213359"/>
          </a:xfrm>
          <a:prstGeom prst="rect">
            <a:avLst/>
          </a:prstGeom>
        </p:spPr>
      </p:pic>
      <p:sp>
        <p:nvSpPr>
          <p:cNvPr id="61" name="object 61"/>
          <p:cNvSpPr txBox="1"/>
          <p:nvPr/>
        </p:nvSpPr>
        <p:spPr>
          <a:xfrm>
            <a:off x="6675119" y="3083051"/>
            <a:ext cx="1809114" cy="213360"/>
          </a:xfrm>
          <a:prstGeom prst="rect">
            <a:avLst/>
          </a:prstGeom>
          <a:ln w="6096">
            <a:solidFill>
              <a:srgbClr val="5B9BD5"/>
            </a:solidFill>
          </a:ln>
        </p:spPr>
        <p:txBody>
          <a:bodyPr vert="horz" wrap="square" lIns="0" tIns="1270" rIns="0" bIns="0" rtlCol="0">
            <a:spAutoFit/>
          </a:bodyPr>
          <a:lstStyle/>
          <a:p>
            <a:pPr marL="223520">
              <a:lnSpc>
                <a:spcPct val="100000"/>
              </a:lnSpc>
              <a:spcBef>
                <a:spcPts val="10"/>
              </a:spcBef>
            </a:pPr>
            <a:r>
              <a:rPr sz="1200" b="1" dirty="0">
                <a:solidFill>
                  <a:srgbClr val="C00000"/>
                </a:solidFill>
                <a:latin typeface="UD デジタル 教科書体 NP-B"/>
                <a:cs typeface="UD デジタル 教科書体 NP-B"/>
              </a:rPr>
              <a:t>約</a:t>
            </a:r>
            <a:r>
              <a:rPr sz="1200" b="1" spc="-10" dirty="0">
                <a:solidFill>
                  <a:srgbClr val="C00000"/>
                </a:solidFill>
                <a:latin typeface="UD デジタル 教科書体 NP-B"/>
                <a:cs typeface="UD デジタル 教科書体 NP-B"/>
              </a:rPr>
              <a:t>10,000～</a:t>
            </a:r>
            <a:r>
              <a:rPr sz="1200" b="1" spc="-20" dirty="0">
                <a:solidFill>
                  <a:srgbClr val="C00000"/>
                </a:solidFill>
                <a:latin typeface="UD デジタル 教科書体 NP-B"/>
                <a:cs typeface="UD デジタル 教科書体 NP-B"/>
              </a:rPr>
              <a:t>数十万</a:t>
            </a:r>
            <a:endParaRPr sz="1200">
              <a:latin typeface="UD デジタル 教科書体 NP-B"/>
              <a:cs typeface="UD デジタル 教科書体 NP-B"/>
            </a:endParaRPr>
          </a:p>
        </p:txBody>
      </p:sp>
      <p:pic>
        <p:nvPicPr>
          <p:cNvPr id="62" name="object 62"/>
          <p:cNvPicPr/>
          <p:nvPr/>
        </p:nvPicPr>
        <p:blipFill>
          <a:blip r:embed="rId29" cstate="print"/>
          <a:stretch>
            <a:fillRect/>
          </a:stretch>
        </p:blipFill>
        <p:spPr>
          <a:xfrm>
            <a:off x="6675119" y="3697223"/>
            <a:ext cx="1808987" cy="213359"/>
          </a:xfrm>
          <a:prstGeom prst="rect">
            <a:avLst/>
          </a:prstGeom>
        </p:spPr>
      </p:pic>
      <p:sp>
        <p:nvSpPr>
          <p:cNvPr id="63" name="object 63"/>
          <p:cNvSpPr txBox="1"/>
          <p:nvPr/>
        </p:nvSpPr>
        <p:spPr>
          <a:xfrm>
            <a:off x="6675119" y="3697223"/>
            <a:ext cx="1809114" cy="213360"/>
          </a:xfrm>
          <a:prstGeom prst="rect">
            <a:avLst/>
          </a:prstGeom>
          <a:ln w="6096">
            <a:solidFill>
              <a:srgbClr val="5B9BD5"/>
            </a:solidFill>
          </a:ln>
        </p:spPr>
        <p:txBody>
          <a:bodyPr vert="horz" wrap="square" lIns="0" tIns="1270" rIns="0" bIns="0" rtlCol="0">
            <a:spAutoFit/>
          </a:bodyPr>
          <a:lstStyle/>
          <a:p>
            <a:pPr marL="360680">
              <a:lnSpc>
                <a:spcPct val="100000"/>
              </a:lnSpc>
              <a:spcBef>
                <a:spcPts val="10"/>
              </a:spcBef>
            </a:pPr>
            <a:r>
              <a:rPr sz="1200" b="1" dirty="0">
                <a:solidFill>
                  <a:srgbClr val="C00000"/>
                </a:solidFill>
                <a:latin typeface="UD デジタル 教科書体 NP-B"/>
                <a:cs typeface="UD デジタル 教科書体 NP-B"/>
              </a:rPr>
              <a:t>約100～</a:t>
            </a:r>
            <a:r>
              <a:rPr sz="1200" b="1" spc="-20" dirty="0">
                <a:solidFill>
                  <a:srgbClr val="C00000"/>
                </a:solidFill>
                <a:latin typeface="UD デジタル 教科書体 NP-B"/>
                <a:cs typeface="UD デジタル 教科書体 NP-B"/>
              </a:rPr>
              <a:t>数百万</a:t>
            </a:r>
            <a:endParaRPr sz="1200">
              <a:latin typeface="UD デジタル 教科書体 NP-B"/>
              <a:cs typeface="UD デジタル 教科書体 NP-B"/>
            </a:endParaRPr>
          </a:p>
        </p:txBody>
      </p:sp>
      <p:grpSp>
        <p:nvGrpSpPr>
          <p:cNvPr id="64" name="object 64"/>
          <p:cNvGrpSpPr/>
          <p:nvPr/>
        </p:nvGrpSpPr>
        <p:grpSpPr>
          <a:xfrm>
            <a:off x="6671944" y="4294504"/>
            <a:ext cx="1815464" cy="828040"/>
            <a:chOff x="6671944" y="4294504"/>
            <a:chExt cx="1815464" cy="828040"/>
          </a:xfrm>
        </p:grpSpPr>
        <p:pic>
          <p:nvPicPr>
            <p:cNvPr id="65" name="object 65"/>
            <p:cNvPicPr/>
            <p:nvPr/>
          </p:nvPicPr>
          <p:blipFill>
            <a:blip r:embed="rId30" cstate="print"/>
            <a:stretch>
              <a:fillRect/>
            </a:stretch>
          </p:blipFill>
          <p:spPr>
            <a:xfrm>
              <a:off x="6675119" y="4297679"/>
              <a:ext cx="1808987" cy="211836"/>
            </a:xfrm>
            <a:prstGeom prst="rect">
              <a:avLst/>
            </a:prstGeom>
          </p:spPr>
        </p:pic>
        <p:sp>
          <p:nvSpPr>
            <p:cNvPr id="66" name="object 66"/>
            <p:cNvSpPr/>
            <p:nvPr/>
          </p:nvSpPr>
          <p:spPr>
            <a:xfrm>
              <a:off x="6675119" y="4297679"/>
              <a:ext cx="1809114" cy="212090"/>
            </a:xfrm>
            <a:custGeom>
              <a:avLst/>
              <a:gdLst/>
              <a:ahLst/>
              <a:cxnLst/>
              <a:rect l="l" t="t" r="r" b="b"/>
              <a:pathLst>
                <a:path w="1809115" h="212089">
                  <a:moveTo>
                    <a:pt x="0" y="0"/>
                  </a:moveTo>
                  <a:lnTo>
                    <a:pt x="1808987" y="0"/>
                  </a:lnTo>
                  <a:lnTo>
                    <a:pt x="1808987" y="211836"/>
                  </a:lnTo>
                  <a:lnTo>
                    <a:pt x="0" y="211836"/>
                  </a:lnTo>
                  <a:lnTo>
                    <a:pt x="0" y="0"/>
                  </a:lnTo>
                  <a:close/>
                </a:path>
              </a:pathLst>
            </a:custGeom>
            <a:ln w="6096">
              <a:solidFill>
                <a:srgbClr val="5B9BD5"/>
              </a:solidFill>
            </a:ln>
          </p:spPr>
          <p:txBody>
            <a:bodyPr wrap="square" lIns="0" tIns="0" rIns="0" bIns="0" rtlCol="0"/>
            <a:lstStyle/>
            <a:p>
              <a:endParaRPr/>
            </a:p>
          </p:txBody>
        </p:sp>
        <p:pic>
          <p:nvPicPr>
            <p:cNvPr id="67" name="object 67"/>
            <p:cNvPicPr/>
            <p:nvPr/>
          </p:nvPicPr>
          <p:blipFill>
            <a:blip r:embed="rId29" cstate="print"/>
            <a:stretch>
              <a:fillRect/>
            </a:stretch>
          </p:blipFill>
          <p:spPr>
            <a:xfrm>
              <a:off x="6675119" y="4908803"/>
              <a:ext cx="1808987" cy="213359"/>
            </a:xfrm>
            <a:prstGeom prst="rect">
              <a:avLst/>
            </a:prstGeom>
          </p:spPr>
        </p:pic>
      </p:grpSp>
      <p:sp>
        <p:nvSpPr>
          <p:cNvPr id="68" name="object 68"/>
          <p:cNvSpPr txBox="1"/>
          <p:nvPr/>
        </p:nvSpPr>
        <p:spPr>
          <a:xfrm>
            <a:off x="6675119" y="4908803"/>
            <a:ext cx="1809114" cy="213360"/>
          </a:xfrm>
          <a:prstGeom prst="rect">
            <a:avLst/>
          </a:prstGeom>
          <a:ln w="6096">
            <a:solidFill>
              <a:srgbClr val="5B9BD5"/>
            </a:solidFill>
          </a:ln>
        </p:spPr>
        <p:txBody>
          <a:bodyPr vert="horz" wrap="square" lIns="0" tIns="1270" rIns="0" bIns="0" rtlCol="0">
            <a:spAutoFit/>
          </a:bodyPr>
          <a:lstStyle/>
          <a:p>
            <a:pPr marL="375920">
              <a:lnSpc>
                <a:spcPct val="100000"/>
              </a:lnSpc>
              <a:spcBef>
                <a:spcPts val="10"/>
              </a:spcBef>
            </a:pPr>
            <a:r>
              <a:rPr sz="1200" b="1" dirty="0">
                <a:solidFill>
                  <a:srgbClr val="C00000"/>
                </a:solidFill>
                <a:latin typeface="UD デジタル 教科書体 NP-B"/>
                <a:cs typeface="UD デジタル 教科書体 NP-B"/>
              </a:rPr>
              <a:t>約</a:t>
            </a:r>
            <a:r>
              <a:rPr sz="1200" b="1" spc="-10" dirty="0">
                <a:solidFill>
                  <a:srgbClr val="C00000"/>
                </a:solidFill>
                <a:latin typeface="UD デジタル 教科書体 NP-B"/>
                <a:cs typeface="UD デジタル 教科書体 NP-B"/>
              </a:rPr>
              <a:t>10,000</a:t>
            </a:r>
            <a:r>
              <a:rPr sz="1200" b="1" spc="-25" dirty="0">
                <a:solidFill>
                  <a:srgbClr val="C00000"/>
                </a:solidFill>
                <a:latin typeface="UD デジタル 教科書体 NP-B"/>
                <a:cs typeface="UD デジタル 教科書体 NP-B"/>
              </a:rPr>
              <a:t>以下</a:t>
            </a:r>
            <a:endParaRPr sz="1200">
              <a:latin typeface="UD デジタル 教科書体 NP-B"/>
              <a:cs typeface="UD デジタル 教科書体 NP-B"/>
            </a:endParaRPr>
          </a:p>
        </p:txBody>
      </p:sp>
      <p:grpSp>
        <p:nvGrpSpPr>
          <p:cNvPr id="69" name="object 69"/>
          <p:cNvGrpSpPr/>
          <p:nvPr/>
        </p:nvGrpSpPr>
        <p:grpSpPr>
          <a:xfrm>
            <a:off x="6671944" y="2095373"/>
            <a:ext cx="1815464" cy="3647440"/>
            <a:chOff x="6671944" y="2095373"/>
            <a:chExt cx="1815464" cy="3647440"/>
          </a:xfrm>
        </p:grpSpPr>
        <p:sp>
          <p:nvSpPr>
            <p:cNvPr id="70" name="object 70"/>
            <p:cNvSpPr/>
            <p:nvPr/>
          </p:nvSpPr>
          <p:spPr>
            <a:xfrm>
              <a:off x="6873239" y="2098548"/>
              <a:ext cx="1412875" cy="379730"/>
            </a:xfrm>
            <a:custGeom>
              <a:avLst/>
              <a:gdLst/>
              <a:ahLst/>
              <a:cxnLst/>
              <a:rect l="l" t="t" r="r" b="b"/>
              <a:pathLst>
                <a:path w="1412875" h="379730">
                  <a:moveTo>
                    <a:pt x="706374" y="0"/>
                  </a:moveTo>
                  <a:lnTo>
                    <a:pt x="634151" y="979"/>
                  </a:lnTo>
                  <a:lnTo>
                    <a:pt x="564015" y="3854"/>
                  </a:lnTo>
                  <a:lnTo>
                    <a:pt x="496320" y="8530"/>
                  </a:lnTo>
                  <a:lnTo>
                    <a:pt x="431421" y="14910"/>
                  </a:lnTo>
                  <a:lnTo>
                    <a:pt x="369674" y="22900"/>
                  </a:lnTo>
                  <a:lnTo>
                    <a:pt x="311434" y="32404"/>
                  </a:lnTo>
                  <a:lnTo>
                    <a:pt x="257054" y="43327"/>
                  </a:lnTo>
                  <a:lnTo>
                    <a:pt x="206892" y="55573"/>
                  </a:lnTo>
                  <a:lnTo>
                    <a:pt x="161301" y="69047"/>
                  </a:lnTo>
                  <a:lnTo>
                    <a:pt x="120637" y="83654"/>
                  </a:lnTo>
                  <a:lnTo>
                    <a:pt x="85255" y="99298"/>
                  </a:lnTo>
                  <a:lnTo>
                    <a:pt x="31757" y="133316"/>
                  </a:lnTo>
                  <a:lnTo>
                    <a:pt x="3646" y="170338"/>
                  </a:lnTo>
                  <a:lnTo>
                    <a:pt x="0" y="189737"/>
                  </a:lnTo>
                  <a:lnTo>
                    <a:pt x="3646" y="209137"/>
                  </a:lnTo>
                  <a:lnTo>
                    <a:pt x="31757" y="246159"/>
                  </a:lnTo>
                  <a:lnTo>
                    <a:pt x="85255" y="280177"/>
                  </a:lnTo>
                  <a:lnTo>
                    <a:pt x="120637" y="295821"/>
                  </a:lnTo>
                  <a:lnTo>
                    <a:pt x="161301" y="310428"/>
                  </a:lnTo>
                  <a:lnTo>
                    <a:pt x="206892" y="323902"/>
                  </a:lnTo>
                  <a:lnTo>
                    <a:pt x="257054" y="336148"/>
                  </a:lnTo>
                  <a:lnTo>
                    <a:pt x="311434" y="347071"/>
                  </a:lnTo>
                  <a:lnTo>
                    <a:pt x="369674" y="356575"/>
                  </a:lnTo>
                  <a:lnTo>
                    <a:pt x="431421" y="364565"/>
                  </a:lnTo>
                  <a:lnTo>
                    <a:pt x="496320" y="370945"/>
                  </a:lnTo>
                  <a:lnTo>
                    <a:pt x="564015" y="375621"/>
                  </a:lnTo>
                  <a:lnTo>
                    <a:pt x="634151" y="378496"/>
                  </a:lnTo>
                  <a:lnTo>
                    <a:pt x="706374" y="379475"/>
                  </a:lnTo>
                  <a:lnTo>
                    <a:pt x="778596" y="378496"/>
                  </a:lnTo>
                  <a:lnTo>
                    <a:pt x="848732" y="375621"/>
                  </a:lnTo>
                  <a:lnTo>
                    <a:pt x="916427" y="370945"/>
                  </a:lnTo>
                  <a:lnTo>
                    <a:pt x="981326" y="364565"/>
                  </a:lnTo>
                  <a:lnTo>
                    <a:pt x="1043073" y="356575"/>
                  </a:lnTo>
                  <a:lnTo>
                    <a:pt x="1101313" y="347071"/>
                  </a:lnTo>
                  <a:lnTo>
                    <a:pt x="1155693" y="336148"/>
                  </a:lnTo>
                  <a:lnTo>
                    <a:pt x="1205855" y="323902"/>
                  </a:lnTo>
                  <a:lnTo>
                    <a:pt x="1251446" y="310428"/>
                  </a:lnTo>
                  <a:lnTo>
                    <a:pt x="1292110" y="295821"/>
                  </a:lnTo>
                  <a:lnTo>
                    <a:pt x="1327492" y="280177"/>
                  </a:lnTo>
                  <a:lnTo>
                    <a:pt x="1380990" y="246159"/>
                  </a:lnTo>
                  <a:lnTo>
                    <a:pt x="1409101" y="209137"/>
                  </a:lnTo>
                  <a:lnTo>
                    <a:pt x="1412748" y="189737"/>
                  </a:lnTo>
                  <a:lnTo>
                    <a:pt x="1409101" y="170338"/>
                  </a:lnTo>
                  <a:lnTo>
                    <a:pt x="1380990" y="133316"/>
                  </a:lnTo>
                  <a:lnTo>
                    <a:pt x="1327492" y="99298"/>
                  </a:lnTo>
                  <a:lnTo>
                    <a:pt x="1292110" y="83654"/>
                  </a:lnTo>
                  <a:lnTo>
                    <a:pt x="1251446" y="69047"/>
                  </a:lnTo>
                  <a:lnTo>
                    <a:pt x="1205855" y="55573"/>
                  </a:lnTo>
                  <a:lnTo>
                    <a:pt x="1155693" y="43327"/>
                  </a:lnTo>
                  <a:lnTo>
                    <a:pt x="1101313" y="32404"/>
                  </a:lnTo>
                  <a:lnTo>
                    <a:pt x="1043073" y="22900"/>
                  </a:lnTo>
                  <a:lnTo>
                    <a:pt x="981326" y="14910"/>
                  </a:lnTo>
                  <a:lnTo>
                    <a:pt x="916427" y="8530"/>
                  </a:lnTo>
                  <a:lnTo>
                    <a:pt x="848732" y="3854"/>
                  </a:lnTo>
                  <a:lnTo>
                    <a:pt x="778596" y="979"/>
                  </a:lnTo>
                  <a:lnTo>
                    <a:pt x="706374" y="0"/>
                  </a:lnTo>
                  <a:close/>
                </a:path>
              </a:pathLst>
            </a:custGeom>
            <a:solidFill>
              <a:srgbClr val="C5E0B4"/>
            </a:solidFill>
          </p:spPr>
          <p:txBody>
            <a:bodyPr wrap="square" lIns="0" tIns="0" rIns="0" bIns="0" rtlCol="0"/>
            <a:lstStyle/>
            <a:p>
              <a:endParaRPr/>
            </a:p>
          </p:txBody>
        </p:sp>
        <p:sp>
          <p:nvSpPr>
            <p:cNvPr id="71" name="object 71"/>
            <p:cNvSpPr/>
            <p:nvPr/>
          </p:nvSpPr>
          <p:spPr>
            <a:xfrm>
              <a:off x="6873239" y="2098548"/>
              <a:ext cx="1412875" cy="379730"/>
            </a:xfrm>
            <a:custGeom>
              <a:avLst/>
              <a:gdLst/>
              <a:ahLst/>
              <a:cxnLst/>
              <a:rect l="l" t="t" r="r" b="b"/>
              <a:pathLst>
                <a:path w="1412875" h="379730">
                  <a:moveTo>
                    <a:pt x="0" y="189737"/>
                  </a:moveTo>
                  <a:lnTo>
                    <a:pt x="14351" y="151499"/>
                  </a:lnTo>
                  <a:lnTo>
                    <a:pt x="55510" y="115884"/>
                  </a:lnTo>
                  <a:lnTo>
                    <a:pt x="120637" y="83654"/>
                  </a:lnTo>
                  <a:lnTo>
                    <a:pt x="161301" y="69047"/>
                  </a:lnTo>
                  <a:lnTo>
                    <a:pt x="206892" y="55573"/>
                  </a:lnTo>
                  <a:lnTo>
                    <a:pt x="257054" y="43327"/>
                  </a:lnTo>
                  <a:lnTo>
                    <a:pt x="311434" y="32404"/>
                  </a:lnTo>
                  <a:lnTo>
                    <a:pt x="369674" y="22900"/>
                  </a:lnTo>
                  <a:lnTo>
                    <a:pt x="431421" y="14910"/>
                  </a:lnTo>
                  <a:lnTo>
                    <a:pt x="496320" y="8530"/>
                  </a:lnTo>
                  <a:lnTo>
                    <a:pt x="564015" y="3854"/>
                  </a:lnTo>
                  <a:lnTo>
                    <a:pt x="634151" y="979"/>
                  </a:lnTo>
                  <a:lnTo>
                    <a:pt x="706374" y="0"/>
                  </a:lnTo>
                  <a:lnTo>
                    <a:pt x="778596" y="979"/>
                  </a:lnTo>
                  <a:lnTo>
                    <a:pt x="848732" y="3854"/>
                  </a:lnTo>
                  <a:lnTo>
                    <a:pt x="916427" y="8530"/>
                  </a:lnTo>
                  <a:lnTo>
                    <a:pt x="981326" y="14910"/>
                  </a:lnTo>
                  <a:lnTo>
                    <a:pt x="1043073" y="22900"/>
                  </a:lnTo>
                  <a:lnTo>
                    <a:pt x="1101313" y="32404"/>
                  </a:lnTo>
                  <a:lnTo>
                    <a:pt x="1155693" y="43327"/>
                  </a:lnTo>
                  <a:lnTo>
                    <a:pt x="1205855" y="55573"/>
                  </a:lnTo>
                  <a:lnTo>
                    <a:pt x="1251446" y="69047"/>
                  </a:lnTo>
                  <a:lnTo>
                    <a:pt x="1292110" y="83654"/>
                  </a:lnTo>
                  <a:lnTo>
                    <a:pt x="1327492" y="99298"/>
                  </a:lnTo>
                  <a:lnTo>
                    <a:pt x="1380990" y="133316"/>
                  </a:lnTo>
                  <a:lnTo>
                    <a:pt x="1409101" y="170338"/>
                  </a:lnTo>
                  <a:lnTo>
                    <a:pt x="1412748" y="189737"/>
                  </a:lnTo>
                  <a:lnTo>
                    <a:pt x="1409101" y="209137"/>
                  </a:lnTo>
                  <a:lnTo>
                    <a:pt x="1380990" y="246159"/>
                  </a:lnTo>
                  <a:lnTo>
                    <a:pt x="1327492" y="280177"/>
                  </a:lnTo>
                  <a:lnTo>
                    <a:pt x="1292110" y="295821"/>
                  </a:lnTo>
                  <a:lnTo>
                    <a:pt x="1251446" y="310428"/>
                  </a:lnTo>
                  <a:lnTo>
                    <a:pt x="1205855" y="323902"/>
                  </a:lnTo>
                  <a:lnTo>
                    <a:pt x="1155693" y="336148"/>
                  </a:lnTo>
                  <a:lnTo>
                    <a:pt x="1101313" y="347071"/>
                  </a:lnTo>
                  <a:lnTo>
                    <a:pt x="1043073" y="356575"/>
                  </a:lnTo>
                  <a:lnTo>
                    <a:pt x="981326" y="364565"/>
                  </a:lnTo>
                  <a:lnTo>
                    <a:pt x="916427" y="370945"/>
                  </a:lnTo>
                  <a:lnTo>
                    <a:pt x="848732" y="375621"/>
                  </a:lnTo>
                  <a:lnTo>
                    <a:pt x="778596" y="378496"/>
                  </a:lnTo>
                  <a:lnTo>
                    <a:pt x="706374" y="379475"/>
                  </a:lnTo>
                  <a:lnTo>
                    <a:pt x="634151" y="378496"/>
                  </a:lnTo>
                  <a:lnTo>
                    <a:pt x="564015" y="375621"/>
                  </a:lnTo>
                  <a:lnTo>
                    <a:pt x="496320" y="370945"/>
                  </a:lnTo>
                  <a:lnTo>
                    <a:pt x="431421" y="364565"/>
                  </a:lnTo>
                  <a:lnTo>
                    <a:pt x="369674" y="356575"/>
                  </a:lnTo>
                  <a:lnTo>
                    <a:pt x="311434" y="347071"/>
                  </a:lnTo>
                  <a:lnTo>
                    <a:pt x="257054" y="336148"/>
                  </a:lnTo>
                  <a:lnTo>
                    <a:pt x="206892" y="323902"/>
                  </a:lnTo>
                  <a:lnTo>
                    <a:pt x="161301" y="310428"/>
                  </a:lnTo>
                  <a:lnTo>
                    <a:pt x="120637" y="295821"/>
                  </a:lnTo>
                  <a:lnTo>
                    <a:pt x="85255" y="280177"/>
                  </a:lnTo>
                  <a:lnTo>
                    <a:pt x="31757" y="246159"/>
                  </a:lnTo>
                  <a:lnTo>
                    <a:pt x="3646" y="209137"/>
                  </a:lnTo>
                  <a:lnTo>
                    <a:pt x="0" y="189737"/>
                  </a:lnTo>
                  <a:close/>
                </a:path>
              </a:pathLst>
            </a:custGeom>
            <a:ln w="6096">
              <a:solidFill>
                <a:srgbClr val="FFC000"/>
              </a:solidFill>
            </a:ln>
          </p:spPr>
          <p:txBody>
            <a:bodyPr wrap="square" lIns="0" tIns="0" rIns="0" bIns="0" rtlCol="0"/>
            <a:lstStyle/>
            <a:p>
              <a:endParaRPr/>
            </a:p>
          </p:txBody>
        </p:sp>
        <p:pic>
          <p:nvPicPr>
            <p:cNvPr id="72" name="object 72"/>
            <p:cNvPicPr/>
            <p:nvPr/>
          </p:nvPicPr>
          <p:blipFill>
            <a:blip r:embed="rId31" cstate="print"/>
            <a:stretch>
              <a:fillRect/>
            </a:stretch>
          </p:blipFill>
          <p:spPr>
            <a:xfrm>
              <a:off x="6675119" y="5527548"/>
              <a:ext cx="1808987" cy="211835"/>
            </a:xfrm>
            <a:prstGeom prst="rect">
              <a:avLst/>
            </a:prstGeom>
          </p:spPr>
        </p:pic>
        <p:sp>
          <p:nvSpPr>
            <p:cNvPr id="73" name="object 73"/>
            <p:cNvSpPr/>
            <p:nvPr/>
          </p:nvSpPr>
          <p:spPr>
            <a:xfrm>
              <a:off x="6675119" y="5527548"/>
              <a:ext cx="1809114" cy="212090"/>
            </a:xfrm>
            <a:custGeom>
              <a:avLst/>
              <a:gdLst/>
              <a:ahLst/>
              <a:cxnLst/>
              <a:rect l="l" t="t" r="r" b="b"/>
              <a:pathLst>
                <a:path w="1809115" h="212089">
                  <a:moveTo>
                    <a:pt x="0" y="0"/>
                  </a:moveTo>
                  <a:lnTo>
                    <a:pt x="1808987" y="0"/>
                  </a:lnTo>
                  <a:lnTo>
                    <a:pt x="1808987" y="211835"/>
                  </a:lnTo>
                  <a:lnTo>
                    <a:pt x="0" y="211835"/>
                  </a:lnTo>
                  <a:lnTo>
                    <a:pt x="0" y="0"/>
                  </a:lnTo>
                  <a:close/>
                </a:path>
              </a:pathLst>
            </a:custGeom>
            <a:ln w="6096">
              <a:solidFill>
                <a:srgbClr val="5B9BD5"/>
              </a:solidFill>
            </a:ln>
          </p:spPr>
          <p:txBody>
            <a:bodyPr wrap="square" lIns="0" tIns="0" rIns="0" bIns="0" rtlCol="0"/>
            <a:lstStyle/>
            <a:p>
              <a:endParaRPr/>
            </a:p>
          </p:txBody>
        </p:sp>
      </p:grpSp>
      <p:sp>
        <p:nvSpPr>
          <p:cNvPr id="74" name="object 74"/>
          <p:cNvSpPr txBox="1"/>
          <p:nvPr/>
        </p:nvSpPr>
        <p:spPr>
          <a:xfrm>
            <a:off x="7163244" y="2183060"/>
            <a:ext cx="830580" cy="186690"/>
          </a:xfrm>
          <a:prstGeom prst="rect">
            <a:avLst/>
          </a:prstGeom>
        </p:spPr>
        <p:txBody>
          <a:bodyPr vert="horz" wrap="square" lIns="0" tIns="13335" rIns="0" bIns="0" rtlCol="0">
            <a:spAutoFit/>
          </a:bodyPr>
          <a:lstStyle/>
          <a:p>
            <a:pPr marL="12700">
              <a:lnSpc>
                <a:spcPct val="100000"/>
              </a:lnSpc>
              <a:spcBef>
                <a:spcPts val="105"/>
              </a:spcBef>
            </a:pPr>
            <a:r>
              <a:rPr sz="1050" b="1" spc="-10" dirty="0">
                <a:solidFill>
                  <a:srgbClr val="C00000"/>
                </a:solidFill>
                <a:latin typeface="UD デジタル 教科書体 NP-B"/>
                <a:cs typeface="UD デジタル 教科書体 NP-B"/>
              </a:rPr>
              <a:t>バイオ医薬品</a:t>
            </a:r>
            <a:endParaRPr sz="1050">
              <a:latin typeface="UD デジタル 教科書体 NP-B"/>
              <a:cs typeface="UD デジタル 教科書体 NP-B"/>
            </a:endParaRPr>
          </a:p>
        </p:txBody>
      </p:sp>
      <p:grpSp>
        <p:nvGrpSpPr>
          <p:cNvPr id="75" name="object 75"/>
          <p:cNvGrpSpPr/>
          <p:nvPr/>
        </p:nvGrpSpPr>
        <p:grpSpPr>
          <a:xfrm>
            <a:off x="6671944" y="2485517"/>
            <a:ext cx="1815464" cy="219710"/>
            <a:chOff x="6671944" y="2485517"/>
            <a:chExt cx="1815464" cy="219710"/>
          </a:xfrm>
        </p:grpSpPr>
        <p:pic>
          <p:nvPicPr>
            <p:cNvPr id="76" name="object 76"/>
            <p:cNvPicPr/>
            <p:nvPr/>
          </p:nvPicPr>
          <p:blipFill>
            <a:blip r:embed="rId32" cstate="print"/>
            <a:stretch>
              <a:fillRect/>
            </a:stretch>
          </p:blipFill>
          <p:spPr>
            <a:xfrm>
              <a:off x="6675119" y="2488692"/>
              <a:ext cx="1808987" cy="213360"/>
            </a:xfrm>
            <a:prstGeom prst="rect">
              <a:avLst/>
            </a:prstGeom>
          </p:spPr>
        </p:pic>
        <p:sp>
          <p:nvSpPr>
            <p:cNvPr id="77" name="object 77"/>
            <p:cNvSpPr/>
            <p:nvPr/>
          </p:nvSpPr>
          <p:spPr>
            <a:xfrm>
              <a:off x="6675119" y="2488692"/>
              <a:ext cx="1809114" cy="213360"/>
            </a:xfrm>
            <a:custGeom>
              <a:avLst/>
              <a:gdLst/>
              <a:ahLst/>
              <a:cxnLst/>
              <a:rect l="l" t="t" r="r" b="b"/>
              <a:pathLst>
                <a:path w="1809115" h="213360">
                  <a:moveTo>
                    <a:pt x="0" y="0"/>
                  </a:moveTo>
                  <a:lnTo>
                    <a:pt x="1808987" y="0"/>
                  </a:lnTo>
                  <a:lnTo>
                    <a:pt x="1808987" y="213360"/>
                  </a:lnTo>
                  <a:lnTo>
                    <a:pt x="0" y="213360"/>
                  </a:lnTo>
                  <a:lnTo>
                    <a:pt x="0" y="0"/>
                  </a:lnTo>
                  <a:close/>
                </a:path>
              </a:pathLst>
            </a:custGeom>
            <a:ln w="6095">
              <a:solidFill>
                <a:srgbClr val="5B9BD5"/>
              </a:solidFill>
            </a:ln>
          </p:spPr>
          <p:txBody>
            <a:bodyPr wrap="square" lIns="0" tIns="0" rIns="0" bIns="0" rtlCol="0"/>
            <a:lstStyle/>
            <a:p>
              <a:endParaRPr/>
            </a:p>
          </p:txBody>
        </p:sp>
      </p:grpSp>
      <p:sp>
        <p:nvSpPr>
          <p:cNvPr id="78" name="object 78"/>
          <p:cNvSpPr txBox="1"/>
          <p:nvPr/>
        </p:nvSpPr>
        <p:spPr>
          <a:xfrm>
            <a:off x="7006843" y="2477287"/>
            <a:ext cx="114427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UD デジタル 教科書体 NP-B"/>
                <a:cs typeface="UD デジタル 教科書体 NP-B"/>
              </a:rPr>
              <a:t>50,000～15</a:t>
            </a:r>
            <a:r>
              <a:rPr sz="1200" b="1" spc="-50" dirty="0">
                <a:solidFill>
                  <a:srgbClr val="C00000"/>
                </a:solidFill>
                <a:latin typeface="UD デジタル 教科書体 NP-B"/>
                <a:cs typeface="UD デジタル 教科書体 NP-B"/>
              </a:rPr>
              <a:t>万</a:t>
            </a:r>
            <a:endParaRPr sz="1200">
              <a:latin typeface="UD デジタル 教科書体 NP-B"/>
              <a:cs typeface="UD デジタル 教科書体 NP-B"/>
            </a:endParaRPr>
          </a:p>
        </p:txBody>
      </p:sp>
      <p:grpSp>
        <p:nvGrpSpPr>
          <p:cNvPr id="79" name="object 79"/>
          <p:cNvGrpSpPr/>
          <p:nvPr/>
        </p:nvGrpSpPr>
        <p:grpSpPr>
          <a:xfrm>
            <a:off x="6870065" y="2695829"/>
            <a:ext cx="1419225" cy="386080"/>
            <a:chOff x="6870065" y="2695829"/>
            <a:chExt cx="1419225" cy="386080"/>
          </a:xfrm>
        </p:grpSpPr>
        <p:sp>
          <p:nvSpPr>
            <p:cNvPr id="80" name="object 80"/>
            <p:cNvSpPr/>
            <p:nvPr/>
          </p:nvSpPr>
          <p:spPr>
            <a:xfrm>
              <a:off x="6873240" y="2699004"/>
              <a:ext cx="1412875" cy="379730"/>
            </a:xfrm>
            <a:custGeom>
              <a:avLst/>
              <a:gdLst/>
              <a:ahLst/>
              <a:cxnLst/>
              <a:rect l="l" t="t" r="r" b="b"/>
              <a:pathLst>
                <a:path w="1412875" h="379730">
                  <a:moveTo>
                    <a:pt x="706374" y="0"/>
                  </a:moveTo>
                  <a:lnTo>
                    <a:pt x="634151" y="979"/>
                  </a:lnTo>
                  <a:lnTo>
                    <a:pt x="564015" y="3854"/>
                  </a:lnTo>
                  <a:lnTo>
                    <a:pt x="496320" y="8530"/>
                  </a:lnTo>
                  <a:lnTo>
                    <a:pt x="431421" y="14910"/>
                  </a:lnTo>
                  <a:lnTo>
                    <a:pt x="369674" y="22900"/>
                  </a:lnTo>
                  <a:lnTo>
                    <a:pt x="311434" y="32404"/>
                  </a:lnTo>
                  <a:lnTo>
                    <a:pt x="257054" y="43327"/>
                  </a:lnTo>
                  <a:lnTo>
                    <a:pt x="206892" y="55573"/>
                  </a:lnTo>
                  <a:lnTo>
                    <a:pt x="161301" y="69047"/>
                  </a:lnTo>
                  <a:lnTo>
                    <a:pt x="120637" y="83654"/>
                  </a:lnTo>
                  <a:lnTo>
                    <a:pt x="85255" y="99298"/>
                  </a:lnTo>
                  <a:lnTo>
                    <a:pt x="31757" y="133316"/>
                  </a:lnTo>
                  <a:lnTo>
                    <a:pt x="3646" y="170338"/>
                  </a:lnTo>
                  <a:lnTo>
                    <a:pt x="0" y="189737"/>
                  </a:lnTo>
                  <a:lnTo>
                    <a:pt x="3646" y="209137"/>
                  </a:lnTo>
                  <a:lnTo>
                    <a:pt x="31757" y="246159"/>
                  </a:lnTo>
                  <a:lnTo>
                    <a:pt x="85255" y="280177"/>
                  </a:lnTo>
                  <a:lnTo>
                    <a:pt x="120637" y="295821"/>
                  </a:lnTo>
                  <a:lnTo>
                    <a:pt x="161301" y="310428"/>
                  </a:lnTo>
                  <a:lnTo>
                    <a:pt x="206892" y="323902"/>
                  </a:lnTo>
                  <a:lnTo>
                    <a:pt x="257054" y="336148"/>
                  </a:lnTo>
                  <a:lnTo>
                    <a:pt x="311434" y="347071"/>
                  </a:lnTo>
                  <a:lnTo>
                    <a:pt x="369674" y="356575"/>
                  </a:lnTo>
                  <a:lnTo>
                    <a:pt x="431421" y="364565"/>
                  </a:lnTo>
                  <a:lnTo>
                    <a:pt x="496320" y="370945"/>
                  </a:lnTo>
                  <a:lnTo>
                    <a:pt x="564015" y="375621"/>
                  </a:lnTo>
                  <a:lnTo>
                    <a:pt x="634151" y="378496"/>
                  </a:lnTo>
                  <a:lnTo>
                    <a:pt x="706374" y="379475"/>
                  </a:lnTo>
                  <a:lnTo>
                    <a:pt x="778596" y="378496"/>
                  </a:lnTo>
                  <a:lnTo>
                    <a:pt x="848732" y="375621"/>
                  </a:lnTo>
                  <a:lnTo>
                    <a:pt x="916427" y="370945"/>
                  </a:lnTo>
                  <a:lnTo>
                    <a:pt x="981326" y="364565"/>
                  </a:lnTo>
                  <a:lnTo>
                    <a:pt x="1043073" y="356575"/>
                  </a:lnTo>
                  <a:lnTo>
                    <a:pt x="1101313" y="347071"/>
                  </a:lnTo>
                  <a:lnTo>
                    <a:pt x="1155693" y="336148"/>
                  </a:lnTo>
                  <a:lnTo>
                    <a:pt x="1205855" y="323902"/>
                  </a:lnTo>
                  <a:lnTo>
                    <a:pt x="1251446" y="310428"/>
                  </a:lnTo>
                  <a:lnTo>
                    <a:pt x="1292110" y="295821"/>
                  </a:lnTo>
                  <a:lnTo>
                    <a:pt x="1327492" y="280177"/>
                  </a:lnTo>
                  <a:lnTo>
                    <a:pt x="1380990" y="246159"/>
                  </a:lnTo>
                  <a:lnTo>
                    <a:pt x="1409101" y="209137"/>
                  </a:lnTo>
                  <a:lnTo>
                    <a:pt x="1412748" y="189737"/>
                  </a:lnTo>
                  <a:lnTo>
                    <a:pt x="1409101" y="170338"/>
                  </a:lnTo>
                  <a:lnTo>
                    <a:pt x="1380990" y="133316"/>
                  </a:lnTo>
                  <a:lnTo>
                    <a:pt x="1327492" y="99298"/>
                  </a:lnTo>
                  <a:lnTo>
                    <a:pt x="1292110" y="83654"/>
                  </a:lnTo>
                  <a:lnTo>
                    <a:pt x="1251446" y="69047"/>
                  </a:lnTo>
                  <a:lnTo>
                    <a:pt x="1205855" y="55573"/>
                  </a:lnTo>
                  <a:lnTo>
                    <a:pt x="1155693" y="43327"/>
                  </a:lnTo>
                  <a:lnTo>
                    <a:pt x="1101313" y="32404"/>
                  </a:lnTo>
                  <a:lnTo>
                    <a:pt x="1043073" y="22900"/>
                  </a:lnTo>
                  <a:lnTo>
                    <a:pt x="981326" y="14910"/>
                  </a:lnTo>
                  <a:lnTo>
                    <a:pt x="916427" y="8530"/>
                  </a:lnTo>
                  <a:lnTo>
                    <a:pt x="848732" y="3854"/>
                  </a:lnTo>
                  <a:lnTo>
                    <a:pt x="778596" y="979"/>
                  </a:lnTo>
                  <a:lnTo>
                    <a:pt x="706374" y="0"/>
                  </a:lnTo>
                  <a:close/>
                </a:path>
              </a:pathLst>
            </a:custGeom>
            <a:solidFill>
              <a:srgbClr val="A9D18E"/>
            </a:solidFill>
          </p:spPr>
          <p:txBody>
            <a:bodyPr wrap="square" lIns="0" tIns="0" rIns="0" bIns="0" rtlCol="0"/>
            <a:lstStyle/>
            <a:p>
              <a:endParaRPr/>
            </a:p>
          </p:txBody>
        </p:sp>
        <p:sp>
          <p:nvSpPr>
            <p:cNvPr id="81" name="object 81"/>
            <p:cNvSpPr/>
            <p:nvPr/>
          </p:nvSpPr>
          <p:spPr>
            <a:xfrm>
              <a:off x="6873240" y="2699004"/>
              <a:ext cx="1412875" cy="379730"/>
            </a:xfrm>
            <a:custGeom>
              <a:avLst/>
              <a:gdLst/>
              <a:ahLst/>
              <a:cxnLst/>
              <a:rect l="l" t="t" r="r" b="b"/>
              <a:pathLst>
                <a:path w="1412875" h="379730">
                  <a:moveTo>
                    <a:pt x="0" y="189737"/>
                  </a:moveTo>
                  <a:lnTo>
                    <a:pt x="14351" y="151499"/>
                  </a:lnTo>
                  <a:lnTo>
                    <a:pt x="55510" y="115884"/>
                  </a:lnTo>
                  <a:lnTo>
                    <a:pt x="120637" y="83654"/>
                  </a:lnTo>
                  <a:lnTo>
                    <a:pt x="161301" y="69047"/>
                  </a:lnTo>
                  <a:lnTo>
                    <a:pt x="206892" y="55573"/>
                  </a:lnTo>
                  <a:lnTo>
                    <a:pt x="257054" y="43327"/>
                  </a:lnTo>
                  <a:lnTo>
                    <a:pt x="311434" y="32404"/>
                  </a:lnTo>
                  <a:lnTo>
                    <a:pt x="369674" y="22900"/>
                  </a:lnTo>
                  <a:lnTo>
                    <a:pt x="431421" y="14910"/>
                  </a:lnTo>
                  <a:lnTo>
                    <a:pt x="496320" y="8530"/>
                  </a:lnTo>
                  <a:lnTo>
                    <a:pt x="564015" y="3854"/>
                  </a:lnTo>
                  <a:lnTo>
                    <a:pt x="634151" y="979"/>
                  </a:lnTo>
                  <a:lnTo>
                    <a:pt x="706374" y="0"/>
                  </a:lnTo>
                  <a:lnTo>
                    <a:pt x="778596" y="979"/>
                  </a:lnTo>
                  <a:lnTo>
                    <a:pt x="848732" y="3854"/>
                  </a:lnTo>
                  <a:lnTo>
                    <a:pt x="916427" y="8530"/>
                  </a:lnTo>
                  <a:lnTo>
                    <a:pt x="981326" y="14910"/>
                  </a:lnTo>
                  <a:lnTo>
                    <a:pt x="1043073" y="22900"/>
                  </a:lnTo>
                  <a:lnTo>
                    <a:pt x="1101313" y="32404"/>
                  </a:lnTo>
                  <a:lnTo>
                    <a:pt x="1155693" y="43327"/>
                  </a:lnTo>
                  <a:lnTo>
                    <a:pt x="1205855" y="55573"/>
                  </a:lnTo>
                  <a:lnTo>
                    <a:pt x="1251446" y="69047"/>
                  </a:lnTo>
                  <a:lnTo>
                    <a:pt x="1292110" y="83654"/>
                  </a:lnTo>
                  <a:lnTo>
                    <a:pt x="1327492" y="99298"/>
                  </a:lnTo>
                  <a:lnTo>
                    <a:pt x="1380990" y="133316"/>
                  </a:lnTo>
                  <a:lnTo>
                    <a:pt x="1409101" y="170338"/>
                  </a:lnTo>
                  <a:lnTo>
                    <a:pt x="1412748" y="189737"/>
                  </a:lnTo>
                  <a:lnTo>
                    <a:pt x="1409101" y="209137"/>
                  </a:lnTo>
                  <a:lnTo>
                    <a:pt x="1380990" y="246159"/>
                  </a:lnTo>
                  <a:lnTo>
                    <a:pt x="1327492" y="280177"/>
                  </a:lnTo>
                  <a:lnTo>
                    <a:pt x="1292110" y="295821"/>
                  </a:lnTo>
                  <a:lnTo>
                    <a:pt x="1251446" y="310428"/>
                  </a:lnTo>
                  <a:lnTo>
                    <a:pt x="1205855" y="323902"/>
                  </a:lnTo>
                  <a:lnTo>
                    <a:pt x="1155693" y="336148"/>
                  </a:lnTo>
                  <a:lnTo>
                    <a:pt x="1101313" y="347071"/>
                  </a:lnTo>
                  <a:lnTo>
                    <a:pt x="1043073" y="356575"/>
                  </a:lnTo>
                  <a:lnTo>
                    <a:pt x="981326" y="364565"/>
                  </a:lnTo>
                  <a:lnTo>
                    <a:pt x="916427" y="370945"/>
                  </a:lnTo>
                  <a:lnTo>
                    <a:pt x="848732" y="375621"/>
                  </a:lnTo>
                  <a:lnTo>
                    <a:pt x="778596" y="378496"/>
                  </a:lnTo>
                  <a:lnTo>
                    <a:pt x="706374" y="379475"/>
                  </a:lnTo>
                  <a:lnTo>
                    <a:pt x="634151" y="378496"/>
                  </a:lnTo>
                  <a:lnTo>
                    <a:pt x="564015" y="375621"/>
                  </a:lnTo>
                  <a:lnTo>
                    <a:pt x="496320" y="370945"/>
                  </a:lnTo>
                  <a:lnTo>
                    <a:pt x="431421" y="364565"/>
                  </a:lnTo>
                  <a:lnTo>
                    <a:pt x="369674" y="356575"/>
                  </a:lnTo>
                  <a:lnTo>
                    <a:pt x="311434" y="347071"/>
                  </a:lnTo>
                  <a:lnTo>
                    <a:pt x="257054" y="336148"/>
                  </a:lnTo>
                  <a:lnTo>
                    <a:pt x="206892" y="323902"/>
                  </a:lnTo>
                  <a:lnTo>
                    <a:pt x="161301" y="310428"/>
                  </a:lnTo>
                  <a:lnTo>
                    <a:pt x="120637" y="295821"/>
                  </a:lnTo>
                  <a:lnTo>
                    <a:pt x="85255" y="280177"/>
                  </a:lnTo>
                  <a:lnTo>
                    <a:pt x="31757" y="246159"/>
                  </a:lnTo>
                  <a:lnTo>
                    <a:pt x="3646" y="209137"/>
                  </a:lnTo>
                  <a:lnTo>
                    <a:pt x="0" y="189737"/>
                  </a:lnTo>
                  <a:close/>
                </a:path>
              </a:pathLst>
            </a:custGeom>
            <a:ln w="6096">
              <a:solidFill>
                <a:srgbClr val="FFC000"/>
              </a:solidFill>
            </a:ln>
          </p:spPr>
          <p:txBody>
            <a:bodyPr wrap="square" lIns="0" tIns="0" rIns="0" bIns="0" rtlCol="0"/>
            <a:lstStyle/>
            <a:p>
              <a:endParaRPr/>
            </a:p>
          </p:txBody>
        </p:sp>
      </p:grpSp>
      <p:sp>
        <p:nvSpPr>
          <p:cNvPr id="82" name="object 82"/>
          <p:cNvSpPr txBox="1"/>
          <p:nvPr/>
        </p:nvSpPr>
        <p:spPr>
          <a:xfrm>
            <a:off x="7184580" y="2770181"/>
            <a:ext cx="78740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UD デジタル 教科書体 NP-B"/>
                <a:cs typeface="UD デジタル 教科書体 NP-B"/>
              </a:rPr>
              <a:t>タンパク質</a:t>
            </a:r>
            <a:endParaRPr sz="1200">
              <a:latin typeface="UD デジタル 教科書体 NP-B"/>
              <a:cs typeface="UD デジタル 教科書体 NP-B"/>
            </a:endParaRPr>
          </a:p>
        </p:txBody>
      </p:sp>
      <p:grpSp>
        <p:nvGrpSpPr>
          <p:cNvPr id="83" name="object 83"/>
          <p:cNvGrpSpPr/>
          <p:nvPr/>
        </p:nvGrpSpPr>
        <p:grpSpPr>
          <a:xfrm>
            <a:off x="6870065" y="3300857"/>
            <a:ext cx="1419225" cy="386080"/>
            <a:chOff x="6870065" y="3300857"/>
            <a:chExt cx="1419225" cy="386080"/>
          </a:xfrm>
        </p:grpSpPr>
        <p:sp>
          <p:nvSpPr>
            <p:cNvPr id="84" name="object 84"/>
            <p:cNvSpPr/>
            <p:nvPr/>
          </p:nvSpPr>
          <p:spPr>
            <a:xfrm>
              <a:off x="6873240" y="3304032"/>
              <a:ext cx="1412875" cy="379730"/>
            </a:xfrm>
            <a:custGeom>
              <a:avLst/>
              <a:gdLst/>
              <a:ahLst/>
              <a:cxnLst/>
              <a:rect l="l" t="t" r="r" b="b"/>
              <a:pathLst>
                <a:path w="1412875" h="379729">
                  <a:moveTo>
                    <a:pt x="706374" y="0"/>
                  </a:moveTo>
                  <a:lnTo>
                    <a:pt x="634151" y="979"/>
                  </a:lnTo>
                  <a:lnTo>
                    <a:pt x="564015" y="3854"/>
                  </a:lnTo>
                  <a:lnTo>
                    <a:pt x="496320" y="8530"/>
                  </a:lnTo>
                  <a:lnTo>
                    <a:pt x="431421" y="14910"/>
                  </a:lnTo>
                  <a:lnTo>
                    <a:pt x="369674" y="22900"/>
                  </a:lnTo>
                  <a:lnTo>
                    <a:pt x="311434" y="32404"/>
                  </a:lnTo>
                  <a:lnTo>
                    <a:pt x="257054" y="43327"/>
                  </a:lnTo>
                  <a:lnTo>
                    <a:pt x="206892" y="55573"/>
                  </a:lnTo>
                  <a:lnTo>
                    <a:pt x="161301" y="69047"/>
                  </a:lnTo>
                  <a:lnTo>
                    <a:pt x="120637" y="83654"/>
                  </a:lnTo>
                  <a:lnTo>
                    <a:pt x="85255" y="99298"/>
                  </a:lnTo>
                  <a:lnTo>
                    <a:pt x="31757" y="133316"/>
                  </a:lnTo>
                  <a:lnTo>
                    <a:pt x="3646" y="170338"/>
                  </a:lnTo>
                  <a:lnTo>
                    <a:pt x="0" y="189737"/>
                  </a:lnTo>
                  <a:lnTo>
                    <a:pt x="3646" y="209137"/>
                  </a:lnTo>
                  <a:lnTo>
                    <a:pt x="31757" y="246159"/>
                  </a:lnTo>
                  <a:lnTo>
                    <a:pt x="85255" y="280177"/>
                  </a:lnTo>
                  <a:lnTo>
                    <a:pt x="120637" y="295821"/>
                  </a:lnTo>
                  <a:lnTo>
                    <a:pt x="161301" y="310428"/>
                  </a:lnTo>
                  <a:lnTo>
                    <a:pt x="206892" y="323902"/>
                  </a:lnTo>
                  <a:lnTo>
                    <a:pt x="257054" y="336148"/>
                  </a:lnTo>
                  <a:lnTo>
                    <a:pt x="311434" y="347071"/>
                  </a:lnTo>
                  <a:lnTo>
                    <a:pt x="369674" y="356575"/>
                  </a:lnTo>
                  <a:lnTo>
                    <a:pt x="431421" y="364565"/>
                  </a:lnTo>
                  <a:lnTo>
                    <a:pt x="496320" y="370945"/>
                  </a:lnTo>
                  <a:lnTo>
                    <a:pt x="564015" y="375621"/>
                  </a:lnTo>
                  <a:lnTo>
                    <a:pt x="634151" y="378496"/>
                  </a:lnTo>
                  <a:lnTo>
                    <a:pt x="706374" y="379475"/>
                  </a:lnTo>
                  <a:lnTo>
                    <a:pt x="778596" y="378496"/>
                  </a:lnTo>
                  <a:lnTo>
                    <a:pt x="848732" y="375621"/>
                  </a:lnTo>
                  <a:lnTo>
                    <a:pt x="916427" y="370945"/>
                  </a:lnTo>
                  <a:lnTo>
                    <a:pt x="981326" y="364565"/>
                  </a:lnTo>
                  <a:lnTo>
                    <a:pt x="1043073" y="356575"/>
                  </a:lnTo>
                  <a:lnTo>
                    <a:pt x="1101313" y="347071"/>
                  </a:lnTo>
                  <a:lnTo>
                    <a:pt x="1155693" y="336148"/>
                  </a:lnTo>
                  <a:lnTo>
                    <a:pt x="1205855" y="323902"/>
                  </a:lnTo>
                  <a:lnTo>
                    <a:pt x="1251446" y="310428"/>
                  </a:lnTo>
                  <a:lnTo>
                    <a:pt x="1292110" y="295821"/>
                  </a:lnTo>
                  <a:lnTo>
                    <a:pt x="1327492" y="280177"/>
                  </a:lnTo>
                  <a:lnTo>
                    <a:pt x="1380990" y="246159"/>
                  </a:lnTo>
                  <a:lnTo>
                    <a:pt x="1409101" y="209137"/>
                  </a:lnTo>
                  <a:lnTo>
                    <a:pt x="1412748" y="189737"/>
                  </a:lnTo>
                  <a:lnTo>
                    <a:pt x="1409101" y="170338"/>
                  </a:lnTo>
                  <a:lnTo>
                    <a:pt x="1380990" y="133316"/>
                  </a:lnTo>
                  <a:lnTo>
                    <a:pt x="1327492" y="99298"/>
                  </a:lnTo>
                  <a:lnTo>
                    <a:pt x="1292110" y="83654"/>
                  </a:lnTo>
                  <a:lnTo>
                    <a:pt x="1251446" y="69047"/>
                  </a:lnTo>
                  <a:lnTo>
                    <a:pt x="1205855" y="55573"/>
                  </a:lnTo>
                  <a:lnTo>
                    <a:pt x="1155693" y="43327"/>
                  </a:lnTo>
                  <a:lnTo>
                    <a:pt x="1101313" y="32404"/>
                  </a:lnTo>
                  <a:lnTo>
                    <a:pt x="1043073" y="22900"/>
                  </a:lnTo>
                  <a:lnTo>
                    <a:pt x="981326" y="14910"/>
                  </a:lnTo>
                  <a:lnTo>
                    <a:pt x="916427" y="8530"/>
                  </a:lnTo>
                  <a:lnTo>
                    <a:pt x="848732" y="3854"/>
                  </a:lnTo>
                  <a:lnTo>
                    <a:pt x="778596" y="979"/>
                  </a:lnTo>
                  <a:lnTo>
                    <a:pt x="706374" y="0"/>
                  </a:lnTo>
                  <a:close/>
                </a:path>
              </a:pathLst>
            </a:custGeom>
            <a:solidFill>
              <a:srgbClr val="E2F0D9"/>
            </a:solidFill>
          </p:spPr>
          <p:txBody>
            <a:bodyPr wrap="square" lIns="0" tIns="0" rIns="0" bIns="0" rtlCol="0"/>
            <a:lstStyle/>
            <a:p>
              <a:endParaRPr/>
            </a:p>
          </p:txBody>
        </p:sp>
        <p:sp>
          <p:nvSpPr>
            <p:cNvPr id="85" name="object 85"/>
            <p:cNvSpPr/>
            <p:nvPr/>
          </p:nvSpPr>
          <p:spPr>
            <a:xfrm>
              <a:off x="6873240" y="3304032"/>
              <a:ext cx="1412875" cy="379730"/>
            </a:xfrm>
            <a:custGeom>
              <a:avLst/>
              <a:gdLst/>
              <a:ahLst/>
              <a:cxnLst/>
              <a:rect l="l" t="t" r="r" b="b"/>
              <a:pathLst>
                <a:path w="1412875" h="379729">
                  <a:moveTo>
                    <a:pt x="0" y="189737"/>
                  </a:moveTo>
                  <a:lnTo>
                    <a:pt x="14351" y="151499"/>
                  </a:lnTo>
                  <a:lnTo>
                    <a:pt x="55510" y="115884"/>
                  </a:lnTo>
                  <a:lnTo>
                    <a:pt x="120637" y="83654"/>
                  </a:lnTo>
                  <a:lnTo>
                    <a:pt x="161301" y="69047"/>
                  </a:lnTo>
                  <a:lnTo>
                    <a:pt x="206892" y="55573"/>
                  </a:lnTo>
                  <a:lnTo>
                    <a:pt x="257054" y="43327"/>
                  </a:lnTo>
                  <a:lnTo>
                    <a:pt x="311434" y="32404"/>
                  </a:lnTo>
                  <a:lnTo>
                    <a:pt x="369674" y="22900"/>
                  </a:lnTo>
                  <a:lnTo>
                    <a:pt x="431421" y="14910"/>
                  </a:lnTo>
                  <a:lnTo>
                    <a:pt x="496320" y="8530"/>
                  </a:lnTo>
                  <a:lnTo>
                    <a:pt x="564015" y="3854"/>
                  </a:lnTo>
                  <a:lnTo>
                    <a:pt x="634151" y="979"/>
                  </a:lnTo>
                  <a:lnTo>
                    <a:pt x="706374" y="0"/>
                  </a:lnTo>
                  <a:lnTo>
                    <a:pt x="778596" y="979"/>
                  </a:lnTo>
                  <a:lnTo>
                    <a:pt x="848732" y="3854"/>
                  </a:lnTo>
                  <a:lnTo>
                    <a:pt x="916427" y="8530"/>
                  </a:lnTo>
                  <a:lnTo>
                    <a:pt x="981326" y="14910"/>
                  </a:lnTo>
                  <a:lnTo>
                    <a:pt x="1043073" y="22900"/>
                  </a:lnTo>
                  <a:lnTo>
                    <a:pt x="1101313" y="32404"/>
                  </a:lnTo>
                  <a:lnTo>
                    <a:pt x="1155693" y="43327"/>
                  </a:lnTo>
                  <a:lnTo>
                    <a:pt x="1205855" y="55573"/>
                  </a:lnTo>
                  <a:lnTo>
                    <a:pt x="1251446" y="69047"/>
                  </a:lnTo>
                  <a:lnTo>
                    <a:pt x="1292110" y="83654"/>
                  </a:lnTo>
                  <a:lnTo>
                    <a:pt x="1327492" y="99298"/>
                  </a:lnTo>
                  <a:lnTo>
                    <a:pt x="1380990" y="133316"/>
                  </a:lnTo>
                  <a:lnTo>
                    <a:pt x="1409101" y="170338"/>
                  </a:lnTo>
                  <a:lnTo>
                    <a:pt x="1412748" y="189737"/>
                  </a:lnTo>
                  <a:lnTo>
                    <a:pt x="1409101" y="209137"/>
                  </a:lnTo>
                  <a:lnTo>
                    <a:pt x="1380990" y="246159"/>
                  </a:lnTo>
                  <a:lnTo>
                    <a:pt x="1327492" y="280177"/>
                  </a:lnTo>
                  <a:lnTo>
                    <a:pt x="1292110" y="295821"/>
                  </a:lnTo>
                  <a:lnTo>
                    <a:pt x="1251446" y="310428"/>
                  </a:lnTo>
                  <a:lnTo>
                    <a:pt x="1205855" y="323902"/>
                  </a:lnTo>
                  <a:lnTo>
                    <a:pt x="1155693" y="336148"/>
                  </a:lnTo>
                  <a:lnTo>
                    <a:pt x="1101313" y="347071"/>
                  </a:lnTo>
                  <a:lnTo>
                    <a:pt x="1043073" y="356575"/>
                  </a:lnTo>
                  <a:lnTo>
                    <a:pt x="981326" y="364565"/>
                  </a:lnTo>
                  <a:lnTo>
                    <a:pt x="916427" y="370945"/>
                  </a:lnTo>
                  <a:lnTo>
                    <a:pt x="848732" y="375621"/>
                  </a:lnTo>
                  <a:lnTo>
                    <a:pt x="778596" y="378496"/>
                  </a:lnTo>
                  <a:lnTo>
                    <a:pt x="706374" y="379475"/>
                  </a:lnTo>
                  <a:lnTo>
                    <a:pt x="634151" y="378496"/>
                  </a:lnTo>
                  <a:lnTo>
                    <a:pt x="564015" y="375621"/>
                  </a:lnTo>
                  <a:lnTo>
                    <a:pt x="496320" y="370945"/>
                  </a:lnTo>
                  <a:lnTo>
                    <a:pt x="431421" y="364565"/>
                  </a:lnTo>
                  <a:lnTo>
                    <a:pt x="369674" y="356575"/>
                  </a:lnTo>
                  <a:lnTo>
                    <a:pt x="311434" y="347071"/>
                  </a:lnTo>
                  <a:lnTo>
                    <a:pt x="257054" y="336148"/>
                  </a:lnTo>
                  <a:lnTo>
                    <a:pt x="206892" y="323902"/>
                  </a:lnTo>
                  <a:lnTo>
                    <a:pt x="161301" y="310428"/>
                  </a:lnTo>
                  <a:lnTo>
                    <a:pt x="120637" y="295821"/>
                  </a:lnTo>
                  <a:lnTo>
                    <a:pt x="85255" y="280177"/>
                  </a:lnTo>
                  <a:lnTo>
                    <a:pt x="31757" y="246159"/>
                  </a:lnTo>
                  <a:lnTo>
                    <a:pt x="3646" y="209137"/>
                  </a:lnTo>
                  <a:lnTo>
                    <a:pt x="0" y="189737"/>
                  </a:lnTo>
                  <a:close/>
                </a:path>
              </a:pathLst>
            </a:custGeom>
            <a:ln w="6096">
              <a:solidFill>
                <a:srgbClr val="FFC000"/>
              </a:solidFill>
            </a:ln>
          </p:spPr>
          <p:txBody>
            <a:bodyPr wrap="square" lIns="0" tIns="0" rIns="0" bIns="0" rtlCol="0"/>
            <a:lstStyle/>
            <a:p>
              <a:endParaRPr/>
            </a:p>
          </p:txBody>
        </p:sp>
      </p:grpSp>
      <p:sp>
        <p:nvSpPr>
          <p:cNvPr id="86" name="object 86"/>
          <p:cNvSpPr txBox="1"/>
          <p:nvPr/>
        </p:nvSpPr>
        <p:spPr>
          <a:xfrm>
            <a:off x="7362888" y="3343078"/>
            <a:ext cx="43116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C00000"/>
                </a:solidFill>
                <a:latin typeface="UD デジタル 教科書体 NP-B"/>
                <a:cs typeface="UD デジタル 教科書体 NP-B"/>
              </a:rPr>
              <a:t>糖</a:t>
            </a:r>
            <a:r>
              <a:rPr sz="1600" b="1" spc="-50" dirty="0">
                <a:solidFill>
                  <a:srgbClr val="C00000"/>
                </a:solidFill>
                <a:latin typeface="UD デジタル 教科書体 NP-B"/>
                <a:cs typeface="UD デジタル 教科書体 NP-B"/>
              </a:rPr>
              <a:t>類</a:t>
            </a:r>
            <a:endParaRPr sz="1600">
              <a:latin typeface="UD デジタル 教科書体 NP-B"/>
              <a:cs typeface="UD デジタル 教科書体 NP-B"/>
            </a:endParaRPr>
          </a:p>
        </p:txBody>
      </p:sp>
      <p:grpSp>
        <p:nvGrpSpPr>
          <p:cNvPr id="87" name="object 87"/>
          <p:cNvGrpSpPr/>
          <p:nvPr/>
        </p:nvGrpSpPr>
        <p:grpSpPr>
          <a:xfrm>
            <a:off x="6870065" y="3901313"/>
            <a:ext cx="1419225" cy="386080"/>
            <a:chOff x="6870065" y="3901313"/>
            <a:chExt cx="1419225" cy="386080"/>
          </a:xfrm>
        </p:grpSpPr>
        <p:sp>
          <p:nvSpPr>
            <p:cNvPr id="88" name="object 88"/>
            <p:cNvSpPr/>
            <p:nvPr/>
          </p:nvSpPr>
          <p:spPr>
            <a:xfrm>
              <a:off x="6873240" y="3904488"/>
              <a:ext cx="1412875" cy="379730"/>
            </a:xfrm>
            <a:custGeom>
              <a:avLst/>
              <a:gdLst/>
              <a:ahLst/>
              <a:cxnLst/>
              <a:rect l="l" t="t" r="r" b="b"/>
              <a:pathLst>
                <a:path w="1412875" h="379729">
                  <a:moveTo>
                    <a:pt x="706374" y="0"/>
                  </a:moveTo>
                  <a:lnTo>
                    <a:pt x="634151" y="979"/>
                  </a:lnTo>
                  <a:lnTo>
                    <a:pt x="564015" y="3854"/>
                  </a:lnTo>
                  <a:lnTo>
                    <a:pt x="496320" y="8530"/>
                  </a:lnTo>
                  <a:lnTo>
                    <a:pt x="431421" y="14910"/>
                  </a:lnTo>
                  <a:lnTo>
                    <a:pt x="369674" y="22900"/>
                  </a:lnTo>
                  <a:lnTo>
                    <a:pt x="311434" y="32404"/>
                  </a:lnTo>
                  <a:lnTo>
                    <a:pt x="257054" y="43327"/>
                  </a:lnTo>
                  <a:lnTo>
                    <a:pt x="206892" y="55573"/>
                  </a:lnTo>
                  <a:lnTo>
                    <a:pt x="161301" y="69047"/>
                  </a:lnTo>
                  <a:lnTo>
                    <a:pt x="120637" y="83654"/>
                  </a:lnTo>
                  <a:lnTo>
                    <a:pt x="85255" y="99298"/>
                  </a:lnTo>
                  <a:lnTo>
                    <a:pt x="31757" y="133316"/>
                  </a:lnTo>
                  <a:lnTo>
                    <a:pt x="3646" y="170338"/>
                  </a:lnTo>
                  <a:lnTo>
                    <a:pt x="0" y="189737"/>
                  </a:lnTo>
                  <a:lnTo>
                    <a:pt x="3646" y="209137"/>
                  </a:lnTo>
                  <a:lnTo>
                    <a:pt x="31757" y="246159"/>
                  </a:lnTo>
                  <a:lnTo>
                    <a:pt x="85255" y="280177"/>
                  </a:lnTo>
                  <a:lnTo>
                    <a:pt x="120637" y="295821"/>
                  </a:lnTo>
                  <a:lnTo>
                    <a:pt x="161301" y="310428"/>
                  </a:lnTo>
                  <a:lnTo>
                    <a:pt x="206892" y="323902"/>
                  </a:lnTo>
                  <a:lnTo>
                    <a:pt x="257054" y="336148"/>
                  </a:lnTo>
                  <a:lnTo>
                    <a:pt x="311434" y="347071"/>
                  </a:lnTo>
                  <a:lnTo>
                    <a:pt x="369674" y="356575"/>
                  </a:lnTo>
                  <a:lnTo>
                    <a:pt x="431421" y="364565"/>
                  </a:lnTo>
                  <a:lnTo>
                    <a:pt x="496320" y="370945"/>
                  </a:lnTo>
                  <a:lnTo>
                    <a:pt x="564015" y="375621"/>
                  </a:lnTo>
                  <a:lnTo>
                    <a:pt x="634151" y="378496"/>
                  </a:lnTo>
                  <a:lnTo>
                    <a:pt x="706374" y="379475"/>
                  </a:lnTo>
                  <a:lnTo>
                    <a:pt x="778596" y="378496"/>
                  </a:lnTo>
                  <a:lnTo>
                    <a:pt x="848732" y="375621"/>
                  </a:lnTo>
                  <a:lnTo>
                    <a:pt x="916427" y="370945"/>
                  </a:lnTo>
                  <a:lnTo>
                    <a:pt x="981326" y="364565"/>
                  </a:lnTo>
                  <a:lnTo>
                    <a:pt x="1043073" y="356575"/>
                  </a:lnTo>
                  <a:lnTo>
                    <a:pt x="1101313" y="347071"/>
                  </a:lnTo>
                  <a:lnTo>
                    <a:pt x="1155693" y="336148"/>
                  </a:lnTo>
                  <a:lnTo>
                    <a:pt x="1205855" y="323902"/>
                  </a:lnTo>
                  <a:lnTo>
                    <a:pt x="1251446" y="310428"/>
                  </a:lnTo>
                  <a:lnTo>
                    <a:pt x="1292110" y="295821"/>
                  </a:lnTo>
                  <a:lnTo>
                    <a:pt x="1327492" y="280177"/>
                  </a:lnTo>
                  <a:lnTo>
                    <a:pt x="1380990" y="246159"/>
                  </a:lnTo>
                  <a:lnTo>
                    <a:pt x="1409101" y="209137"/>
                  </a:lnTo>
                  <a:lnTo>
                    <a:pt x="1412748" y="189737"/>
                  </a:lnTo>
                  <a:lnTo>
                    <a:pt x="1409101" y="170338"/>
                  </a:lnTo>
                  <a:lnTo>
                    <a:pt x="1380990" y="133316"/>
                  </a:lnTo>
                  <a:lnTo>
                    <a:pt x="1327492" y="99298"/>
                  </a:lnTo>
                  <a:lnTo>
                    <a:pt x="1292110" y="83654"/>
                  </a:lnTo>
                  <a:lnTo>
                    <a:pt x="1251446" y="69047"/>
                  </a:lnTo>
                  <a:lnTo>
                    <a:pt x="1205855" y="55573"/>
                  </a:lnTo>
                  <a:lnTo>
                    <a:pt x="1155693" y="43327"/>
                  </a:lnTo>
                  <a:lnTo>
                    <a:pt x="1101313" y="32404"/>
                  </a:lnTo>
                  <a:lnTo>
                    <a:pt x="1043073" y="22900"/>
                  </a:lnTo>
                  <a:lnTo>
                    <a:pt x="981326" y="14910"/>
                  </a:lnTo>
                  <a:lnTo>
                    <a:pt x="916427" y="8530"/>
                  </a:lnTo>
                  <a:lnTo>
                    <a:pt x="848732" y="3854"/>
                  </a:lnTo>
                  <a:lnTo>
                    <a:pt x="778596" y="979"/>
                  </a:lnTo>
                  <a:lnTo>
                    <a:pt x="706374" y="0"/>
                  </a:lnTo>
                  <a:close/>
                </a:path>
              </a:pathLst>
            </a:custGeom>
            <a:solidFill>
              <a:srgbClr val="8FAADC"/>
            </a:solidFill>
          </p:spPr>
          <p:txBody>
            <a:bodyPr wrap="square" lIns="0" tIns="0" rIns="0" bIns="0" rtlCol="0"/>
            <a:lstStyle/>
            <a:p>
              <a:endParaRPr/>
            </a:p>
          </p:txBody>
        </p:sp>
        <p:sp>
          <p:nvSpPr>
            <p:cNvPr id="89" name="object 89"/>
            <p:cNvSpPr/>
            <p:nvPr/>
          </p:nvSpPr>
          <p:spPr>
            <a:xfrm>
              <a:off x="6873240" y="3904488"/>
              <a:ext cx="1412875" cy="379730"/>
            </a:xfrm>
            <a:custGeom>
              <a:avLst/>
              <a:gdLst/>
              <a:ahLst/>
              <a:cxnLst/>
              <a:rect l="l" t="t" r="r" b="b"/>
              <a:pathLst>
                <a:path w="1412875" h="379729">
                  <a:moveTo>
                    <a:pt x="0" y="189737"/>
                  </a:moveTo>
                  <a:lnTo>
                    <a:pt x="14351" y="151499"/>
                  </a:lnTo>
                  <a:lnTo>
                    <a:pt x="55510" y="115884"/>
                  </a:lnTo>
                  <a:lnTo>
                    <a:pt x="120637" y="83654"/>
                  </a:lnTo>
                  <a:lnTo>
                    <a:pt x="161301" y="69047"/>
                  </a:lnTo>
                  <a:lnTo>
                    <a:pt x="206892" y="55573"/>
                  </a:lnTo>
                  <a:lnTo>
                    <a:pt x="257054" y="43327"/>
                  </a:lnTo>
                  <a:lnTo>
                    <a:pt x="311434" y="32404"/>
                  </a:lnTo>
                  <a:lnTo>
                    <a:pt x="369674" y="22900"/>
                  </a:lnTo>
                  <a:lnTo>
                    <a:pt x="431421" y="14910"/>
                  </a:lnTo>
                  <a:lnTo>
                    <a:pt x="496320" y="8530"/>
                  </a:lnTo>
                  <a:lnTo>
                    <a:pt x="564015" y="3854"/>
                  </a:lnTo>
                  <a:lnTo>
                    <a:pt x="634151" y="979"/>
                  </a:lnTo>
                  <a:lnTo>
                    <a:pt x="706374" y="0"/>
                  </a:lnTo>
                  <a:lnTo>
                    <a:pt x="778596" y="979"/>
                  </a:lnTo>
                  <a:lnTo>
                    <a:pt x="848732" y="3854"/>
                  </a:lnTo>
                  <a:lnTo>
                    <a:pt x="916427" y="8530"/>
                  </a:lnTo>
                  <a:lnTo>
                    <a:pt x="981326" y="14910"/>
                  </a:lnTo>
                  <a:lnTo>
                    <a:pt x="1043073" y="22900"/>
                  </a:lnTo>
                  <a:lnTo>
                    <a:pt x="1101313" y="32404"/>
                  </a:lnTo>
                  <a:lnTo>
                    <a:pt x="1155693" y="43327"/>
                  </a:lnTo>
                  <a:lnTo>
                    <a:pt x="1205855" y="55573"/>
                  </a:lnTo>
                  <a:lnTo>
                    <a:pt x="1251446" y="69047"/>
                  </a:lnTo>
                  <a:lnTo>
                    <a:pt x="1292110" y="83654"/>
                  </a:lnTo>
                  <a:lnTo>
                    <a:pt x="1327492" y="99298"/>
                  </a:lnTo>
                  <a:lnTo>
                    <a:pt x="1380990" y="133316"/>
                  </a:lnTo>
                  <a:lnTo>
                    <a:pt x="1409101" y="170338"/>
                  </a:lnTo>
                  <a:lnTo>
                    <a:pt x="1412748" y="189737"/>
                  </a:lnTo>
                  <a:lnTo>
                    <a:pt x="1409101" y="209137"/>
                  </a:lnTo>
                  <a:lnTo>
                    <a:pt x="1380990" y="246159"/>
                  </a:lnTo>
                  <a:lnTo>
                    <a:pt x="1327492" y="280177"/>
                  </a:lnTo>
                  <a:lnTo>
                    <a:pt x="1292110" y="295821"/>
                  </a:lnTo>
                  <a:lnTo>
                    <a:pt x="1251446" y="310428"/>
                  </a:lnTo>
                  <a:lnTo>
                    <a:pt x="1205855" y="323902"/>
                  </a:lnTo>
                  <a:lnTo>
                    <a:pt x="1155693" y="336148"/>
                  </a:lnTo>
                  <a:lnTo>
                    <a:pt x="1101313" y="347071"/>
                  </a:lnTo>
                  <a:lnTo>
                    <a:pt x="1043073" y="356575"/>
                  </a:lnTo>
                  <a:lnTo>
                    <a:pt x="981326" y="364565"/>
                  </a:lnTo>
                  <a:lnTo>
                    <a:pt x="916427" y="370945"/>
                  </a:lnTo>
                  <a:lnTo>
                    <a:pt x="848732" y="375621"/>
                  </a:lnTo>
                  <a:lnTo>
                    <a:pt x="778596" y="378496"/>
                  </a:lnTo>
                  <a:lnTo>
                    <a:pt x="706374" y="379475"/>
                  </a:lnTo>
                  <a:lnTo>
                    <a:pt x="634151" y="378496"/>
                  </a:lnTo>
                  <a:lnTo>
                    <a:pt x="564015" y="375621"/>
                  </a:lnTo>
                  <a:lnTo>
                    <a:pt x="496320" y="370945"/>
                  </a:lnTo>
                  <a:lnTo>
                    <a:pt x="431421" y="364565"/>
                  </a:lnTo>
                  <a:lnTo>
                    <a:pt x="369674" y="356575"/>
                  </a:lnTo>
                  <a:lnTo>
                    <a:pt x="311434" y="347071"/>
                  </a:lnTo>
                  <a:lnTo>
                    <a:pt x="257054" y="336148"/>
                  </a:lnTo>
                  <a:lnTo>
                    <a:pt x="206892" y="323902"/>
                  </a:lnTo>
                  <a:lnTo>
                    <a:pt x="161301" y="310428"/>
                  </a:lnTo>
                  <a:lnTo>
                    <a:pt x="120637" y="295821"/>
                  </a:lnTo>
                  <a:lnTo>
                    <a:pt x="85255" y="280177"/>
                  </a:lnTo>
                  <a:lnTo>
                    <a:pt x="31757" y="246159"/>
                  </a:lnTo>
                  <a:lnTo>
                    <a:pt x="3646" y="209137"/>
                  </a:lnTo>
                  <a:lnTo>
                    <a:pt x="0" y="189737"/>
                  </a:lnTo>
                  <a:close/>
                </a:path>
              </a:pathLst>
            </a:custGeom>
            <a:ln w="6096">
              <a:solidFill>
                <a:srgbClr val="002060"/>
              </a:solidFill>
            </a:ln>
          </p:spPr>
          <p:txBody>
            <a:bodyPr wrap="square" lIns="0" tIns="0" rIns="0" bIns="0" rtlCol="0"/>
            <a:lstStyle/>
            <a:p>
              <a:endParaRPr/>
            </a:p>
          </p:txBody>
        </p:sp>
      </p:grpSp>
      <p:sp>
        <p:nvSpPr>
          <p:cNvPr id="90" name="object 90"/>
          <p:cNvSpPr txBox="1"/>
          <p:nvPr/>
        </p:nvSpPr>
        <p:spPr>
          <a:xfrm>
            <a:off x="7163244" y="3989635"/>
            <a:ext cx="830580" cy="186690"/>
          </a:xfrm>
          <a:prstGeom prst="rect">
            <a:avLst/>
          </a:prstGeom>
        </p:spPr>
        <p:txBody>
          <a:bodyPr vert="horz" wrap="square" lIns="0" tIns="13335" rIns="0" bIns="0" rtlCol="0">
            <a:spAutoFit/>
          </a:bodyPr>
          <a:lstStyle/>
          <a:p>
            <a:pPr marL="12700">
              <a:lnSpc>
                <a:spcPct val="100000"/>
              </a:lnSpc>
              <a:spcBef>
                <a:spcPts val="105"/>
              </a:spcBef>
            </a:pPr>
            <a:r>
              <a:rPr sz="1050" b="1" spc="-10" dirty="0">
                <a:solidFill>
                  <a:srgbClr val="C00000"/>
                </a:solidFill>
                <a:latin typeface="UD デジタル 教科書体 NP-B"/>
                <a:cs typeface="UD デジタル 教科書体 NP-B"/>
              </a:rPr>
              <a:t>高機能化学品</a:t>
            </a:r>
            <a:endParaRPr sz="1050">
              <a:latin typeface="UD デジタル 教科書体 NP-B"/>
              <a:cs typeface="UD デジタル 教科書体 NP-B"/>
            </a:endParaRPr>
          </a:p>
        </p:txBody>
      </p:sp>
      <p:grpSp>
        <p:nvGrpSpPr>
          <p:cNvPr id="91" name="object 91"/>
          <p:cNvGrpSpPr/>
          <p:nvPr/>
        </p:nvGrpSpPr>
        <p:grpSpPr>
          <a:xfrm>
            <a:off x="6870065" y="4509389"/>
            <a:ext cx="1419225" cy="386080"/>
            <a:chOff x="6870065" y="4509389"/>
            <a:chExt cx="1419225" cy="386080"/>
          </a:xfrm>
        </p:grpSpPr>
        <p:sp>
          <p:nvSpPr>
            <p:cNvPr id="92" name="object 92"/>
            <p:cNvSpPr/>
            <p:nvPr/>
          </p:nvSpPr>
          <p:spPr>
            <a:xfrm>
              <a:off x="6873240" y="4512564"/>
              <a:ext cx="1412875" cy="379730"/>
            </a:xfrm>
            <a:custGeom>
              <a:avLst/>
              <a:gdLst/>
              <a:ahLst/>
              <a:cxnLst/>
              <a:rect l="l" t="t" r="r" b="b"/>
              <a:pathLst>
                <a:path w="1412875" h="379729">
                  <a:moveTo>
                    <a:pt x="706374" y="0"/>
                  </a:moveTo>
                  <a:lnTo>
                    <a:pt x="634151" y="979"/>
                  </a:lnTo>
                  <a:lnTo>
                    <a:pt x="564015" y="3854"/>
                  </a:lnTo>
                  <a:lnTo>
                    <a:pt x="496320" y="8530"/>
                  </a:lnTo>
                  <a:lnTo>
                    <a:pt x="431421" y="14910"/>
                  </a:lnTo>
                  <a:lnTo>
                    <a:pt x="369674" y="22900"/>
                  </a:lnTo>
                  <a:lnTo>
                    <a:pt x="311434" y="32404"/>
                  </a:lnTo>
                  <a:lnTo>
                    <a:pt x="257054" y="43327"/>
                  </a:lnTo>
                  <a:lnTo>
                    <a:pt x="206892" y="55573"/>
                  </a:lnTo>
                  <a:lnTo>
                    <a:pt x="161301" y="69047"/>
                  </a:lnTo>
                  <a:lnTo>
                    <a:pt x="120637" y="83654"/>
                  </a:lnTo>
                  <a:lnTo>
                    <a:pt x="85255" y="99298"/>
                  </a:lnTo>
                  <a:lnTo>
                    <a:pt x="31757" y="133316"/>
                  </a:lnTo>
                  <a:lnTo>
                    <a:pt x="3646" y="170338"/>
                  </a:lnTo>
                  <a:lnTo>
                    <a:pt x="0" y="189737"/>
                  </a:lnTo>
                  <a:lnTo>
                    <a:pt x="3646" y="209137"/>
                  </a:lnTo>
                  <a:lnTo>
                    <a:pt x="31757" y="246159"/>
                  </a:lnTo>
                  <a:lnTo>
                    <a:pt x="85255" y="280177"/>
                  </a:lnTo>
                  <a:lnTo>
                    <a:pt x="120637" y="295821"/>
                  </a:lnTo>
                  <a:lnTo>
                    <a:pt x="161301" y="310428"/>
                  </a:lnTo>
                  <a:lnTo>
                    <a:pt x="206892" y="323902"/>
                  </a:lnTo>
                  <a:lnTo>
                    <a:pt x="257054" y="336148"/>
                  </a:lnTo>
                  <a:lnTo>
                    <a:pt x="311434" y="347071"/>
                  </a:lnTo>
                  <a:lnTo>
                    <a:pt x="369674" y="356575"/>
                  </a:lnTo>
                  <a:lnTo>
                    <a:pt x="431421" y="364565"/>
                  </a:lnTo>
                  <a:lnTo>
                    <a:pt x="496320" y="370945"/>
                  </a:lnTo>
                  <a:lnTo>
                    <a:pt x="564015" y="375621"/>
                  </a:lnTo>
                  <a:lnTo>
                    <a:pt x="634151" y="378496"/>
                  </a:lnTo>
                  <a:lnTo>
                    <a:pt x="706374" y="379475"/>
                  </a:lnTo>
                  <a:lnTo>
                    <a:pt x="778596" y="378496"/>
                  </a:lnTo>
                  <a:lnTo>
                    <a:pt x="848732" y="375621"/>
                  </a:lnTo>
                  <a:lnTo>
                    <a:pt x="916427" y="370945"/>
                  </a:lnTo>
                  <a:lnTo>
                    <a:pt x="981326" y="364565"/>
                  </a:lnTo>
                  <a:lnTo>
                    <a:pt x="1043073" y="356575"/>
                  </a:lnTo>
                  <a:lnTo>
                    <a:pt x="1101313" y="347071"/>
                  </a:lnTo>
                  <a:lnTo>
                    <a:pt x="1155693" y="336148"/>
                  </a:lnTo>
                  <a:lnTo>
                    <a:pt x="1205855" y="323902"/>
                  </a:lnTo>
                  <a:lnTo>
                    <a:pt x="1251446" y="310428"/>
                  </a:lnTo>
                  <a:lnTo>
                    <a:pt x="1292110" y="295821"/>
                  </a:lnTo>
                  <a:lnTo>
                    <a:pt x="1327492" y="280177"/>
                  </a:lnTo>
                  <a:lnTo>
                    <a:pt x="1380990" y="246159"/>
                  </a:lnTo>
                  <a:lnTo>
                    <a:pt x="1409101" y="209137"/>
                  </a:lnTo>
                  <a:lnTo>
                    <a:pt x="1412748" y="189737"/>
                  </a:lnTo>
                  <a:lnTo>
                    <a:pt x="1409101" y="170338"/>
                  </a:lnTo>
                  <a:lnTo>
                    <a:pt x="1380990" y="133316"/>
                  </a:lnTo>
                  <a:lnTo>
                    <a:pt x="1327492" y="99298"/>
                  </a:lnTo>
                  <a:lnTo>
                    <a:pt x="1292110" y="83654"/>
                  </a:lnTo>
                  <a:lnTo>
                    <a:pt x="1251446" y="69047"/>
                  </a:lnTo>
                  <a:lnTo>
                    <a:pt x="1205855" y="55573"/>
                  </a:lnTo>
                  <a:lnTo>
                    <a:pt x="1155693" y="43327"/>
                  </a:lnTo>
                  <a:lnTo>
                    <a:pt x="1101313" y="32404"/>
                  </a:lnTo>
                  <a:lnTo>
                    <a:pt x="1043073" y="22900"/>
                  </a:lnTo>
                  <a:lnTo>
                    <a:pt x="981326" y="14910"/>
                  </a:lnTo>
                  <a:lnTo>
                    <a:pt x="916427" y="8530"/>
                  </a:lnTo>
                  <a:lnTo>
                    <a:pt x="848732" y="3854"/>
                  </a:lnTo>
                  <a:lnTo>
                    <a:pt x="778596" y="979"/>
                  </a:lnTo>
                  <a:lnTo>
                    <a:pt x="706374" y="0"/>
                  </a:lnTo>
                  <a:close/>
                </a:path>
              </a:pathLst>
            </a:custGeom>
            <a:solidFill>
              <a:srgbClr val="CACACA"/>
            </a:solidFill>
          </p:spPr>
          <p:txBody>
            <a:bodyPr wrap="square" lIns="0" tIns="0" rIns="0" bIns="0" rtlCol="0"/>
            <a:lstStyle/>
            <a:p>
              <a:endParaRPr/>
            </a:p>
          </p:txBody>
        </p:sp>
        <p:sp>
          <p:nvSpPr>
            <p:cNvPr id="93" name="object 93"/>
            <p:cNvSpPr/>
            <p:nvPr/>
          </p:nvSpPr>
          <p:spPr>
            <a:xfrm>
              <a:off x="6873240" y="4512564"/>
              <a:ext cx="1412875" cy="379730"/>
            </a:xfrm>
            <a:custGeom>
              <a:avLst/>
              <a:gdLst/>
              <a:ahLst/>
              <a:cxnLst/>
              <a:rect l="l" t="t" r="r" b="b"/>
              <a:pathLst>
                <a:path w="1412875" h="379729">
                  <a:moveTo>
                    <a:pt x="0" y="189737"/>
                  </a:moveTo>
                  <a:lnTo>
                    <a:pt x="14351" y="151499"/>
                  </a:lnTo>
                  <a:lnTo>
                    <a:pt x="55510" y="115884"/>
                  </a:lnTo>
                  <a:lnTo>
                    <a:pt x="120637" y="83654"/>
                  </a:lnTo>
                  <a:lnTo>
                    <a:pt x="161301" y="69047"/>
                  </a:lnTo>
                  <a:lnTo>
                    <a:pt x="206892" y="55573"/>
                  </a:lnTo>
                  <a:lnTo>
                    <a:pt x="257054" y="43327"/>
                  </a:lnTo>
                  <a:lnTo>
                    <a:pt x="311434" y="32404"/>
                  </a:lnTo>
                  <a:lnTo>
                    <a:pt x="369674" y="22900"/>
                  </a:lnTo>
                  <a:lnTo>
                    <a:pt x="431421" y="14910"/>
                  </a:lnTo>
                  <a:lnTo>
                    <a:pt x="496320" y="8530"/>
                  </a:lnTo>
                  <a:lnTo>
                    <a:pt x="564015" y="3854"/>
                  </a:lnTo>
                  <a:lnTo>
                    <a:pt x="634151" y="979"/>
                  </a:lnTo>
                  <a:lnTo>
                    <a:pt x="706374" y="0"/>
                  </a:lnTo>
                  <a:lnTo>
                    <a:pt x="778596" y="979"/>
                  </a:lnTo>
                  <a:lnTo>
                    <a:pt x="848732" y="3854"/>
                  </a:lnTo>
                  <a:lnTo>
                    <a:pt x="916427" y="8530"/>
                  </a:lnTo>
                  <a:lnTo>
                    <a:pt x="981326" y="14910"/>
                  </a:lnTo>
                  <a:lnTo>
                    <a:pt x="1043073" y="22900"/>
                  </a:lnTo>
                  <a:lnTo>
                    <a:pt x="1101313" y="32404"/>
                  </a:lnTo>
                  <a:lnTo>
                    <a:pt x="1155693" y="43327"/>
                  </a:lnTo>
                  <a:lnTo>
                    <a:pt x="1205855" y="55573"/>
                  </a:lnTo>
                  <a:lnTo>
                    <a:pt x="1251446" y="69047"/>
                  </a:lnTo>
                  <a:lnTo>
                    <a:pt x="1292110" y="83654"/>
                  </a:lnTo>
                  <a:lnTo>
                    <a:pt x="1327492" y="99298"/>
                  </a:lnTo>
                  <a:lnTo>
                    <a:pt x="1380990" y="133316"/>
                  </a:lnTo>
                  <a:lnTo>
                    <a:pt x="1409101" y="170338"/>
                  </a:lnTo>
                  <a:lnTo>
                    <a:pt x="1412748" y="189737"/>
                  </a:lnTo>
                  <a:lnTo>
                    <a:pt x="1409101" y="209137"/>
                  </a:lnTo>
                  <a:lnTo>
                    <a:pt x="1380990" y="246159"/>
                  </a:lnTo>
                  <a:lnTo>
                    <a:pt x="1327492" y="280177"/>
                  </a:lnTo>
                  <a:lnTo>
                    <a:pt x="1292110" y="295821"/>
                  </a:lnTo>
                  <a:lnTo>
                    <a:pt x="1251446" y="310428"/>
                  </a:lnTo>
                  <a:lnTo>
                    <a:pt x="1205855" y="323902"/>
                  </a:lnTo>
                  <a:lnTo>
                    <a:pt x="1155693" y="336148"/>
                  </a:lnTo>
                  <a:lnTo>
                    <a:pt x="1101313" y="347071"/>
                  </a:lnTo>
                  <a:lnTo>
                    <a:pt x="1043073" y="356575"/>
                  </a:lnTo>
                  <a:lnTo>
                    <a:pt x="981326" y="364565"/>
                  </a:lnTo>
                  <a:lnTo>
                    <a:pt x="916427" y="370945"/>
                  </a:lnTo>
                  <a:lnTo>
                    <a:pt x="848732" y="375621"/>
                  </a:lnTo>
                  <a:lnTo>
                    <a:pt x="778596" y="378496"/>
                  </a:lnTo>
                  <a:lnTo>
                    <a:pt x="706374" y="379475"/>
                  </a:lnTo>
                  <a:lnTo>
                    <a:pt x="634151" y="378496"/>
                  </a:lnTo>
                  <a:lnTo>
                    <a:pt x="564015" y="375621"/>
                  </a:lnTo>
                  <a:lnTo>
                    <a:pt x="496320" y="370945"/>
                  </a:lnTo>
                  <a:lnTo>
                    <a:pt x="431421" y="364565"/>
                  </a:lnTo>
                  <a:lnTo>
                    <a:pt x="369674" y="356575"/>
                  </a:lnTo>
                  <a:lnTo>
                    <a:pt x="311434" y="347071"/>
                  </a:lnTo>
                  <a:lnTo>
                    <a:pt x="257054" y="336148"/>
                  </a:lnTo>
                  <a:lnTo>
                    <a:pt x="206892" y="323902"/>
                  </a:lnTo>
                  <a:lnTo>
                    <a:pt x="161301" y="310428"/>
                  </a:lnTo>
                  <a:lnTo>
                    <a:pt x="120637" y="295821"/>
                  </a:lnTo>
                  <a:lnTo>
                    <a:pt x="85255" y="280177"/>
                  </a:lnTo>
                  <a:lnTo>
                    <a:pt x="31757" y="246159"/>
                  </a:lnTo>
                  <a:lnTo>
                    <a:pt x="3646" y="209137"/>
                  </a:lnTo>
                  <a:lnTo>
                    <a:pt x="0" y="189737"/>
                  </a:lnTo>
                  <a:close/>
                </a:path>
              </a:pathLst>
            </a:custGeom>
            <a:ln w="6096">
              <a:solidFill>
                <a:srgbClr val="5B9BD5"/>
              </a:solidFill>
            </a:ln>
          </p:spPr>
          <p:txBody>
            <a:bodyPr wrap="square" lIns="0" tIns="0" rIns="0" bIns="0" rtlCol="0"/>
            <a:lstStyle/>
            <a:p>
              <a:endParaRPr/>
            </a:p>
          </p:txBody>
        </p:sp>
      </p:grpSp>
      <p:sp>
        <p:nvSpPr>
          <p:cNvPr id="94" name="object 94"/>
          <p:cNvSpPr txBox="1"/>
          <p:nvPr/>
        </p:nvSpPr>
        <p:spPr>
          <a:xfrm>
            <a:off x="7038847" y="4285450"/>
            <a:ext cx="1080135" cy="499109"/>
          </a:xfrm>
          <a:prstGeom prst="rect">
            <a:avLst/>
          </a:prstGeom>
        </p:spPr>
        <p:txBody>
          <a:bodyPr vert="horz" wrap="square" lIns="0" tIns="12700" rIns="0" bIns="0" rtlCol="0">
            <a:spAutoFit/>
          </a:bodyPr>
          <a:lstStyle/>
          <a:p>
            <a:pPr algn="ctr">
              <a:lnSpc>
                <a:spcPct val="100000"/>
              </a:lnSpc>
              <a:spcBef>
                <a:spcPts val="100"/>
              </a:spcBef>
            </a:pPr>
            <a:r>
              <a:rPr sz="1200" b="1" dirty="0">
                <a:solidFill>
                  <a:srgbClr val="C00000"/>
                </a:solidFill>
                <a:latin typeface="UD デジタル 教科書体 NP-B"/>
                <a:cs typeface="UD デジタル 教科書体 NP-B"/>
              </a:rPr>
              <a:t>約</a:t>
            </a:r>
            <a:r>
              <a:rPr sz="1200" b="1" spc="-10" dirty="0">
                <a:solidFill>
                  <a:srgbClr val="C00000"/>
                </a:solidFill>
                <a:latin typeface="UD デジタル 教科書体 NP-B"/>
                <a:cs typeface="UD デジタル 教科書体 NP-B"/>
              </a:rPr>
              <a:t>10,000</a:t>
            </a:r>
            <a:r>
              <a:rPr sz="1200" b="1" spc="-25" dirty="0">
                <a:solidFill>
                  <a:srgbClr val="C00000"/>
                </a:solidFill>
                <a:latin typeface="UD デジタル 教科書体 NP-B"/>
                <a:cs typeface="UD デジタル 教科書体 NP-B"/>
              </a:rPr>
              <a:t>以上</a:t>
            </a:r>
            <a:endParaRPr sz="1200">
              <a:latin typeface="UD デジタル 教科書体 NP-B"/>
              <a:cs typeface="UD デジタル 教科書体 NP-B"/>
            </a:endParaRPr>
          </a:p>
          <a:p>
            <a:pPr algn="ctr">
              <a:lnSpc>
                <a:spcPct val="100000"/>
              </a:lnSpc>
              <a:spcBef>
                <a:spcPts val="1025"/>
              </a:spcBef>
            </a:pPr>
            <a:r>
              <a:rPr sz="1050" b="1" spc="-10" dirty="0">
                <a:solidFill>
                  <a:srgbClr val="C00000"/>
                </a:solidFill>
                <a:latin typeface="UD デジタル 教科書体 NP-B"/>
                <a:cs typeface="UD デジタル 教科書体 NP-B"/>
              </a:rPr>
              <a:t>低分子化学品</a:t>
            </a:r>
            <a:endParaRPr sz="1050">
              <a:latin typeface="UD デジタル 教科書体 NP-B"/>
              <a:cs typeface="UD デジタル 教科書体 NP-B"/>
            </a:endParaRPr>
          </a:p>
        </p:txBody>
      </p:sp>
      <p:grpSp>
        <p:nvGrpSpPr>
          <p:cNvPr id="95" name="object 95"/>
          <p:cNvGrpSpPr/>
          <p:nvPr/>
        </p:nvGrpSpPr>
        <p:grpSpPr>
          <a:xfrm>
            <a:off x="6675119" y="5118989"/>
            <a:ext cx="1809114" cy="1233170"/>
            <a:chOff x="6675119" y="5118989"/>
            <a:chExt cx="1809114" cy="1233170"/>
          </a:xfrm>
        </p:grpSpPr>
        <p:sp>
          <p:nvSpPr>
            <p:cNvPr id="96" name="object 96"/>
            <p:cNvSpPr/>
            <p:nvPr/>
          </p:nvSpPr>
          <p:spPr>
            <a:xfrm>
              <a:off x="6873239" y="5122164"/>
              <a:ext cx="1412875" cy="379730"/>
            </a:xfrm>
            <a:custGeom>
              <a:avLst/>
              <a:gdLst/>
              <a:ahLst/>
              <a:cxnLst/>
              <a:rect l="l" t="t" r="r" b="b"/>
              <a:pathLst>
                <a:path w="1412875" h="379729">
                  <a:moveTo>
                    <a:pt x="706374" y="0"/>
                  </a:moveTo>
                  <a:lnTo>
                    <a:pt x="634151" y="979"/>
                  </a:lnTo>
                  <a:lnTo>
                    <a:pt x="564015" y="3854"/>
                  </a:lnTo>
                  <a:lnTo>
                    <a:pt x="496320" y="8530"/>
                  </a:lnTo>
                  <a:lnTo>
                    <a:pt x="431421" y="14910"/>
                  </a:lnTo>
                  <a:lnTo>
                    <a:pt x="369674" y="22900"/>
                  </a:lnTo>
                  <a:lnTo>
                    <a:pt x="311434" y="32404"/>
                  </a:lnTo>
                  <a:lnTo>
                    <a:pt x="257054" y="43327"/>
                  </a:lnTo>
                  <a:lnTo>
                    <a:pt x="206892" y="55573"/>
                  </a:lnTo>
                  <a:lnTo>
                    <a:pt x="161301" y="69047"/>
                  </a:lnTo>
                  <a:lnTo>
                    <a:pt x="120637" y="83654"/>
                  </a:lnTo>
                  <a:lnTo>
                    <a:pt x="85255" y="99298"/>
                  </a:lnTo>
                  <a:lnTo>
                    <a:pt x="31757" y="133316"/>
                  </a:lnTo>
                  <a:lnTo>
                    <a:pt x="3646" y="170338"/>
                  </a:lnTo>
                  <a:lnTo>
                    <a:pt x="0" y="189738"/>
                  </a:lnTo>
                  <a:lnTo>
                    <a:pt x="3646" y="209137"/>
                  </a:lnTo>
                  <a:lnTo>
                    <a:pt x="31757" y="246159"/>
                  </a:lnTo>
                  <a:lnTo>
                    <a:pt x="85255" y="280177"/>
                  </a:lnTo>
                  <a:lnTo>
                    <a:pt x="120637" y="295821"/>
                  </a:lnTo>
                  <a:lnTo>
                    <a:pt x="161301" y="310428"/>
                  </a:lnTo>
                  <a:lnTo>
                    <a:pt x="206892" y="323902"/>
                  </a:lnTo>
                  <a:lnTo>
                    <a:pt x="257054" y="336148"/>
                  </a:lnTo>
                  <a:lnTo>
                    <a:pt x="311434" y="347071"/>
                  </a:lnTo>
                  <a:lnTo>
                    <a:pt x="369674" y="356575"/>
                  </a:lnTo>
                  <a:lnTo>
                    <a:pt x="431421" y="364565"/>
                  </a:lnTo>
                  <a:lnTo>
                    <a:pt x="496320" y="370945"/>
                  </a:lnTo>
                  <a:lnTo>
                    <a:pt x="564015" y="375621"/>
                  </a:lnTo>
                  <a:lnTo>
                    <a:pt x="634151" y="378496"/>
                  </a:lnTo>
                  <a:lnTo>
                    <a:pt x="706374" y="379476"/>
                  </a:lnTo>
                  <a:lnTo>
                    <a:pt x="778596" y="378496"/>
                  </a:lnTo>
                  <a:lnTo>
                    <a:pt x="848732" y="375621"/>
                  </a:lnTo>
                  <a:lnTo>
                    <a:pt x="916427" y="370945"/>
                  </a:lnTo>
                  <a:lnTo>
                    <a:pt x="981326" y="364565"/>
                  </a:lnTo>
                  <a:lnTo>
                    <a:pt x="1043073" y="356575"/>
                  </a:lnTo>
                  <a:lnTo>
                    <a:pt x="1101313" y="347071"/>
                  </a:lnTo>
                  <a:lnTo>
                    <a:pt x="1155693" y="336148"/>
                  </a:lnTo>
                  <a:lnTo>
                    <a:pt x="1205855" y="323902"/>
                  </a:lnTo>
                  <a:lnTo>
                    <a:pt x="1251446" y="310428"/>
                  </a:lnTo>
                  <a:lnTo>
                    <a:pt x="1292110" y="295821"/>
                  </a:lnTo>
                  <a:lnTo>
                    <a:pt x="1327492" y="280177"/>
                  </a:lnTo>
                  <a:lnTo>
                    <a:pt x="1380990" y="246159"/>
                  </a:lnTo>
                  <a:lnTo>
                    <a:pt x="1409101" y="209137"/>
                  </a:lnTo>
                  <a:lnTo>
                    <a:pt x="1412748" y="189738"/>
                  </a:lnTo>
                  <a:lnTo>
                    <a:pt x="1409101" y="170338"/>
                  </a:lnTo>
                  <a:lnTo>
                    <a:pt x="1380990" y="133316"/>
                  </a:lnTo>
                  <a:lnTo>
                    <a:pt x="1327492" y="99298"/>
                  </a:lnTo>
                  <a:lnTo>
                    <a:pt x="1292110" y="83654"/>
                  </a:lnTo>
                  <a:lnTo>
                    <a:pt x="1251446" y="69047"/>
                  </a:lnTo>
                  <a:lnTo>
                    <a:pt x="1205855" y="55573"/>
                  </a:lnTo>
                  <a:lnTo>
                    <a:pt x="1155693" y="43327"/>
                  </a:lnTo>
                  <a:lnTo>
                    <a:pt x="1101313" y="32404"/>
                  </a:lnTo>
                  <a:lnTo>
                    <a:pt x="1043073" y="22900"/>
                  </a:lnTo>
                  <a:lnTo>
                    <a:pt x="981326" y="14910"/>
                  </a:lnTo>
                  <a:lnTo>
                    <a:pt x="916427" y="8530"/>
                  </a:lnTo>
                  <a:lnTo>
                    <a:pt x="848732" y="3854"/>
                  </a:lnTo>
                  <a:lnTo>
                    <a:pt x="778596" y="979"/>
                  </a:lnTo>
                  <a:lnTo>
                    <a:pt x="706374" y="0"/>
                  </a:lnTo>
                  <a:close/>
                </a:path>
              </a:pathLst>
            </a:custGeom>
            <a:solidFill>
              <a:srgbClr val="E2F0D9"/>
            </a:solidFill>
          </p:spPr>
          <p:txBody>
            <a:bodyPr wrap="square" lIns="0" tIns="0" rIns="0" bIns="0" rtlCol="0"/>
            <a:lstStyle/>
            <a:p>
              <a:endParaRPr/>
            </a:p>
          </p:txBody>
        </p:sp>
        <p:sp>
          <p:nvSpPr>
            <p:cNvPr id="97" name="object 97"/>
            <p:cNvSpPr/>
            <p:nvPr/>
          </p:nvSpPr>
          <p:spPr>
            <a:xfrm>
              <a:off x="6873239" y="5122164"/>
              <a:ext cx="1412875" cy="379730"/>
            </a:xfrm>
            <a:custGeom>
              <a:avLst/>
              <a:gdLst/>
              <a:ahLst/>
              <a:cxnLst/>
              <a:rect l="l" t="t" r="r" b="b"/>
              <a:pathLst>
                <a:path w="1412875" h="379729">
                  <a:moveTo>
                    <a:pt x="0" y="189738"/>
                  </a:moveTo>
                  <a:lnTo>
                    <a:pt x="14351" y="151499"/>
                  </a:lnTo>
                  <a:lnTo>
                    <a:pt x="55510" y="115884"/>
                  </a:lnTo>
                  <a:lnTo>
                    <a:pt x="120637" y="83654"/>
                  </a:lnTo>
                  <a:lnTo>
                    <a:pt x="161301" y="69047"/>
                  </a:lnTo>
                  <a:lnTo>
                    <a:pt x="206892" y="55573"/>
                  </a:lnTo>
                  <a:lnTo>
                    <a:pt x="257054" y="43327"/>
                  </a:lnTo>
                  <a:lnTo>
                    <a:pt x="311434" y="32404"/>
                  </a:lnTo>
                  <a:lnTo>
                    <a:pt x="369674" y="22900"/>
                  </a:lnTo>
                  <a:lnTo>
                    <a:pt x="431421" y="14910"/>
                  </a:lnTo>
                  <a:lnTo>
                    <a:pt x="496320" y="8530"/>
                  </a:lnTo>
                  <a:lnTo>
                    <a:pt x="564015" y="3854"/>
                  </a:lnTo>
                  <a:lnTo>
                    <a:pt x="634151" y="979"/>
                  </a:lnTo>
                  <a:lnTo>
                    <a:pt x="706374" y="0"/>
                  </a:lnTo>
                  <a:lnTo>
                    <a:pt x="778596" y="979"/>
                  </a:lnTo>
                  <a:lnTo>
                    <a:pt x="848732" y="3854"/>
                  </a:lnTo>
                  <a:lnTo>
                    <a:pt x="916427" y="8530"/>
                  </a:lnTo>
                  <a:lnTo>
                    <a:pt x="981326" y="14910"/>
                  </a:lnTo>
                  <a:lnTo>
                    <a:pt x="1043073" y="22900"/>
                  </a:lnTo>
                  <a:lnTo>
                    <a:pt x="1101313" y="32404"/>
                  </a:lnTo>
                  <a:lnTo>
                    <a:pt x="1155693" y="43327"/>
                  </a:lnTo>
                  <a:lnTo>
                    <a:pt x="1205855" y="55573"/>
                  </a:lnTo>
                  <a:lnTo>
                    <a:pt x="1251446" y="69047"/>
                  </a:lnTo>
                  <a:lnTo>
                    <a:pt x="1292110" y="83654"/>
                  </a:lnTo>
                  <a:lnTo>
                    <a:pt x="1327492" y="99298"/>
                  </a:lnTo>
                  <a:lnTo>
                    <a:pt x="1380990" y="133316"/>
                  </a:lnTo>
                  <a:lnTo>
                    <a:pt x="1409101" y="170338"/>
                  </a:lnTo>
                  <a:lnTo>
                    <a:pt x="1412748" y="189738"/>
                  </a:lnTo>
                  <a:lnTo>
                    <a:pt x="1409101" y="209137"/>
                  </a:lnTo>
                  <a:lnTo>
                    <a:pt x="1380990" y="246159"/>
                  </a:lnTo>
                  <a:lnTo>
                    <a:pt x="1327492" y="280177"/>
                  </a:lnTo>
                  <a:lnTo>
                    <a:pt x="1292110" y="295821"/>
                  </a:lnTo>
                  <a:lnTo>
                    <a:pt x="1251446" y="310428"/>
                  </a:lnTo>
                  <a:lnTo>
                    <a:pt x="1205855" y="323902"/>
                  </a:lnTo>
                  <a:lnTo>
                    <a:pt x="1155693" y="336148"/>
                  </a:lnTo>
                  <a:lnTo>
                    <a:pt x="1101313" y="347071"/>
                  </a:lnTo>
                  <a:lnTo>
                    <a:pt x="1043073" y="356575"/>
                  </a:lnTo>
                  <a:lnTo>
                    <a:pt x="981326" y="364565"/>
                  </a:lnTo>
                  <a:lnTo>
                    <a:pt x="916427" y="370945"/>
                  </a:lnTo>
                  <a:lnTo>
                    <a:pt x="848732" y="375621"/>
                  </a:lnTo>
                  <a:lnTo>
                    <a:pt x="778596" y="378496"/>
                  </a:lnTo>
                  <a:lnTo>
                    <a:pt x="706374" y="379476"/>
                  </a:lnTo>
                  <a:lnTo>
                    <a:pt x="634151" y="378496"/>
                  </a:lnTo>
                  <a:lnTo>
                    <a:pt x="564015" y="375621"/>
                  </a:lnTo>
                  <a:lnTo>
                    <a:pt x="496320" y="370945"/>
                  </a:lnTo>
                  <a:lnTo>
                    <a:pt x="431421" y="364565"/>
                  </a:lnTo>
                  <a:lnTo>
                    <a:pt x="369674" y="356575"/>
                  </a:lnTo>
                  <a:lnTo>
                    <a:pt x="311434" y="347071"/>
                  </a:lnTo>
                  <a:lnTo>
                    <a:pt x="257054" y="336148"/>
                  </a:lnTo>
                  <a:lnTo>
                    <a:pt x="206892" y="323902"/>
                  </a:lnTo>
                  <a:lnTo>
                    <a:pt x="161301" y="310428"/>
                  </a:lnTo>
                  <a:lnTo>
                    <a:pt x="120637" y="295821"/>
                  </a:lnTo>
                  <a:lnTo>
                    <a:pt x="85255" y="280177"/>
                  </a:lnTo>
                  <a:lnTo>
                    <a:pt x="31757" y="246159"/>
                  </a:lnTo>
                  <a:lnTo>
                    <a:pt x="3646" y="209137"/>
                  </a:lnTo>
                  <a:lnTo>
                    <a:pt x="0" y="189738"/>
                  </a:lnTo>
                  <a:close/>
                </a:path>
              </a:pathLst>
            </a:custGeom>
            <a:ln w="6096">
              <a:solidFill>
                <a:srgbClr val="5B9BD5"/>
              </a:solidFill>
            </a:ln>
          </p:spPr>
          <p:txBody>
            <a:bodyPr wrap="square" lIns="0" tIns="0" rIns="0" bIns="0" rtlCol="0"/>
            <a:lstStyle/>
            <a:p>
              <a:endParaRPr/>
            </a:p>
          </p:txBody>
        </p:sp>
        <p:pic>
          <p:nvPicPr>
            <p:cNvPr id="98" name="object 98"/>
            <p:cNvPicPr/>
            <p:nvPr/>
          </p:nvPicPr>
          <p:blipFill>
            <a:blip r:embed="rId28" cstate="print"/>
            <a:stretch>
              <a:fillRect/>
            </a:stretch>
          </p:blipFill>
          <p:spPr>
            <a:xfrm>
              <a:off x="6675119" y="6138672"/>
              <a:ext cx="1808987" cy="213359"/>
            </a:xfrm>
            <a:prstGeom prst="rect">
              <a:avLst/>
            </a:prstGeom>
          </p:spPr>
        </p:pic>
      </p:grpSp>
      <p:sp>
        <p:nvSpPr>
          <p:cNvPr id="99" name="object 99"/>
          <p:cNvSpPr txBox="1"/>
          <p:nvPr/>
        </p:nvSpPr>
        <p:spPr>
          <a:xfrm>
            <a:off x="6675119" y="6138671"/>
            <a:ext cx="1809114" cy="213360"/>
          </a:xfrm>
          <a:prstGeom prst="rect">
            <a:avLst/>
          </a:prstGeom>
          <a:ln w="6096">
            <a:solidFill>
              <a:srgbClr val="5B9BD5"/>
            </a:solidFill>
          </a:ln>
        </p:spPr>
        <p:txBody>
          <a:bodyPr vert="horz" wrap="square" lIns="0" tIns="1270" rIns="0" bIns="0" rtlCol="0">
            <a:spAutoFit/>
          </a:bodyPr>
          <a:lstStyle/>
          <a:p>
            <a:pPr algn="ctr">
              <a:lnSpc>
                <a:spcPct val="100000"/>
              </a:lnSpc>
              <a:spcBef>
                <a:spcPts val="10"/>
              </a:spcBef>
            </a:pPr>
            <a:r>
              <a:rPr sz="1200" b="1" dirty="0">
                <a:solidFill>
                  <a:srgbClr val="C00000"/>
                </a:solidFill>
                <a:latin typeface="UD デジタル 教科書体 NP-B"/>
                <a:cs typeface="UD デジタル 教科書体 NP-B"/>
              </a:rPr>
              <a:t>約</a:t>
            </a:r>
            <a:r>
              <a:rPr sz="1200" b="1" spc="-25" dirty="0">
                <a:solidFill>
                  <a:srgbClr val="C00000"/>
                </a:solidFill>
                <a:latin typeface="UD デジタル 教科書体 NP-B"/>
                <a:cs typeface="UD デジタル 教科書体 NP-B"/>
              </a:rPr>
              <a:t>100</a:t>
            </a:r>
            <a:endParaRPr sz="1200">
              <a:latin typeface="UD デジタル 教科書体 NP-B"/>
              <a:cs typeface="UD デジタル 教科書体 NP-B"/>
            </a:endParaRPr>
          </a:p>
        </p:txBody>
      </p:sp>
      <p:grpSp>
        <p:nvGrpSpPr>
          <p:cNvPr id="100" name="object 100"/>
          <p:cNvGrpSpPr/>
          <p:nvPr/>
        </p:nvGrpSpPr>
        <p:grpSpPr>
          <a:xfrm>
            <a:off x="6870065" y="5742304"/>
            <a:ext cx="1419225" cy="384810"/>
            <a:chOff x="6870065" y="5742304"/>
            <a:chExt cx="1419225" cy="384810"/>
          </a:xfrm>
        </p:grpSpPr>
        <p:sp>
          <p:nvSpPr>
            <p:cNvPr id="101" name="object 101"/>
            <p:cNvSpPr/>
            <p:nvPr/>
          </p:nvSpPr>
          <p:spPr>
            <a:xfrm>
              <a:off x="6873240" y="5745479"/>
              <a:ext cx="1412875" cy="378460"/>
            </a:xfrm>
            <a:custGeom>
              <a:avLst/>
              <a:gdLst/>
              <a:ahLst/>
              <a:cxnLst/>
              <a:rect l="l" t="t" r="r" b="b"/>
              <a:pathLst>
                <a:path w="1412875" h="378460">
                  <a:moveTo>
                    <a:pt x="706374" y="0"/>
                  </a:moveTo>
                  <a:lnTo>
                    <a:pt x="634151" y="975"/>
                  </a:lnTo>
                  <a:lnTo>
                    <a:pt x="564015" y="3839"/>
                  </a:lnTo>
                  <a:lnTo>
                    <a:pt x="496320" y="8495"/>
                  </a:lnTo>
                  <a:lnTo>
                    <a:pt x="431421" y="14850"/>
                  </a:lnTo>
                  <a:lnTo>
                    <a:pt x="369674" y="22808"/>
                  </a:lnTo>
                  <a:lnTo>
                    <a:pt x="311434" y="32274"/>
                  </a:lnTo>
                  <a:lnTo>
                    <a:pt x="257054" y="43152"/>
                  </a:lnTo>
                  <a:lnTo>
                    <a:pt x="206892" y="55349"/>
                  </a:lnTo>
                  <a:lnTo>
                    <a:pt x="161301" y="68769"/>
                  </a:lnTo>
                  <a:lnTo>
                    <a:pt x="120637" y="83317"/>
                  </a:lnTo>
                  <a:lnTo>
                    <a:pt x="85255" y="98898"/>
                  </a:lnTo>
                  <a:lnTo>
                    <a:pt x="31757" y="132780"/>
                  </a:lnTo>
                  <a:lnTo>
                    <a:pt x="3646" y="169654"/>
                  </a:lnTo>
                  <a:lnTo>
                    <a:pt x="0" y="188976"/>
                  </a:lnTo>
                  <a:lnTo>
                    <a:pt x="3646" y="208297"/>
                  </a:lnTo>
                  <a:lnTo>
                    <a:pt x="31757" y="245171"/>
                  </a:lnTo>
                  <a:lnTo>
                    <a:pt x="85255" y="279053"/>
                  </a:lnTo>
                  <a:lnTo>
                    <a:pt x="120637" y="294634"/>
                  </a:lnTo>
                  <a:lnTo>
                    <a:pt x="161301" y="309182"/>
                  </a:lnTo>
                  <a:lnTo>
                    <a:pt x="206892" y="322602"/>
                  </a:lnTo>
                  <a:lnTo>
                    <a:pt x="257054" y="334799"/>
                  </a:lnTo>
                  <a:lnTo>
                    <a:pt x="311434" y="345677"/>
                  </a:lnTo>
                  <a:lnTo>
                    <a:pt x="369674" y="355143"/>
                  </a:lnTo>
                  <a:lnTo>
                    <a:pt x="431421" y="363101"/>
                  </a:lnTo>
                  <a:lnTo>
                    <a:pt x="496320" y="369456"/>
                  </a:lnTo>
                  <a:lnTo>
                    <a:pt x="564015" y="374112"/>
                  </a:lnTo>
                  <a:lnTo>
                    <a:pt x="634151" y="376976"/>
                  </a:lnTo>
                  <a:lnTo>
                    <a:pt x="706374" y="377952"/>
                  </a:lnTo>
                  <a:lnTo>
                    <a:pt x="778596" y="376976"/>
                  </a:lnTo>
                  <a:lnTo>
                    <a:pt x="848732" y="374112"/>
                  </a:lnTo>
                  <a:lnTo>
                    <a:pt x="916427" y="369456"/>
                  </a:lnTo>
                  <a:lnTo>
                    <a:pt x="981326" y="363101"/>
                  </a:lnTo>
                  <a:lnTo>
                    <a:pt x="1043073" y="355143"/>
                  </a:lnTo>
                  <a:lnTo>
                    <a:pt x="1101313" y="345677"/>
                  </a:lnTo>
                  <a:lnTo>
                    <a:pt x="1155693" y="334799"/>
                  </a:lnTo>
                  <a:lnTo>
                    <a:pt x="1205855" y="322602"/>
                  </a:lnTo>
                  <a:lnTo>
                    <a:pt x="1251446" y="309182"/>
                  </a:lnTo>
                  <a:lnTo>
                    <a:pt x="1292110" y="294634"/>
                  </a:lnTo>
                  <a:lnTo>
                    <a:pt x="1327492" y="279053"/>
                  </a:lnTo>
                  <a:lnTo>
                    <a:pt x="1380990" y="245171"/>
                  </a:lnTo>
                  <a:lnTo>
                    <a:pt x="1409101" y="208297"/>
                  </a:lnTo>
                  <a:lnTo>
                    <a:pt x="1412748" y="188976"/>
                  </a:lnTo>
                  <a:lnTo>
                    <a:pt x="1409101" y="169654"/>
                  </a:lnTo>
                  <a:lnTo>
                    <a:pt x="1380990" y="132780"/>
                  </a:lnTo>
                  <a:lnTo>
                    <a:pt x="1327492" y="98898"/>
                  </a:lnTo>
                  <a:lnTo>
                    <a:pt x="1292110" y="83317"/>
                  </a:lnTo>
                  <a:lnTo>
                    <a:pt x="1251446" y="68769"/>
                  </a:lnTo>
                  <a:lnTo>
                    <a:pt x="1205855" y="55349"/>
                  </a:lnTo>
                  <a:lnTo>
                    <a:pt x="1155693" y="43152"/>
                  </a:lnTo>
                  <a:lnTo>
                    <a:pt x="1101313" y="32274"/>
                  </a:lnTo>
                  <a:lnTo>
                    <a:pt x="1043073" y="22808"/>
                  </a:lnTo>
                  <a:lnTo>
                    <a:pt x="981326" y="14850"/>
                  </a:lnTo>
                  <a:lnTo>
                    <a:pt x="916427" y="8495"/>
                  </a:lnTo>
                  <a:lnTo>
                    <a:pt x="848732" y="3839"/>
                  </a:lnTo>
                  <a:lnTo>
                    <a:pt x="778596" y="975"/>
                  </a:lnTo>
                  <a:lnTo>
                    <a:pt x="706374" y="0"/>
                  </a:lnTo>
                  <a:close/>
                </a:path>
              </a:pathLst>
            </a:custGeom>
            <a:solidFill>
              <a:srgbClr val="767171"/>
            </a:solidFill>
          </p:spPr>
          <p:txBody>
            <a:bodyPr wrap="square" lIns="0" tIns="0" rIns="0" bIns="0" rtlCol="0"/>
            <a:lstStyle/>
            <a:p>
              <a:endParaRPr/>
            </a:p>
          </p:txBody>
        </p:sp>
        <p:sp>
          <p:nvSpPr>
            <p:cNvPr id="102" name="object 102"/>
            <p:cNvSpPr/>
            <p:nvPr/>
          </p:nvSpPr>
          <p:spPr>
            <a:xfrm>
              <a:off x="6873240" y="5745479"/>
              <a:ext cx="1412875" cy="378460"/>
            </a:xfrm>
            <a:custGeom>
              <a:avLst/>
              <a:gdLst/>
              <a:ahLst/>
              <a:cxnLst/>
              <a:rect l="l" t="t" r="r" b="b"/>
              <a:pathLst>
                <a:path w="1412875" h="378460">
                  <a:moveTo>
                    <a:pt x="0" y="188976"/>
                  </a:moveTo>
                  <a:lnTo>
                    <a:pt x="14351" y="150890"/>
                  </a:lnTo>
                  <a:lnTo>
                    <a:pt x="55510" y="115417"/>
                  </a:lnTo>
                  <a:lnTo>
                    <a:pt x="120637" y="83317"/>
                  </a:lnTo>
                  <a:lnTo>
                    <a:pt x="161301" y="68769"/>
                  </a:lnTo>
                  <a:lnTo>
                    <a:pt x="206892" y="55349"/>
                  </a:lnTo>
                  <a:lnTo>
                    <a:pt x="257054" y="43152"/>
                  </a:lnTo>
                  <a:lnTo>
                    <a:pt x="311434" y="32274"/>
                  </a:lnTo>
                  <a:lnTo>
                    <a:pt x="369674" y="22808"/>
                  </a:lnTo>
                  <a:lnTo>
                    <a:pt x="431421" y="14850"/>
                  </a:lnTo>
                  <a:lnTo>
                    <a:pt x="496320" y="8495"/>
                  </a:lnTo>
                  <a:lnTo>
                    <a:pt x="564015" y="3839"/>
                  </a:lnTo>
                  <a:lnTo>
                    <a:pt x="634151" y="975"/>
                  </a:lnTo>
                  <a:lnTo>
                    <a:pt x="706374" y="0"/>
                  </a:lnTo>
                  <a:lnTo>
                    <a:pt x="778596" y="975"/>
                  </a:lnTo>
                  <a:lnTo>
                    <a:pt x="848732" y="3839"/>
                  </a:lnTo>
                  <a:lnTo>
                    <a:pt x="916427" y="8495"/>
                  </a:lnTo>
                  <a:lnTo>
                    <a:pt x="981326" y="14850"/>
                  </a:lnTo>
                  <a:lnTo>
                    <a:pt x="1043073" y="22808"/>
                  </a:lnTo>
                  <a:lnTo>
                    <a:pt x="1101313" y="32274"/>
                  </a:lnTo>
                  <a:lnTo>
                    <a:pt x="1155693" y="43152"/>
                  </a:lnTo>
                  <a:lnTo>
                    <a:pt x="1205855" y="55349"/>
                  </a:lnTo>
                  <a:lnTo>
                    <a:pt x="1251446" y="68769"/>
                  </a:lnTo>
                  <a:lnTo>
                    <a:pt x="1292110" y="83317"/>
                  </a:lnTo>
                  <a:lnTo>
                    <a:pt x="1327492" y="98898"/>
                  </a:lnTo>
                  <a:lnTo>
                    <a:pt x="1380990" y="132780"/>
                  </a:lnTo>
                  <a:lnTo>
                    <a:pt x="1409101" y="169654"/>
                  </a:lnTo>
                  <a:lnTo>
                    <a:pt x="1412748" y="188976"/>
                  </a:lnTo>
                  <a:lnTo>
                    <a:pt x="1409101" y="208297"/>
                  </a:lnTo>
                  <a:lnTo>
                    <a:pt x="1380990" y="245171"/>
                  </a:lnTo>
                  <a:lnTo>
                    <a:pt x="1327492" y="279053"/>
                  </a:lnTo>
                  <a:lnTo>
                    <a:pt x="1292110" y="294634"/>
                  </a:lnTo>
                  <a:lnTo>
                    <a:pt x="1251446" y="309182"/>
                  </a:lnTo>
                  <a:lnTo>
                    <a:pt x="1205855" y="322602"/>
                  </a:lnTo>
                  <a:lnTo>
                    <a:pt x="1155693" y="334799"/>
                  </a:lnTo>
                  <a:lnTo>
                    <a:pt x="1101313" y="345677"/>
                  </a:lnTo>
                  <a:lnTo>
                    <a:pt x="1043073" y="355143"/>
                  </a:lnTo>
                  <a:lnTo>
                    <a:pt x="981326" y="363101"/>
                  </a:lnTo>
                  <a:lnTo>
                    <a:pt x="916427" y="369456"/>
                  </a:lnTo>
                  <a:lnTo>
                    <a:pt x="848732" y="374112"/>
                  </a:lnTo>
                  <a:lnTo>
                    <a:pt x="778596" y="376976"/>
                  </a:lnTo>
                  <a:lnTo>
                    <a:pt x="706374" y="377952"/>
                  </a:lnTo>
                  <a:lnTo>
                    <a:pt x="634151" y="376976"/>
                  </a:lnTo>
                  <a:lnTo>
                    <a:pt x="564015" y="374112"/>
                  </a:lnTo>
                  <a:lnTo>
                    <a:pt x="496320" y="369456"/>
                  </a:lnTo>
                  <a:lnTo>
                    <a:pt x="431421" y="363101"/>
                  </a:lnTo>
                  <a:lnTo>
                    <a:pt x="369674" y="355143"/>
                  </a:lnTo>
                  <a:lnTo>
                    <a:pt x="311434" y="345677"/>
                  </a:lnTo>
                  <a:lnTo>
                    <a:pt x="257054" y="334799"/>
                  </a:lnTo>
                  <a:lnTo>
                    <a:pt x="206892" y="322602"/>
                  </a:lnTo>
                  <a:lnTo>
                    <a:pt x="161301" y="309182"/>
                  </a:lnTo>
                  <a:lnTo>
                    <a:pt x="120637" y="294634"/>
                  </a:lnTo>
                  <a:lnTo>
                    <a:pt x="85255" y="279053"/>
                  </a:lnTo>
                  <a:lnTo>
                    <a:pt x="31757" y="245171"/>
                  </a:lnTo>
                  <a:lnTo>
                    <a:pt x="3646" y="208297"/>
                  </a:lnTo>
                  <a:lnTo>
                    <a:pt x="0" y="188976"/>
                  </a:lnTo>
                  <a:close/>
                </a:path>
              </a:pathLst>
            </a:custGeom>
            <a:ln w="6096">
              <a:solidFill>
                <a:srgbClr val="002060"/>
              </a:solidFill>
            </a:ln>
          </p:spPr>
          <p:txBody>
            <a:bodyPr wrap="square" lIns="0" tIns="0" rIns="0" bIns="0" rtlCol="0"/>
            <a:lstStyle/>
            <a:p>
              <a:endParaRPr/>
            </a:p>
          </p:txBody>
        </p:sp>
      </p:grpSp>
      <p:sp>
        <p:nvSpPr>
          <p:cNvPr id="103" name="object 103"/>
          <p:cNvSpPr txBox="1"/>
          <p:nvPr/>
        </p:nvSpPr>
        <p:spPr>
          <a:xfrm>
            <a:off x="7061707" y="5207247"/>
            <a:ext cx="1036319" cy="832485"/>
          </a:xfrm>
          <a:prstGeom prst="rect">
            <a:avLst/>
          </a:prstGeom>
        </p:spPr>
        <p:txBody>
          <a:bodyPr vert="horz" wrap="square" lIns="0" tIns="13335" rIns="0" bIns="0" rtlCol="0">
            <a:spAutoFit/>
          </a:bodyPr>
          <a:lstStyle/>
          <a:p>
            <a:pPr algn="ctr">
              <a:lnSpc>
                <a:spcPct val="100000"/>
              </a:lnSpc>
              <a:spcBef>
                <a:spcPts val="105"/>
              </a:spcBef>
            </a:pPr>
            <a:r>
              <a:rPr sz="1050" b="1" spc="-10" dirty="0">
                <a:solidFill>
                  <a:srgbClr val="C00000"/>
                </a:solidFill>
                <a:latin typeface="UD デジタル 教科書体 NP-B"/>
                <a:cs typeface="UD デジタル 教科書体 NP-B"/>
              </a:rPr>
              <a:t>低分子医薬品</a:t>
            </a:r>
            <a:endParaRPr sz="1050">
              <a:latin typeface="UD デジタル 教科書体 NP-B"/>
              <a:cs typeface="UD デジタル 教科書体 NP-B"/>
            </a:endParaRPr>
          </a:p>
          <a:p>
            <a:pPr>
              <a:lnSpc>
                <a:spcPct val="100000"/>
              </a:lnSpc>
              <a:spcBef>
                <a:spcPts val="50"/>
              </a:spcBef>
            </a:pPr>
            <a:endParaRPr sz="650">
              <a:latin typeface="UD デジタル 教科書体 NP-B"/>
              <a:cs typeface="UD デジタル 教科書体 NP-B"/>
            </a:endParaRPr>
          </a:p>
          <a:p>
            <a:pPr algn="ctr">
              <a:lnSpc>
                <a:spcPct val="100000"/>
              </a:lnSpc>
            </a:pPr>
            <a:r>
              <a:rPr sz="1200" b="1" dirty="0">
                <a:solidFill>
                  <a:srgbClr val="C00000"/>
                </a:solidFill>
                <a:latin typeface="UD デジタル 教科書体 NP-B"/>
                <a:cs typeface="UD デジタル 教科書体 NP-B"/>
              </a:rPr>
              <a:t>約</a:t>
            </a:r>
            <a:r>
              <a:rPr sz="1200" b="1" spc="-10" dirty="0">
                <a:solidFill>
                  <a:srgbClr val="C00000"/>
                </a:solidFill>
                <a:latin typeface="UD デジタル 教科書体 NP-B"/>
                <a:cs typeface="UD デジタル 教科書体 NP-B"/>
              </a:rPr>
              <a:t>50～1,000</a:t>
            </a:r>
            <a:endParaRPr sz="1200">
              <a:latin typeface="UD デジタル 教科書体 NP-B"/>
              <a:cs typeface="UD デジタル 教科書体 NP-B"/>
            </a:endParaRPr>
          </a:p>
          <a:p>
            <a:pPr algn="ctr">
              <a:lnSpc>
                <a:spcPct val="100000"/>
              </a:lnSpc>
              <a:spcBef>
                <a:spcPts val="800"/>
              </a:spcBef>
            </a:pPr>
            <a:r>
              <a:rPr sz="1400" b="1" spc="-25" dirty="0">
                <a:solidFill>
                  <a:srgbClr val="FFFFFF"/>
                </a:solidFill>
                <a:latin typeface="UD デジタル 教科書体 NP-B"/>
                <a:cs typeface="UD デジタル 教科書体 NP-B"/>
              </a:rPr>
              <a:t>金属</a:t>
            </a:r>
            <a:endParaRPr sz="1400">
              <a:latin typeface="UD デジタル 教科書体 NP-B"/>
              <a:cs typeface="UD デジタル 教科書体 NP-B"/>
            </a:endParaRPr>
          </a:p>
        </p:txBody>
      </p:sp>
      <p:sp>
        <p:nvSpPr>
          <p:cNvPr id="104" name="object 104"/>
          <p:cNvSpPr txBox="1"/>
          <p:nvPr/>
        </p:nvSpPr>
        <p:spPr>
          <a:xfrm>
            <a:off x="10141457" y="2804922"/>
            <a:ext cx="2010410" cy="1097280"/>
          </a:xfrm>
          <a:prstGeom prst="rect">
            <a:avLst/>
          </a:prstGeom>
          <a:ln w="38100">
            <a:solidFill>
              <a:srgbClr val="FF0000"/>
            </a:solidFill>
          </a:ln>
        </p:spPr>
        <p:txBody>
          <a:bodyPr vert="horz" wrap="square" lIns="0" tIns="106045" rIns="0" bIns="0" rtlCol="0">
            <a:spAutoFit/>
          </a:bodyPr>
          <a:lstStyle/>
          <a:p>
            <a:pPr marL="241300">
              <a:lnSpc>
                <a:spcPct val="100000"/>
              </a:lnSpc>
              <a:spcBef>
                <a:spcPts val="835"/>
              </a:spcBef>
            </a:pPr>
            <a:r>
              <a:rPr sz="2400" b="1" dirty="0">
                <a:solidFill>
                  <a:srgbClr val="C00000"/>
                </a:solidFill>
                <a:latin typeface="UD デジタル 教科書体 NP-B"/>
                <a:cs typeface="UD デジタル 教科書体 NP-B"/>
              </a:rPr>
              <a:t>生物</a:t>
            </a:r>
            <a:r>
              <a:rPr sz="2400" b="1" spc="-20" dirty="0">
                <a:latin typeface="UD デジタル 教科書体 NP-B"/>
                <a:cs typeface="UD デジタル 教科書体 NP-B"/>
              </a:rPr>
              <a:t>が合成</a:t>
            </a:r>
            <a:endParaRPr sz="2400">
              <a:latin typeface="UD デジタル 教科書体 NP-B"/>
              <a:cs typeface="UD デジタル 教科書体 NP-B"/>
            </a:endParaRPr>
          </a:p>
          <a:p>
            <a:pPr marL="241300">
              <a:lnSpc>
                <a:spcPct val="100000"/>
              </a:lnSpc>
              <a:spcBef>
                <a:spcPts val="1440"/>
              </a:spcBef>
            </a:pPr>
            <a:r>
              <a:rPr sz="2400" b="1" spc="-10" dirty="0">
                <a:latin typeface="UD デジタル 教科書体 NP-B"/>
                <a:cs typeface="UD デジタル 教科書体 NP-B"/>
              </a:rPr>
              <a:t>可能な物質</a:t>
            </a:r>
            <a:endParaRPr sz="2400">
              <a:latin typeface="UD デジタル 教科書体 NP-B"/>
              <a:cs typeface="UD デジタル 教科書体 NP-B"/>
            </a:endParaRPr>
          </a:p>
        </p:txBody>
      </p:sp>
      <p:pic>
        <p:nvPicPr>
          <p:cNvPr id="105" name="object 105"/>
          <p:cNvPicPr/>
          <p:nvPr/>
        </p:nvPicPr>
        <p:blipFill>
          <a:blip r:embed="rId33" cstate="print"/>
          <a:stretch>
            <a:fillRect/>
          </a:stretch>
        </p:blipFill>
        <p:spPr>
          <a:xfrm>
            <a:off x="10551762" y="598932"/>
            <a:ext cx="549362" cy="1058459"/>
          </a:xfrm>
          <a:prstGeom prst="rect">
            <a:avLst/>
          </a:prstGeom>
        </p:spPr>
      </p:pic>
      <p:sp>
        <p:nvSpPr>
          <p:cNvPr id="106" name="object 106"/>
          <p:cNvSpPr txBox="1"/>
          <p:nvPr/>
        </p:nvSpPr>
        <p:spPr>
          <a:xfrm>
            <a:off x="11120672" y="589714"/>
            <a:ext cx="864235" cy="848360"/>
          </a:xfrm>
          <a:prstGeom prst="rect">
            <a:avLst/>
          </a:prstGeom>
        </p:spPr>
        <p:txBody>
          <a:bodyPr vert="horz" wrap="square" lIns="0" tIns="12700" rIns="0" bIns="0" rtlCol="0">
            <a:spAutoFit/>
          </a:bodyPr>
          <a:lstStyle/>
          <a:p>
            <a:pPr marL="123825" marR="5080" indent="-111760">
              <a:lnSpc>
                <a:spcPct val="150000"/>
              </a:lnSpc>
              <a:spcBef>
                <a:spcPts val="100"/>
              </a:spcBef>
            </a:pPr>
            <a:r>
              <a:rPr sz="1200" b="1" spc="-10" dirty="0">
                <a:latin typeface="UD デジタル 教科書体 NK-R"/>
                <a:cs typeface="UD デジタル 教科書体 NK-R"/>
              </a:rPr>
              <a:t>ハー</a:t>
            </a:r>
            <a:r>
              <a:rPr sz="1200" b="1" spc="-20" dirty="0">
                <a:latin typeface="UD デジタル 教科書体 NK-R"/>
                <a:cs typeface="UD デジタル 教科書体 NK-R"/>
              </a:rPr>
              <a:t>セプチ</a:t>
            </a:r>
            <a:r>
              <a:rPr sz="1200" b="1" spc="-50" dirty="0">
                <a:latin typeface="UD デジタル 教科書体 NK-R"/>
                <a:cs typeface="UD デジタル 教科書体 NK-R"/>
              </a:rPr>
              <a:t>ン</a:t>
            </a:r>
            <a:r>
              <a:rPr sz="1200" b="1" spc="-10" dirty="0">
                <a:latin typeface="UD デジタル 教科書体 NK-R"/>
                <a:cs typeface="UD デジタル 教科書体 NK-R"/>
              </a:rPr>
              <a:t>抗体医</a:t>
            </a:r>
            <a:r>
              <a:rPr sz="1200" b="1" spc="-50" dirty="0">
                <a:latin typeface="UD デジタル 教科書体 NK-R"/>
                <a:cs typeface="UD デジタル 教科書体 NK-R"/>
              </a:rPr>
              <a:t>薬</a:t>
            </a:r>
            <a:r>
              <a:rPr sz="1200" b="1" spc="-10" dirty="0">
                <a:latin typeface="UD デジタル 教科書体 NK-R"/>
                <a:cs typeface="UD デジタル 教科書体 NK-R"/>
              </a:rPr>
              <a:t>乳が</a:t>
            </a:r>
            <a:r>
              <a:rPr sz="1200" b="1" spc="-50" dirty="0">
                <a:latin typeface="UD デジタル 教科書体 NK-R"/>
                <a:cs typeface="UD デジタル 教科書体 NK-R"/>
              </a:rPr>
              <a:t>ん</a:t>
            </a:r>
            <a:endParaRPr sz="1200">
              <a:latin typeface="UD デジタル 教科書体 NK-R"/>
              <a:cs typeface="UD デジタル 教科書体 NK-R"/>
            </a:endParaRPr>
          </a:p>
        </p:txBody>
      </p:sp>
      <p:grpSp>
        <p:nvGrpSpPr>
          <p:cNvPr id="107" name="object 107"/>
          <p:cNvGrpSpPr/>
          <p:nvPr/>
        </p:nvGrpSpPr>
        <p:grpSpPr>
          <a:xfrm>
            <a:off x="7988555" y="1144269"/>
            <a:ext cx="2926715" cy="5114925"/>
            <a:chOff x="7988555" y="1144269"/>
            <a:chExt cx="2926715" cy="5114925"/>
          </a:xfrm>
        </p:grpSpPr>
        <p:sp>
          <p:nvSpPr>
            <p:cNvPr id="108" name="object 108"/>
            <p:cNvSpPr/>
            <p:nvPr/>
          </p:nvSpPr>
          <p:spPr>
            <a:xfrm>
              <a:off x="7994905" y="1150619"/>
              <a:ext cx="2494280" cy="1112520"/>
            </a:xfrm>
            <a:custGeom>
              <a:avLst/>
              <a:gdLst/>
              <a:ahLst/>
              <a:cxnLst/>
              <a:rect l="l" t="t" r="r" b="b"/>
              <a:pathLst>
                <a:path w="2494279" h="1112520">
                  <a:moveTo>
                    <a:pt x="2493962" y="0"/>
                  </a:moveTo>
                  <a:lnTo>
                    <a:pt x="0" y="1112520"/>
                  </a:lnTo>
                </a:path>
              </a:pathLst>
            </a:custGeom>
            <a:ln w="12192">
              <a:solidFill>
                <a:srgbClr val="FF0000"/>
              </a:solidFill>
            </a:ln>
          </p:spPr>
          <p:txBody>
            <a:bodyPr wrap="square" lIns="0" tIns="0" rIns="0" bIns="0" rtlCol="0"/>
            <a:lstStyle/>
            <a:p>
              <a:endParaRPr/>
            </a:p>
          </p:txBody>
        </p:sp>
        <p:pic>
          <p:nvPicPr>
            <p:cNvPr id="109" name="object 109"/>
            <p:cNvPicPr/>
            <p:nvPr/>
          </p:nvPicPr>
          <p:blipFill>
            <a:blip r:embed="rId34" cstate="print"/>
            <a:stretch>
              <a:fillRect/>
            </a:stretch>
          </p:blipFill>
          <p:spPr>
            <a:xfrm>
              <a:off x="9774935" y="4183380"/>
              <a:ext cx="729995" cy="1091183"/>
            </a:xfrm>
            <a:prstGeom prst="rect">
              <a:avLst/>
            </a:prstGeom>
          </p:spPr>
        </p:pic>
        <p:pic>
          <p:nvPicPr>
            <p:cNvPr id="110" name="object 110"/>
            <p:cNvPicPr/>
            <p:nvPr/>
          </p:nvPicPr>
          <p:blipFill>
            <a:blip r:embed="rId35" cstate="print"/>
            <a:stretch>
              <a:fillRect/>
            </a:stretch>
          </p:blipFill>
          <p:spPr>
            <a:xfrm>
              <a:off x="9774935" y="5498591"/>
              <a:ext cx="1139951" cy="760475"/>
            </a:xfrm>
            <a:prstGeom prst="rect">
              <a:avLst/>
            </a:prstGeom>
          </p:spPr>
        </p:pic>
      </p:grpSp>
      <p:sp>
        <p:nvSpPr>
          <p:cNvPr id="111" name="object 111"/>
          <p:cNvSpPr txBox="1"/>
          <p:nvPr/>
        </p:nvSpPr>
        <p:spPr>
          <a:xfrm>
            <a:off x="8949563" y="6276079"/>
            <a:ext cx="211328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UD デジタル 教科書体 NK-R"/>
                <a:cs typeface="UD デジタル 教科書体 NK-R"/>
              </a:rPr>
              <a:t>イ</a:t>
            </a:r>
            <a:r>
              <a:rPr sz="1200" b="1" spc="-10" dirty="0">
                <a:latin typeface="UD デジタル 教科書体 NK-R"/>
                <a:cs typeface="UD デジタル 教科書体 NK-R"/>
              </a:rPr>
              <a:t>マ</a:t>
            </a:r>
            <a:r>
              <a:rPr sz="1200" b="1" spc="-25" dirty="0">
                <a:latin typeface="UD デジタル 教科書体 NK-R"/>
                <a:cs typeface="UD デジタル 教科書体 NK-R"/>
              </a:rPr>
              <a:t>チニブ</a:t>
            </a:r>
            <a:r>
              <a:rPr sz="1200" b="1" spc="-20" dirty="0">
                <a:latin typeface="UD デジタル 教科書体 NK-R"/>
                <a:cs typeface="UD デジタル 教科書体 NK-R"/>
              </a:rPr>
              <a:t>（</a:t>
            </a:r>
            <a:r>
              <a:rPr sz="1200" b="1" spc="-25" dirty="0">
                <a:latin typeface="UD デジタル 教科書体 NK-R"/>
                <a:cs typeface="UD デジタル 教科書体 NK-R"/>
              </a:rPr>
              <a:t>低分子薬／白血病</a:t>
            </a:r>
            <a:r>
              <a:rPr sz="1200" b="1" spc="-50" dirty="0">
                <a:latin typeface="UD デジタル 教科書体 NK-R"/>
                <a:cs typeface="UD デジタル 教科書体 NK-R"/>
              </a:rPr>
              <a:t>）</a:t>
            </a:r>
            <a:endParaRPr sz="1200">
              <a:latin typeface="UD デジタル 教科書体 NK-R"/>
              <a:cs typeface="UD デジタル 教科書体 NK-R"/>
            </a:endParaRPr>
          </a:p>
        </p:txBody>
      </p:sp>
      <p:sp>
        <p:nvSpPr>
          <p:cNvPr id="112" name="object 112"/>
          <p:cNvSpPr txBox="1"/>
          <p:nvPr/>
        </p:nvSpPr>
        <p:spPr>
          <a:xfrm>
            <a:off x="9832244" y="4000398"/>
            <a:ext cx="606425" cy="208279"/>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UD デジタル 教科書体 NK-R"/>
                <a:cs typeface="UD デジタル 教科書体 NK-R"/>
              </a:rPr>
              <a:t>天然ゴ</a:t>
            </a:r>
            <a:r>
              <a:rPr sz="1200" b="1" spc="-50" dirty="0">
                <a:latin typeface="UD デジタル 教科書体 NK-R"/>
                <a:cs typeface="UD デジタル 教科書体 NK-R"/>
              </a:rPr>
              <a:t>ム</a:t>
            </a:r>
            <a:endParaRPr sz="1200">
              <a:latin typeface="UD デジタル 教科書体 NK-R"/>
              <a:cs typeface="UD デジタル 教科書体 NK-R"/>
            </a:endParaRPr>
          </a:p>
        </p:txBody>
      </p:sp>
      <p:grpSp>
        <p:nvGrpSpPr>
          <p:cNvPr id="113" name="object 113"/>
          <p:cNvGrpSpPr/>
          <p:nvPr/>
        </p:nvGrpSpPr>
        <p:grpSpPr>
          <a:xfrm>
            <a:off x="7988554" y="1815083"/>
            <a:ext cx="3164205" cy="4069079"/>
            <a:chOff x="7988554" y="1815083"/>
            <a:chExt cx="3164205" cy="4069079"/>
          </a:xfrm>
        </p:grpSpPr>
        <p:sp>
          <p:nvSpPr>
            <p:cNvPr id="114" name="object 114"/>
            <p:cNvSpPr/>
            <p:nvPr/>
          </p:nvSpPr>
          <p:spPr>
            <a:xfrm>
              <a:off x="7994904" y="4075176"/>
              <a:ext cx="1779905" cy="654050"/>
            </a:xfrm>
            <a:custGeom>
              <a:avLst/>
              <a:gdLst/>
              <a:ahLst/>
              <a:cxnLst/>
              <a:rect l="l" t="t" r="r" b="b"/>
              <a:pathLst>
                <a:path w="1779904" h="654050">
                  <a:moveTo>
                    <a:pt x="0" y="0"/>
                  </a:moveTo>
                  <a:lnTo>
                    <a:pt x="1779587" y="654050"/>
                  </a:lnTo>
                </a:path>
              </a:pathLst>
            </a:custGeom>
            <a:ln w="12192">
              <a:solidFill>
                <a:srgbClr val="FF0000"/>
              </a:solidFill>
            </a:ln>
          </p:spPr>
          <p:txBody>
            <a:bodyPr wrap="square" lIns="0" tIns="0" rIns="0" bIns="0" rtlCol="0"/>
            <a:lstStyle/>
            <a:p>
              <a:endParaRPr/>
            </a:p>
          </p:txBody>
        </p:sp>
        <p:sp>
          <p:nvSpPr>
            <p:cNvPr id="115" name="object 115"/>
            <p:cNvSpPr/>
            <p:nvPr/>
          </p:nvSpPr>
          <p:spPr>
            <a:xfrm>
              <a:off x="7994904" y="5312663"/>
              <a:ext cx="1779905" cy="565150"/>
            </a:xfrm>
            <a:custGeom>
              <a:avLst/>
              <a:gdLst/>
              <a:ahLst/>
              <a:cxnLst/>
              <a:rect l="l" t="t" r="r" b="b"/>
              <a:pathLst>
                <a:path w="1779904" h="565150">
                  <a:moveTo>
                    <a:pt x="0" y="0"/>
                  </a:moveTo>
                  <a:lnTo>
                    <a:pt x="1779587" y="565150"/>
                  </a:lnTo>
                </a:path>
              </a:pathLst>
            </a:custGeom>
            <a:ln w="12192">
              <a:solidFill>
                <a:srgbClr val="FF0000"/>
              </a:solidFill>
            </a:ln>
          </p:spPr>
          <p:txBody>
            <a:bodyPr wrap="square" lIns="0" tIns="0" rIns="0" bIns="0" rtlCol="0"/>
            <a:lstStyle/>
            <a:p>
              <a:endParaRPr/>
            </a:p>
          </p:txBody>
        </p:sp>
        <p:pic>
          <p:nvPicPr>
            <p:cNvPr id="116" name="object 116"/>
            <p:cNvPicPr/>
            <p:nvPr/>
          </p:nvPicPr>
          <p:blipFill>
            <a:blip r:embed="rId36" cstate="print"/>
            <a:stretch>
              <a:fillRect/>
            </a:stretch>
          </p:blipFill>
          <p:spPr>
            <a:xfrm>
              <a:off x="10107168" y="1815083"/>
              <a:ext cx="1045463" cy="742187"/>
            </a:xfrm>
            <a:prstGeom prst="rect">
              <a:avLst/>
            </a:prstGeom>
          </p:spPr>
        </p:pic>
      </p:grpSp>
      <p:sp>
        <p:nvSpPr>
          <p:cNvPr id="117" name="object 117"/>
          <p:cNvSpPr txBox="1"/>
          <p:nvPr/>
        </p:nvSpPr>
        <p:spPr>
          <a:xfrm>
            <a:off x="10243597" y="1689792"/>
            <a:ext cx="76644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UD デジタル 教科書体 NK-R"/>
                <a:cs typeface="UD デジタル 教科書体 NK-R"/>
              </a:rPr>
              <a:t>フィ</a:t>
            </a:r>
            <a:r>
              <a:rPr sz="1200" b="1" spc="-10" dirty="0">
                <a:latin typeface="UD デジタル 教科書体 NK-R"/>
                <a:cs typeface="UD デジタル 教科書体 NK-R"/>
              </a:rPr>
              <a:t>ブロイ</a:t>
            </a:r>
            <a:r>
              <a:rPr sz="1200" b="1" spc="-50" dirty="0">
                <a:latin typeface="UD デジタル 教科書体 NK-R"/>
                <a:cs typeface="UD デジタル 教科書体 NK-R"/>
              </a:rPr>
              <a:t>ン</a:t>
            </a:r>
            <a:endParaRPr sz="1200">
              <a:latin typeface="UD デジタル 教科書体 NK-R"/>
              <a:cs typeface="UD デジタル 教科書体 NK-R"/>
            </a:endParaRPr>
          </a:p>
        </p:txBody>
      </p:sp>
      <p:sp>
        <p:nvSpPr>
          <p:cNvPr id="118" name="object 118"/>
          <p:cNvSpPr txBox="1"/>
          <p:nvPr/>
        </p:nvSpPr>
        <p:spPr>
          <a:xfrm>
            <a:off x="10116311" y="2522435"/>
            <a:ext cx="110045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UD デジタル 教科書体 NK-R"/>
                <a:cs typeface="UD デジタル 教科書体 NK-R"/>
              </a:rPr>
              <a:t>ク</a:t>
            </a:r>
            <a:r>
              <a:rPr sz="1200" b="1" spc="-10" dirty="0">
                <a:latin typeface="UD デジタル 教科書体 NK-R"/>
                <a:cs typeface="UD デジタル 教科書体 NK-R"/>
              </a:rPr>
              <a:t>モの糸タン</a:t>
            </a:r>
            <a:r>
              <a:rPr sz="1200" b="1" spc="-20" dirty="0">
                <a:latin typeface="UD デジタル 教科書体 NK-R"/>
                <a:cs typeface="UD デジタル 教科書体 NK-R"/>
              </a:rPr>
              <a:t>パ</a:t>
            </a:r>
            <a:r>
              <a:rPr sz="1200" b="1" spc="-50" dirty="0">
                <a:latin typeface="UD デジタル 教科書体 NK-R"/>
                <a:cs typeface="UD デジタル 教科書体 NK-R"/>
              </a:rPr>
              <a:t>ク</a:t>
            </a:r>
            <a:endParaRPr sz="1200">
              <a:latin typeface="UD デジタル 教科書体 NK-R"/>
              <a:cs typeface="UD デジタル 教科書体 NK-R"/>
            </a:endParaRPr>
          </a:p>
        </p:txBody>
      </p:sp>
      <p:grpSp>
        <p:nvGrpSpPr>
          <p:cNvPr id="119" name="object 119"/>
          <p:cNvGrpSpPr/>
          <p:nvPr/>
        </p:nvGrpSpPr>
        <p:grpSpPr>
          <a:xfrm>
            <a:off x="3505200" y="2401823"/>
            <a:ext cx="6640830" cy="4180840"/>
            <a:chOff x="3505200" y="2401823"/>
            <a:chExt cx="6640830" cy="4180840"/>
          </a:xfrm>
        </p:grpSpPr>
        <p:sp>
          <p:nvSpPr>
            <p:cNvPr id="120" name="object 120"/>
            <p:cNvSpPr/>
            <p:nvPr/>
          </p:nvSpPr>
          <p:spPr>
            <a:xfrm>
              <a:off x="7994903" y="2407919"/>
              <a:ext cx="2145030" cy="498475"/>
            </a:xfrm>
            <a:custGeom>
              <a:avLst/>
              <a:gdLst/>
              <a:ahLst/>
              <a:cxnLst/>
              <a:rect l="l" t="t" r="r" b="b"/>
              <a:pathLst>
                <a:path w="2145029" h="498475">
                  <a:moveTo>
                    <a:pt x="0" y="498475"/>
                  </a:moveTo>
                  <a:lnTo>
                    <a:pt x="2144712" y="0"/>
                  </a:lnTo>
                </a:path>
              </a:pathLst>
            </a:custGeom>
            <a:ln w="12192">
              <a:solidFill>
                <a:srgbClr val="FF0000"/>
              </a:solidFill>
            </a:ln>
          </p:spPr>
          <p:txBody>
            <a:bodyPr wrap="square" lIns="0" tIns="0" rIns="0" bIns="0" rtlCol="0"/>
            <a:lstStyle/>
            <a:p>
              <a:endParaRPr/>
            </a:p>
          </p:txBody>
        </p:sp>
        <p:pic>
          <p:nvPicPr>
            <p:cNvPr id="121" name="object 121"/>
            <p:cNvPicPr/>
            <p:nvPr/>
          </p:nvPicPr>
          <p:blipFill>
            <a:blip r:embed="rId37" cstate="print"/>
            <a:stretch>
              <a:fillRect/>
            </a:stretch>
          </p:blipFill>
          <p:spPr>
            <a:xfrm>
              <a:off x="3505200" y="3569208"/>
              <a:ext cx="3144011" cy="3012947"/>
            </a:xfrm>
            <a:prstGeom prst="rect">
              <a:avLst/>
            </a:prstGeom>
          </p:spPr>
        </p:pic>
      </p:grpSp>
      <p:sp>
        <p:nvSpPr>
          <p:cNvPr id="122" name="object 122"/>
          <p:cNvSpPr txBox="1"/>
          <p:nvPr/>
        </p:nvSpPr>
        <p:spPr>
          <a:xfrm>
            <a:off x="6759050" y="746797"/>
            <a:ext cx="2682240" cy="721995"/>
          </a:xfrm>
          <a:prstGeom prst="rect">
            <a:avLst/>
          </a:prstGeom>
        </p:spPr>
        <p:txBody>
          <a:bodyPr vert="horz" wrap="square" lIns="0" tIns="95885" rIns="0" bIns="0" rtlCol="0">
            <a:spAutoFit/>
          </a:bodyPr>
          <a:lstStyle/>
          <a:p>
            <a:pPr marL="12700">
              <a:lnSpc>
                <a:spcPct val="100000"/>
              </a:lnSpc>
              <a:spcBef>
                <a:spcPts val="755"/>
              </a:spcBef>
            </a:pPr>
            <a:r>
              <a:rPr sz="1600" b="1" u="sng" spc="-25" dirty="0">
                <a:solidFill>
                  <a:srgbClr val="C00000"/>
                </a:solidFill>
                <a:uFill>
                  <a:solidFill>
                    <a:srgbClr val="C00000"/>
                  </a:solidFill>
                </a:uFill>
                <a:latin typeface="Meiryo UI"/>
                <a:cs typeface="Meiryo UI"/>
              </a:rPr>
              <a:t>生物</a:t>
            </a:r>
            <a:r>
              <a:rPr sz="1600" b="1" u="sng" spc="-30" dirty="0">
                <a:solidFill>
                  <a:srgbClr val="C00000"/>
                </a:solidFill>
                <a:uFill>
                  <a:solidFill>
                    <a:srgbClr val="C00000"/>
                  </a:solidFill>
                </a:uFill>
                <a:latin typeface="Meiryo UI"/>
                <a:cs typeface="Meiryo UI"/>
              </a:rPr>
              <a:t>は</a:t>
            </a:r>
            <a:r>
              <a:rPr sz="1600" b="1" u="sng" spc="-25" dirty="0">
                <a:solidFill>
                  <a:srgbClr val="C00000"/>
                </a:solidFill>
                <a:uFill>
                  <a:solidFill>
                    <a:srgbClr val="C00000"/>
                  </a:solidFill>
                </a:uFill>
                <a:latin typeface="Meiryo UI"/>
                <a:cs typeface="Meiryo UI"/>
              </a:rPr>
              <a:t>常温</a:t>
            </a:r>
            <a:r>
              <a:rPr sz="1600" b="1" u="sng" spc="-20" dirty="0">
                <a:solidFill>
                  <a:srgbClr val="C00000"/>
                </a:solidFill>
                <a:uFill>
                  <a:solidFill>
                    <a:srgbClr val="C00000"/>
                  </a:solidFill>
                </a:uFill>
                <a:latin typeface="Meiryo UI"/>
                <a:cs typeface="Meiryo UI"/>
              </a:rPr>
              <a:t>・</a:t>
            </a:r>
            <a:r>
              <a:rPr sz="1600" b="1" u="sng" spc="-25" dirty="0">
                <a:solidFill>
                  <a:srgbClr val="C00000"/>
                </a:solidFill>
                <a:uFill>
                  <a:solidFill>
                    <a:srgbClr val="C00000"/>
                  </a:solidFill>
                </a:uFill>
                <a:latin typeface="Meiryo UI"/>
                <a:cs typeface="Meiryo UI"/>
              </a:rPr>
              <a:t>常圧</a:t>
            </a:r>
            <a:r>
              <a:rPr sz="1600" b="1" u="sng" spc="-20" dirty="0">
                <a:solidFill>
                  <a:srgbClr val="C00000"/>
                </a:solidFill>
                <a:uFill>
                  <a:solidFill>
                    <a:srgbClr val="C00000"/>
                  </a:solidFill>
                </a:uFill>
                <a:latin typeface="Meiryo UI"/>
                <a:cs typeface="Meiryo UI"/>
              </a:rPr>
              <a:t>で</a:t>
            </a:r>
            <a:r>
              <a:rPr sz="1600" b="1" u="sng" spc="-25" dirty="0">
                <a:solidFill>
                  <a:srgbClr val="C00000"/>
                </a:solidFill>
                <a:uFill>
                  <a:solidFill>
                    <a:srgbClr val="C00000"/>
                  </a:solidFill>
                </a:uFill>
                <a:latin typeface="Meiryo UI"/>
                <a:cs typeface="Meiryo UI"/>
              </a:rPr>
              <a:t>物質</a:t>
            </a:r>
            <a:r>
              <a:rPr sz="1600" b="1" u="sng" spc="-10" dirty="0">
                <a:solidFill>
                  <a:srgbClr val="C00000"/>
                </a:solidFill>
                <a:uFill>
                  <a:solidFill>
                    <a:srgbClr val="C00000"/>
                  </a:solidFill>
                </a:uFill>
                <a:latin typeface="Meiryo UI"/>
                <a:cs typeface="Meiryo UI"/>
              </a:rPr>
              <a:t>を</a:t>
            </a:r>
            <a:r>
              <a:rPr sz="1600" b="1" u="sng" spc="-25" dirty="0">
                <a:solidFill>
                  <a:srgbClr val="C00000"/>
                </a:solidFill>
                <a:uFill>
                  <a:solidFill>
                    <a:srgbClr val="C00000"/>
                  </a:solidFill>
                </a:uFill>
                <a:latin typeface="Meiryo UI"/>
                <a:cs typeface="Meiryo UI"/>
              </a:rPr>
              <a:t>生</a:t>
            </a:r>
            <a:r>
              <a:rPr sz="1600" b="1" u="sng" spc="-50" dirty="0">
                <a:solidFill>
                  <a:srgbClr val="C00000"/>
                </a:solidFill>
                <a:uFill>
                  <a:solidFill>
                    <a:srgbClr val="C00000"/>
                  </a:solidFill>
                </a:uFill>
                <a:latin typeface="Meiryo UI"/>
                <a:cs typeface="Meiryo UI"/>
              </a:rPr>
              <a:t>産</a:t>
            </a:r>
            <a:endParaRPr sz="1600">
              <a:latin typeface="Meiryo UI"/>
              <a:cs typeface="Meiryo UI"/>
            </a:endParaRPr>
          </a:p>
          <a:p>
            <a:pPr marL="476250">
              <a:lnSpc>
                <a:spcPct val="100000"/>
              </a:lnSpc>
              <a:spcBef>
                <a:spcPts val="745"/>
              </a:spcBef>
            </a:pPr>
            <a:r>
              <a:rPr sz="1800" b="1" spc="-20" dirty="0">
                <a:solidFill>
                  <a:srgbClr val="FFFFFF"/>
                </a:solidFill>
                <a:latin typeface="UD デジタル 教科書体 NP-B"/>
                <a:cs typeface="UD デジタル 教科書体 NP-B"/>
              </a:rPr>
              <a:t>化合物</a:t>
            </a:r>
            <a:endParaRPr sz="1800">
              <a:latin typeface="UD デジタル 教科書体 NP-B"/>
              <a:cs typeface="UD デジタル 教科書体 NP-B"/>
            </a:endParaRPr>
          </a:p>
        </p:txBody>
      </p:sp>
      <p:sp>
        <p:nvSpPr>
          <p:cNvPr id="123" name="object 123"/>
          <p:cNvSpPr txBox="1">
            <a:spLocks noGrp="1"/>
          </p:cNvSpPr>
          <p:nvPr>
            <p:ph type="title"/>
          </p:nvPr>
        </p:nvSpPr>
        <p:spPr>
          <a:xfrm>
            <a:off x="3750541" y="129575"/>
            <a:ext cx="7336155" cy="452120"/>
          </a:xfrm>
          <a:prstGeom prst="rect">
            <a:avLst/>
          </a:prstGeom>
        </p:spPr>
        <p:txBody>
          <a:bodyPr vert="horz" wrap="square" lIns="0" tIns="12065" rIns="0" bIns="0" rtlCol="0">
            <a:spAutoFit/>
          </a:bodyPr>
          <a:lstStyle/>
          <a:p>
            <a:pPr marL="12700">
              <a:lnSpc>
                <a:spcPct val="100000"/>
              </a:lnSpc>
              <a:spcBef>
                <a:spcPts val="95"/>
              </a:spcBef>
            </a:pPr>
            <a:r>
              <a:rPr sz="2800" spc="-40" dirty="0"/>
              <a:t>ユ</a:t>
            </a:r>
            <a:r>
              <a:rPr sz="2800" spc="-35" dirty="0"/>
              <a:t>ビキタス資源を活用</a:t>
            </a:r>
            <a:r>
              <a:rPr sz="2800" spc="-30" dirty="0"/>
              <a:t>し</a:t>
            </a:r>
            <a:r>
              <a:rPr sz="2800" spc="-40" dirty="0"/>
              <a:t>た更</a:t>
            </a:r>
            <a:r>
              <a:rPr sz="2800" spc="-35" dirty="0"/>
              <a:t>な</a:t>
            </a:r>
            <a:r>
              <a:rPr sz="2800" spc="-30" dirty="0"/>
              <a:t>る</a:t>
            </a:r>
            <a:r>
              <a:rPr sz="2800" spc="-25" dirty="0"/>
              <a:t>産</a:t>
            </a:r>
            <a:r>
              <a:rPr sz="2800" spc="-35" dirty="0"/>
              <a:t>業のバ</a:t>
            </a:r>
            <a:r>
              <a:rPr sz="2800" spc="-40" dirty="0"/>
              <a:t>イオ化</a:t>
            </a:r>
            <a:endParaRPr sz="2800"/>
          </a:p>
        </p:txBody>
      </p:sp>
      <p:sp>
        <p:nvSpPr>
          <p:cNvPr id="124" name="object 124"/>
          <p:cNvSpPr txBox="1"/>
          <p:nvPr/>
        </p:nvSpPr>
        <p:spPr>
          <a:xfrm>
            <a:off x="3636811" y="2890952"/>
            <a:ext cx="1788795" cy="269240"/>
          </a:xfrm>
          <a:prstGeom prst="rect">
            <a:avLst/>
          </a:prstGeom>
        </p:spPr>
        <p:txBody>
          <a:bodyPr vert="horz" wrap="square" lIns="0" tIns="12065" rIns="0" bIns="0" rtlCol="0">
            <a:spAutoFit/>
          </a:bodyPr>
          <a:lstStyle/>
          <a:p>
            <a:pPr marL="274320" indent="-262255">
              <a:lnSpc>
                <a:spcPct val="100000"/>
              </a:lnSpc>
              <a:spcBef>
                <a:spcPts val="95"/>
              </a:spcBef>
              <a:buFont typeface="Wingdings"/>
              <a:buChar char=""/>
              <a:tabLst>
                <a:tab pos="274955" algn="l"/>
              </a:tabLst>
            </a:pPr>
            <a:r>
              <a:rPr sz="1600" b="0" spc="35" dirty="0">
                <a:latin typeface="BIZ UDP明朝 Medium"/>
                <a:cs typeface="BIZ UDP明朝 Medium"/>
              </a:rPr>
              <a:t>高効率</a:t>
            </a:r>
            <a:r>
              <a:rPr sz="1600" b="0" spc="-200" dirty="0">
                <a:latin typeface="BIZ UDP明朝 Medium"/>
                <a:cs typeface="BIZ UDP明朝 Medium"/>
              </a:rPr>
              <a:t>メタ</a:t>
            </a:r>
            <a:r>
              <a:rPr sz="1600" b="0" spc="-30" dirty="0">
                <a:latin typeface="BIZ UDP明朝 Medium"/>
                <a:cs typeface="BIZ UDP明朝 Medium"/>
              </a:rPr>
              <a:t>ン発酵</a:t>
            </a:r>
            <a:endParaRPr sz="1600">
              <a:latin typeface="BIZ UDP明朝 Medium"/>
              <a:cs typeface="BIZ UDP明朝 Medium"/>
            </a:endParaRPr>
          </a:p>
        </p:txBody>
      </p:sp>
      <p:sp>
        <p:nvSpPr>
          <p:cNvPr id="125" name="object 125"/>
          <p:cNvSpPr txBox="1"/>
          <p:nvPr/>
        </p:nvSpPr>
        <p:spPr>
          <a:xfrm>
            <a:off x="5506759" y="2953436"/>
            <a:ext cx="1016635" cy="193675"/>
          </a:xfrm>
          <a:prstGeom prst="rect">
            <a:avLst/>
          </a:prstGeom>
        </p:spPr>
        <p:txBody>
          <a:bodyPr vert="horz" wrap="square" lIns="0" tIns="13335" rIns="0" bIns="0" rtlCol="0">
            <a:spAutoFit/>
          </a:bodyPr>
          <a:lstStyle/>
          <a:p>
            <a:pPr marL="12700">
              <a:lnSpc>
                <a:spcPct val="100000"/>
              </a:lnSpc>
              <a:spcBef>
                <a:spcPts val="105"/>
              </a:spcBef>
            </a:pPr>
            <a:r>
              <a:rPr sz="1100" b="0" spc="-40" dirty="0">
                <a:latin typeface="BIZ UDP明朝 Medium"/>
                <a:cs typeface="BIZ UDP明朝 Medium"/>
              </a:rPr>
              <a:t>( 廃棄物資源化)</a:t>
            </a:r>
            <a:endParaRPr sz="1100">
              <a:latin typeface="BIZ UDP明朝 Medium"/>
              <a:cs typeface="BIZ UDP明朝 Medium"/>
            </a:endParaRPr>
          </a:p>
        </p:txBody>
      </p:sp>
      <p:sp>
        <p:nvSpPr>
          <p:cNvPr id="126" name="object 126"/>
          <p:cNvSpPr txBox="1"/>
          <p:nvPr/>
        </p:nvSpPr>
        <p:spPr>
          <a:xfrm>
            <a:off x="3640004" y="854617"/>
            <a:ext cx="2642870" cy="2054225"/>
          </a:xfrm>
          <a:prstGeom prst="rect">
            <a:avLst/>
          </a:prstGeom>
        </p:spPr>
        <p:txBody>
          <a:bodyPr vert="horz" wrap="square" lIns="0" tIns="55244" rIns="0" bIns="0" rtlCol="0">
            <a:spAutoFit/>
          </a:bodyPr>
          <a:lstStyle/>
          <a:p>
            <a:pPr marL="218440">
              <a:lnSpc>
                <a:spcPct val="100000"/>
              </a:lnSpc>
              <a:spcBef>
                <a:spcPts val="434"/>
              </a:spcBef>
            </a:pPr>
            <a:r>
              <a:rPr sz="1800" b="0" u="sng" spc="-130" dirty="0">
                <a:uFill>
                  <a:solidFill>
                    <a:srgbClr val="000000"/>
                  </a:solidFill>
                </a:uFill>
                <a:latin typeface="BIZ UDP明朝 Medium"/>
                <a:cs typeface="BIZ UDP明朝 Medium"/>
              </a:rPr>
              <a:t>多様な資源を効率よく変換</a:t>
            </a:r>
            <a:endParaRPr sz="1800">
              <a:latin typeface="BIZ UDP明朝 Medium"/>
              <a:cs typeface="BIZ UDP明朝 Medium"/>
            </a:endParaRPr>
          </a:p>
          <a:p>
            <a:pPr marL="274955" indent="-262890">
              <a:lnSpc>
                <a:spcPct val="100000"/>
              </a:lnSpc>
              <a:spcBef>
                <a:spcPts val="300"/>
              </a:spcBef>
              <a:buFont typeface="Wingdings"/>
              <a:buChar char=""/>
              <a:tabLst>
                <a:tab pos="275590" algn="l"/>
              </a:tabLst>
            </a:pPr>
            <a:r>
              <a:rPr sz="1600" b="0" spc="-25" dirty="0">
                <a:latin typeface="BIZ UDP明朝 Medium"/>
                <a:cs typeface="BIZ UDP明朝 Medium"/>
              </a:rPr>
              <a:t>高選択性</a:t>
            </a:r>
            <a:r>
              <a:rPr sz="1600" b="0" spc="40" dirty="0">
                <a:latin typeface="BIZ UDP明朝 Medium"/>
                <a:cs typeface="BIZ UDP明朝 Medium"/>
              </a:rPr>
              <a:t>FT </a:t>
            </a:r>
            <a:endParaRPr sz="1600">
              <a:latin typeface="BIZ UDP明朝 Medium"/>
              <a:cs typeface="BIZ UDP明朝 Medium"/>
            </a:endParaRPr>
          </a:p>
          <a:p>
            <a:pPr marL="302260">
              <a:lnSpc>
                <a:spcPct val="100000"/>
              </a:lnSpc>
              <a:spcBef>
                <a:spcPts val="240"/>
              </a:spcBef>
            </a:pPr>
            <a:r>
              <a:rPr sz="1200" b="0" dirty="0">
                <a:latin typeface="BIZ UDP明朝 Medium"/>
                <a:cs typeface="BIZ UDP明朝 Medium"/>
              </a:rPr>
              <a:t>FT:Fischer-</a:t>
            </a:r>
            <a:r>
              <a:rPr sz="1200" b="0" spc="-10" dirty="0">
                <a:latin typeface="BIZ UDP明朝 Medium"/>
                <a:cs typeface="BIZ UDP明朝 Medium"/>
              </a:rPr>
              <a:t>Tropsch</a:t>
            </a:r>
            <a:endParaRPr sz="1200">
              <a:latin typeface="BIZ UDP明朝 Medium"/>
              <a:cs typeface="BIZ UDP明朝 Medium"/>
            </a:endParaRPr>
          </a:p>
          <a:p>
            <a:pPr marL="274955" indent="-262890">
              <a:lnSpc>
                <a:spcPct val="100000"/>
              </a:lnSpc>
              <a:spcBef>
                <a:spcPts val="60"/>
              </a:spcBef>
              <a:buFont typeface="Wingdings"/>
              <a:buChar char=""/>
              <a:tabLst>
                <a:tab pos="275590" algn="l"/>
              </a:tabLst>
            </a:pPr>
            <a:r>
              <a:rPr sz="1600" b="0" spc="-155" dirty="0">
                <a:latin typeface="BIZ UDP明朝 Medium"/>
                <a:cs typeface="BIZ UDP明朝 Medium"/>
              </a:rPr>
              <a:t>フローリア</a:t>
            </a:r>
            <a:r>
              <a:rPr sz="1600" b="0" spc="-235" dirty="0">
                <a:latin typeface="BIZ UDP明朝 Medium"/>
                <a:cs typeface="BIZ UDP明朝 Medium"/>
              </a:rPr>
              <a:t>クタ</a:t>
            </a:r>
            <a:r>
              <a:rPr sz="1600" b="0" spc="-50" dirty="0">
                <a:latin typeface="BIZ UDP明朝 Medium"/>
                <a:cs typeface="BIZ UDP明朝 Medium"/>
              </a:rPr>
              <a:t>ー</a:t>
            </a:r>
            <a:endParaRPr sz="1600">
              <a:latin typeface="BIZ UDP明朝 Medium"/>
              <a:cs typeface="BIZ UDP明朝 Medium"/>
            </a:endParaRPr>
          </a:p>
          <a:p>
            <a:pPr marL="274955" indent="-262890">
              <a:lnSpc>
                <a:spcPct val="100000"/>
              </a:lnSpc>
              <a:buFont typeface="Wingdings"/>
              <a:buChar char=""/>
              <a:tabLst>
                <a:tab pos="275590" algn="l"/>
              </a:tabLst>
            </a:pPr>
            <a:r>
              <a:rPr sz="1600" b="0" spc="-114" dirty="0">
                <a:latin typeface="BIZ UDP明朝 Medium"/>
                <a:cs typeface="BIZ UDP明朝 Medium"/>
              </a:rPr>
              <a:t>スマートセル</a:t>
            </a:r>
            <a:r>
              <a:rPr sz="1600" b="0" spc="-135" dirty="0">
                <a:latin typeface="BIZ UDP明朝 Medium"/>
                <a:cs typeface="BIZ UDP明朝 Medium"/>
              </a:rPr>
              <a:t>技術</a:t>
            </a:r>
            <a:r>
              <a:rPr sz="1600" b="0" spc="-120" dirty="0">
                <a:latin typeface="BIZ UDP明朝 Medium"/>
                <a:cs typeface="BIZ UDP明朝 Medium"/>
              </a:rPr>
              <a:t>の</a:t>
            </a:r>
            <a:r>
              <a:rPr sz="1600" b="0" spc="-25" dirty="0">
                <a:latin typeface="BIZ UDP明朝 Medium"/>
                <a:cs typeface="BIZ UDP明朝 Medium"/>
              </a:rPr>
              <a:t>展</a:t>
            </a:r>
            <a:r>
              <a:rPr sz="1600" b="0" spc="-50" dirty="0">
                <a:latin typeface="BIZ UDP明朝 Medium"/>
                <a:cs typeface="BIZ UDP明朝 Medium"/>
              </a:rPr>
              <a:t>開</a:t>
            </a:r>
            <a:endParaRPr sz="1600">
              <a:latin typeface="BIZ UDP明朝 Medium"/>
              <a:cs typeface="BIZ UDP明朝 Medium"/>
            </a:endParaRPr>
          </a:p>
          <a:p>
            <a:pPr marL="274320" indent="-262255">
              <a:lnSpc>
                <a:spcPct val="100000"/>
              </a:lnSpc>
              <a:buFont typeface="Wingdings"/>
              <a:buChar char=""/>
              <a:tabLst>
                <a:tab pos="274955" algn="l"/>
              </a:tabLst>
            </a:pPr>
            <a:r>
              <a:rPr sz="1600" b="0" spc="-25" dirty="0">
                <a:latin typeface="BIZ UDP明朝 Medium"/>
                <a:cs typeface="BIZ UDP明朝 Medium"/>
              </a:rPr>
              <a:t>効率的化学変</a:t>
            </a:r>
            <a:r>
              <a:rPr sz="1600" b="0" spc="-50" dirty="0">
                <a:latin typeface="BIZ UDP明朝 Medium"/>
                <a:cs typeface="BIZ UDP明朝 Medium"/>
              </a:rPr>
              <a:t>換</a:t>
            </a:r>
            <a:endParaRPr sz="1600">
              <a:latin typeface="BIZ UDP明朝 Medium"/>
              <a:cs typeface="BIZ UDP明朝 Medium"/>
            </a:endParaRPr>
          </a:p>
          <a:p>
            <a:pPr marL="274320" indent="-262255">
              <a:lnSpc>
                <a:spcPts val="1880"/>
              </a:lnSpc>
              <a:buFont typeface="Wingdings"/>
              <a:buChar char=""/>
              <a:tabLst>
                <a:tab pos="274955" algn="l"/>
              </a:tabLst>
            </a:pPr>
            <a:r>
              <a:rPr sz="1600" b="0" spc="-25" dirty="0">
                <a:latin typeface="BIZ UDP明朝 Medium"/>
                <a:cs typeface="BIZ UDP明朝 Medium"/>
              </a:rPr>
              <a:t>バイオケミ</a:t>
            </a:r>
            <a:r>
              <a:rPr sz="1600" b="0" spc="-20" dirty="0">
                <a:latin typeface="BIZ UDP明朝 Medium"/>
                <a:cs typeface="BIZ UDP明朝 Medium"/>
              </a:rPr>
              <a:t>カ</a:t>
            </a:r>
            <a:r>
              <a:rPr sz="1600" b="0" spc="-50" dirty="0">
                <a:latin typeface="BIZ UDP明朝 Medium"/>
                <a:cs typeface="BIZ UDP明朝 Medium"/>
              </a:rPr>
              <a:t>ル</a:t>
            </a:r>
            <a:endParaRPr sz="1600">
              <a:latin typeface="BIZ UDP明朝 Medium"/>
              <a:cs typeface="BIZ UDP明朝 Medium"/>
            </a:endParaRPr>
          </a:p>
          <a:p>
            <a:pPr marL="294640" indent="-262890">
              <a:lnSpc>
                <a:spcPts val="1880"/>
              </a:lnSpc>
              <a:buFont typeface="Wingdings"/>
              <a:buChar char=""/>
              <a:tabLst>
                <a:tab pos="295275" algn="l"/>
              </a:tabLst>
            </a:pPr>
            <a:r>
              <a:rPr sz="1600" b="0" spc="-150" dirty="0">
                <a:latin typeface="BIZ UDP明朝 Medium"/>
                <a:cs typeface="BIZ UDP明朝 Medium"/>
              </a:rPr>
              <a:t>ガス</a:t>
            </a:r>
            <a:r>
              <a:rPr sz="1600" b="0" spc="-160" dirty="0">
                <a:latin typeface="BIZ UDP明朝 Medium"/>
                <a:cs typeface="BIZ UDP明朝 Medium"/>
              </a:rPr>
              <a:t>発酵</a:t>
            </a:r>
            <a:r>
              <a:rPr sz="1100" b="0" spc="-165" dirty="0">
                <a:latin typeface="BIZ UDP明朝 Medium"/>
                <a:cs typeface="BIZ UDP明朝 Medium"/>
              </a:rPr>
              <a:t>( 合成ガス、水素、メタン</a:t>
            </a:r>
            <a:r>
              <a:rPr sz="1100" b="0" spc="30" dirty="0">
                <a:latin typeface="BIZ UDP明朝 Medium"/>
                <a:cs typeface="BIZ UDP明朝 Medium"/>
              </a:rPr>
              <a:t>etc)</a:t>
            </a:r>
            <a:endParaRPr sz="1100">
              <a:latin typeface="BIZ UDP明朝 Medium"/>
              <a:cs typeface="BIZ UDP明朝 Medium"/>
            </a:endParaRP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4819" y="86868"/>
            <a:ext cx="11633200" cy="4564380"/>
            <a:chOff x="464819" y="86868"/>
            <a:chExt cx="11633200" cy="4564380"/>
          </a:xfrm>
        </p:grpSpPr>
        <p:pic>
          <p:nvPicPr>
            <p:cNvPr id="3" name="object 3"/>
            <p:cNvPicPr/>
            <p:nvPr/>
          </p:nvPicPr>
          <p:blipFill>
            <a:blip r:embed="rId2" cstate="print"/>
            <a:stretch>
              <a:fillRect/>
            </a:stretch>
          </p:blipFill>
          <p:spPr>
            <a:xfrm>
              <a:off x="464819" y="813210"/>
              <a:ext cx="11174260" cy="3838037"/>
            </a:xfrm>
            <a:prstGeom prst="rect">
              <a:avLst/>
            </a:prstGeom>
          </p:spPr>
        </p:pic>
        <p:pic>
          <p:nvPicPr>
            <p:cNvPr id="4" name="object 4"/>
            <p:cNvPicPr/>
            <p:nvPr/>
          </p:nvPicPr>
          <p:blipFill>
            <a:blip r:embed="rId3" cstate="print"/>
            <a:stretch>
              <a:fillRect/>
            </a:stretch>
          </p:blipFill>
          <p:spPr>
            <a:xfrm>
              <a:off x="11423904" y="86868"/>
              <a:ext cx="673607" cy="1028699"/>
            </a:xfrm>
            <a:prstGeom prst="rect">
              <a:avLst/>
            </a:prstGeom>
          </p:spPr>
        </p:pic>
      </p:grpSp>
      <p:sp>
        <p:nvSpPr>
          <p:cNvPr id="5" name="object 5"/>
          <p:cNvSpPr txBox="1"/>
          <p:nvPr/>
        </p:nvSpPr>
        <p:spPr>
          <a:xfrm>
            <a:off x="11880829" y="6530847"/>
            <a:ext cx="23304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HG明朝B"/>
                <a:cs typeface="HG明朝B"/>
              </a:rPr>
              <a:t>45</a:t>
            </a:r>
            <a:endParaRPr sz="1600">
              <a:latin typeface="HG明朝B"/>
              <a:cs typeface="HG明朝B"/>
            </a:endParaRPr>
          </a:p>
        </p:txBody>
      </p:sp>
      <p:sp>
        <p:nvSpPr>
          <p:cNvPr id="6" name="object 6"/>
          <p:cNvSpPr txBox="1">
            <a:spLocks noGrp="1"/>
          </p:cNvSpPr>
          <p:nvPr>
            <p:ph type="title"/>
          </p:nvPr>
        </p:nvSpPr>
        <p:spPr>
          <a:xfrm>
            <a:off x="1343369" y="201344"/>
            <a:ext cx="9418320" cy="574040"/>
          </a:xfrm>
          <a:prstGeom prst="rect">
            <a:avLst/>
          </a:prstGeom>
        </p:spPr>
        <p:txBody>
          <a:bodyPr vert="horz" wrap="square" lIns="0" tIns="12700" rIns="0" bIns="0" rtlCol="0">
            <a:spAutoFit/>
          </a:bodyPr>
          <a:lstStyle/>
          <a:p>
            <a:pPr marL="12700">
              <a:lnSpc>
                <a:spcPct val="100000"/>
              </a:lnSpc>
              <a:spcBef>
                <a:spcPts val="100"/>
              </a:spcBef>
            </a:pPr>
            <a:r>
              <a:rPr sz="3600" spc="-15" dirty="0"/>
              <a:t>メガシティ化によるサーキュラーエコノミーを実現</a:t>
            </a:r>
            <a:endParaRPr sz="3600"/>
          </a:p>
        </p:txBody>
      </p:sp>
      <p:grpSp>
        <p:nvGrpSpPr>
          <p:cNvPr id="7" name="object 7"/>
          <p:cNvGrpSpPr/>
          <p:nvPr/>
        </p:nvGrpSpPr>
        <p:grpSpPr>
          <a:xfrm>
            <a:off x="461772" y="4367529"/>
            <a:ext cx="11192510" cy="1384300"/>
            <a:chOff x="461772" y="4367529"/>
            <a:chExt cx="11192510" cy="1384300"/>
          </a:xfrm>
        </p:grpSpPr>
        <p:pic>
          <p:nvPicPr>
            <p:cNvPr id="8" name="object 8"/>
            <p:cNvPicPr/>
            <p:nvPr/>
          </p:nvPicPr>
          <p:blipFill>
            <a:blip r:embed="rId4" cstate="print"/>
            <a:stretch>
              <a:fillRect/>
            </a:stretch>
          </p:blipFill>
          <p:spPr>
            <a:xfrm>
              <a:off x="461772" y="4561331"/>
              <a:ext cx="11192255" cy="1190243"/>
            </a:xfrm>
            <a:prstGeom prst="rect">
              <a:avLst/>
            </a:prstGeom>
          </p:spPr>
        </p:pic>
        <p:sp>
          <p:nvSpPr>
            <p:cNvPr id="9" name="object 9"/>
            <p:cNvSpPr/>
            <p:nvPr/>
          </p:nvSpPr>
          <p:spPr>
            <a:xfrm>
              <a:off x="5003292" y="4373879"/>
              <a:ext cx="2242185" cy="457200"/>
            </a:xfrm>
            <a:custGeom>
              <a:avLst/>
              <a:gdLst/>
              <a:ahLst/>
              <a:cxnLst/>
              <a:rect l="l" t="t" r="r" b="b"/>
              <a:pathLst>
                <a:path w="2242184" h="457200">
                  <a:moveTo>
                    <a:pt x="2165604" y="0"/>
                  </a:moveTo>
                  <a:lnTo>
                    <a:pt x="76200" y="0"/>
                  </a:lnTo>
                  <a:lnTo>
                    <a:pt x="46537" y="5987"/>
                  </a:lnTo>
                  <a:lnTo>
                    <a:pt x="22317" y="22317"/>
                  </a:lnTo>
                  <a:lnTo>
                    <a:pt x="5987" y="46537"/>
                  </a:lnTo>
                  <a:lnTo>
                    <a:pt x="0" y="76200"/>
                  </a:lnTo>
                  <a:lnTo>
                    <a:pt x="0" y="381000"/>
                  </a:lnTo>
                  <a:lnTo>
                    <a:pt x="5987" y="410662"/>
                  </a:lnTo>
                  <a:lnTo>
                    <a:pt x="22317" y="434882"/>
                  </a:lnTo>
                  <a:lnTo>
                    <a:pt x="46537" y="451212"/>
                  </a:lnTo>
                  <a:lnTo>
                    <a:pt x="76200" y="457200"/>
                  </a:lnTo>
                  <a:lnTo>
                    <a:pt x="2165604" y="457200"/>
                  </a:lnTo>
                  <a:lnTo>
                    <a:pt x="2195266" y="451212"/>
                  </a:lnTo>
                  <a:lnTo>
                    <a:pt x="2219486" y="434882"/>
                  </a:lnTo>
                  <a:lnTo>
                    <a:pt x="2235816" y="410662"/>
                  </a:lnTo>
                  <a:lnTo>
                    <a:pt x="2241804" y="381000"/>
                  </a:lnTo>
                  <a:lnTo>
                    <a:pt x="2241804" y="76200"/>
                  </a:lnTo>
                  <a:lnTo>
                    <a:pt x="2235816" y="46537"/>
                  </a:lnTo>
                  <a:lnTo>
                    <a:pt x="2219486" y="22317"/>
                  </a:lnTo>
                  <a:lnTo>
                    <a:pt x="2195266" y="5987"/>
                  </a:lnTo>
                  <a:lnTo>
                    <a:pt x="2165604" y="0"/>
                  </a:lnTo>
                  <a:close/>
                </a:path>
              </a:pathLst>
            </a:custGeom>
            <a:solidFill>
              <a:srgbClr val="C00000"/>
            </a:solidFill>
          </p:spPr>
          <p:txBody>
            <a:bodyPr wrap="square" lIns="0" tIns="0" rIns="0" bIns="0" rtlCol="0"/>
            <a:lstStyle/>
            <a:p>
              <a:endParaRPr/>
            </a:p>
          </p:txBody>
        </p:sp>
        <p:sp>
          <p:nvSpPr>
            <p:cNvPr id="10" name="object 10"/>
            <p:cNvSpPr/>
            <p:nvPr/>
          </p:nvSpPr>
          <p:spPr>
            <a:xfrm>
              <a:off x="5003292" y="4373879"/>
              <a:ext cx="2242185" cy="457200"/>
            </a:xfrm>
            <a:custGeom>
              <a:avLst/>
              <a:gdLst/>
              <a:ahLst/>
              <a:cxnLst/>
              <a:rect l="l" t="t" r="r" b="b"/>
              <a:pathLst>
                <a:path w="2242184" h="457200">
                  <a:moveTo>
                    <a:pt x="0" y="76200"/>
                  </a:moveTo>
                  <a:lnTo>
                    <a:pt x="5987" y="46537"/>
                  </a:lnTo>
                  <a:lnTo>
                    <a:pt x="22317" y="22317"/>
                  </a:lnTo>
                  <a:lnTo>
                    <a:pt x="46537" y="5987"/>
                  </a:lnTo>
                  <a:lnTo>
                    <a:pt x="76200" y="0"/>
                  </a:lnTo>
                  <a:lnTo>
                    <a:pt x="2165604" y="0"/>
                  </a:lnTo>
                  <a:lnTo>
                    <a:pt x="2195266" y="5987"/>
                  </a:lnTo>
                  <a:lnTo>
                    <a:pt x="2219486" y="22317"/>
                  </a:lnTo>
                  <a:lnTo>
                    <a:pt x="2235816" y="46537"/>
                  </a:lnTo>
                  <a:lnTo>
                    <a:pt x="2241804" y="76200"/>
                  </a:lnTo>
                  <a:lnTo>
                    <a:pt x="2241804" y="381000"/>
                  </a:lnTo>
                  <a:lnTo>
                    <a:pt x="2235816" y="410662"/>
                  </a:lnTo>
                  <a:lnTo>
                    <a:pt x="2219486" y="434882"/>
                  </a:lnTo>
                  <a:lnTo>
                    <a:pt x="2195266" y="451212"/>
                  </a:lnTo>
                  <a:lnTo>
                    <a:pt x="2165604" y="457200"/>
                  </a:lnTo>
                  <a:lnTo>
                    <a:pt x="76200" y="457200"/>
                  </a:lnTo>
                  <a:lnTo>
                    <a:pt x="46537" y="451212"/>
                  </a:lnTo>
                  <a:lnTo>
                    <a:pt x="22317" y="434882"/>
                  </a:lnTo>
                  <a:lnTo>
                    <a:pt x="5987" y="410662"/>
                  </a:lnTo>
                  <a:lnTo>
                    <a:pt x="0" y="381000"/>
                  </a:lnTo>
                  <a:lnTo>
                    <a:pt x="0" y="76200"/>
                  </a:lnTo>
                  <a:close/>
                </a:path>
              </a:pathLst>
            </a:custGeom>
            <a:ln w="12192">
              <a:solidFill>
                <a:srgbClr val="41719C"/>
              </a:solidFill>
            </a:ln>
          </p:spPr>
          <p:txBody>
            <a:bodyPr wrap="square" lIns="0" tIns="0" rIns="0" bIns="0" rtlCol="0"/>
            <a:lstStyle/>
            <a:p>
              <a:endParaRPr/>
            </a:p>
          </p:txBody>
        </p:sp>
      </p:grpSp>
      <p:sp>
        <p:nvSpPr>
          <p:cNvPr id="11" name="object 11"/>
          <p:cNvSpPr txBox="1"/>
          <p:nvPr/>
        </p:nvSpPr>
        <p:spPr>
          <a:xfrm>
            <a:off x="5221076" y="4413916"/>
            <a:ext cx="1807210" cy="330835"/>
          </a:xfrm>
          <a:prstGeom prst="rect">
            <a:avLst/>
          </a:prstGeom>
        </p:spPr>
        <p:txBody>
          <a:bodyPr vert="horz" wrap="square" lIns="0" tIns="12700" rIns="0" bIns="0" rtlCol="0">
            <a:spAutoFit/>
          </a:bodyPr>
          <a:lstStyle/>
          <a:p>
            <a:pPr marL="12700">
              <a:lnSpc>
                <a:spcPct val="100000"/>
              </a:lnSpc>
              <a:spcBef>
                <a:spcPts val="100"/>
              </a:spcBef>
            </a:pPr>
            <a:r>
              <a:rPr sz="2000" b="1" spc="-10" dirty="0">
                <a:solidFill>
                  <a:srgbClr val="FFFFFF"/>
                </a:solidFill>
                <a:latin typeface="UD デジタル 教科書体 NP-B"/>
                <a:cs typeface="UD デジタル 教科書体 NP-B"/>
              </a:rPr>
              <a:t>ユビキタス資源</a:t>
            </a:r>
            <a:endParaRPr sz="2000">
              <a:latin typeface="UD デジタル 教科書体 NP-B"/>
              <a:cs typeface="UD デジタル 教科書体 NP-B"/>
            </a:endParaRPr>
          </a:p>
        </p:txBody>
      </p:sp>
      <p:grpSp>
        <p:nvGrpSpPr>
          <p:cNvPr id="12" name="object 12"/>
          <p:cNvGrpSpPr/>
          <p:nvPr/>
        </p:nvGrpSpPr>
        <p:grpSpPr>
          <a:xfrm>
            <a:off x="642873" y="5487671"/>
            <a:ext cx="1841500" cy="469900"/>
            <a:chOff x="642873" y="5487671"/>
            <a:chExt cx="1841500" cy="469900"/>
          </a:xfrm>
        </p:grpSpPr>
        <p:sp>
          <p:nvSpPr>
            <p:cNvPr id="13" name="object 13"/>
            <p:cNvSpPr/>
            <p:nvPr/>
          </p:nvSpPr>
          <p:spPr>
            <a:xfrm>
              <a:off x="649223" y="5494021"/>
              <a:ext cx="1828800" cy="457200"/>
            </a:xfrm>
            <a:custGeom>
              <a:avLst/>
              <a:gdLst/>
              <a:ahLst/>
              <a:cxnLst/>
              <a:rect l="l" t="t" r="r" b="b"/>
              <a:pathLst>
                <a:path w="1828800" h="457200">
                  <a:moveTo>
                    <a:pt x="1752600" y="0"/>
                  </a:moveTo>
                  <a:lnTo>
                    <a:pt x="76200" y="0"/>
                  </a:lnTo>
                  <a:lnTo>
                    <a:pt x="46537" y="5987"/>
                  </a:lnTo>
                  <a:lnTo>
                    <a:pt x="22317" y="22317"/>
                  </a:lnTo>
                  <a:lnTo>
                    <a:pt x="5987" y="46537"/>
                  </a:lnTo>
                  <a:lnTo>
                    <a:pt x="0" y="76200"/>
                  </a:lnTo>
                  <a:lnTo>
                    <a:pt x="0" y="381000"/>
                  </a:lnTo>
                  <a:lnTo>
                    <a:pt x="5987" y="410656"/>
                  </a:lnTo>
                  <a:lnTo>
                    <a:pt x="22317" y="434878"/>
                  </a:lnTo>
                  <a:lnTo>
                    <a:pt x="46537" y="451210"/>
                  </a:lnTo>
                  <a:lnTo>
                    <a:pt x="76200" y="457200"/>
                  </a:lnTo>
                  <a:lnTo>
                    <a:pt x="1752600" y="457200"/>
                  </a:lnTo>
                  <a:lnTo>
                    <a:pt x="1782262" y="451210"/>
                  </a:lnTo>
                  <a:lnTo>
                    <a:pt x="1806482" y="434878"/>
                  </a:lnTo>
                  <a:lnTo>
                    <a:pt x="1822812" y="410656"/>
                  </a:lnTo>
                  <a:lnTo>
                    <a:pt x="1828800" y="381000"/>
                  </a:lnTo>
                  <a:lnTo>
                    <a:pt x="1828800" y="76200"/>
                  </a:lnTo>
                  <a:lnTo>
                    <a:pt x="1822812" y="46537"/>
                  </a:lnTo>
                  <a:lnTo>
                    <a:pt x="1806482" y="22317"/>
                  </a:lnTo>
                  <a:lnTo>
                    <a:pt x="1782262" y="5987"/>
                  </a:lnTo>
                  <a:lnTo>
                    <a:pt x="1752600" y="0"/>
                  </a:lnTo>
                  <a:close/>
                </a:path>
              </a:pathLst>
            </a:custGeom>
            <a:solidFill>
              <a:srgbClr val="2E75B6"/>
            </a:solidFill>
          </p:spPr>
          <p:txBody>
            <a:bodyPr wrap="square" lIns="0" tIns="0" rIns="0" bIns="0" rtlCol="0"/>
            <a:lstStyle/>
            <a:p>
              <a:endParaRPr/>
            </a:p>
          </p:txBody>
        </p:sp>
        <p:sp>
          <p:nvSpPr>
            <p:cNvPr id="14" name="object 14"/>
            <p:cNvSpPr/>
            <p:nvPr/>
          </p:nvSpPr>
          <p:spPr>
            <a:xfrm>
              <a:off x="649223" y="5494021"/>
              <a:ext cx="1828800" cy="457200"/>
            </a:xfrm>
            <a:custGeom>
              <a:avLst/>
              <a:gdLst/>
              <a:ahLst/>
              <a:cxnLst/>
              <a:rect l="l" t="t" r="r" b="b"/>
              <a:pathLst>
                <a:path w="1828800" h="457200">
                  <a:moveTo>
                    <a:pt x="0" y="76200"/>
                  </a:moveTo>
                  <a:lnTo>
                    <a:pt x="5987" y="46537"/>
                  </a:lnTo>
                  <a:lnTo>
                    <a:pt x="22317" y="22317"/>
                  </a:lnTo>
                  <a:lnTo>
                    <a:pt x="46537" y="5987"/>
                  </a:lnTo>
                  <a:lnTo>
                    <a:pt x="76200" y="0"/>
                  </a:lnTo>
                  <a:lnTo>
                    <a:pt x="1752600" y="0"/>
                  </a:lnTo>
                  <a:lnTo>
                    <a:pt x="1782262" y="5987"/>
                  </a:lnTo>
                  <a:lnTo>
                    <a:pt x="1806482" y="22317"/>
                  </a:lnTo>
                  <a:lnTo>
                    <a:pt x="1822812" y="46537"/>
                  </a:lnTo>
                  <a:lnTo>
                    <a:pt x="1828800" y="76200"/>
                  </a:lnTo>
                  <a:lnTo>
                    <a:pt x="1828800" y="381000"/>
                  </a:lnTo>
                  <a:lnTo>
                    <a:pt x="1822812" y="410656"/>
                  </a:lnTo>
                  <a:lnTo>
                    <a:pt x="1806482" y="434878"/>
                  </a:lnTo>
                  <a:lnTo>
                    <a:pt x="1782262" y="451210"/>
                  </a:lnTo>
                  <a:lnTo>
                    <a:pt x="1752600" y="457200"/>
                  </a:lnTo>
                  <a:lnTo>
                    <a:pt x="76200" y="457200"/>
                  </a:lnTo>
                  <a:lnTo>
                    <a:pt x="46537" y="451210"/>
                  </a:lnTo>
                  <a:lnTo>
                    <a:pt x="22317" y="434878"/>
                  </a:lnTo>
                  <a:lnTo>
                    <a:pt x="5987" y="410656"/>
                  </a:lnTo>
                  <a:lnTo>
                    <a:pt x="0" y="381000"/>
                  </a:lnTo>
                  <a:lnTo>
                    <a:pt x="0" y="76200"/>
                  </a:lnTo>
                  <a:close/>
                </a:path>
              </a:pathLst>
            </a:custGeom>
            <a:ln w="12192">
              <a:solidFill>
                <a:srgbClr val="C00000"/>
              </a:solidFill>
            </a:ln>
          </p:spPr>
          <p:txBody>
            <a:bodyPr wrap="square" lIns="0" tIns="0" rIns="0" bIns="0" rtlCol="0"/>
            <a:lstStyle/>
            <a:p>
              <a:endParaRPr/>
            </a:p>
          </p:txBody>
        </p:sp>
      </p:grpSp>
      <p:sp>
        <p:nvSpPr>
          <p:cNvPr id="15" name="object 15"/>
          <p:cNvSpPr txBox="1"/>
          <p:nvPr/>
        </p:nvSpPr>
        <p:spPr>
          <a:xfrm>
            <a:off x="786141" y="5585633"/>
            <a:ext cx="1555750" cy="299720"/>
          </a:xfrm>
          <a:prstGeom prst="rect">
            <a:avLst/>
          </a:prstGeom>
        </p:spPr>
        <p:txBody>
          <a:bodyPr vert="horz" wrap="square" lIns="0" tIns="12700" rIns="0" bIns="0" rtlCol="0">
            <a:spAutoFit/>
          </a:bodyPr>
          <a:lstStyle/>
          <a:p>
            <a:pPr marL="12700">
              <a:lnSpc>
                <a:spcPct val="100000"/>
              </a:lnSpc>
              <a:spcBef>
                <a:spcPts val="100"/>
              </a:spcBef>
            </a:pPr>
            <a:r>
              <a:rPr sz="1800" b="0" spc="-15" dirty="0">
                <a:solidFill>
                  <a:srgbClr val="FFFFFF"/>
                </a:solidFill>
                <a:latin typeface="BIZ UDP明朝 Medium"/>
                <a:cs typeface="BIZ UDP明朝 Medium"/>
              </a:rPr>
              <a:t>エネルギー分野</a:t>
            </a:r>
            <a:endParaRPr sz="1800">
              <a:latin typeface="BIZ UDP明朝 Medium"/>
              <a:cs typeface="BIZ UDP明朝 Medium"/>
            </a:endParaRPr>
          </a:p>
        </p:txBody>
      </p:sp>
      <p:grpSp>
        <p:nvGrpSpPr>
          <p:cNvPr id="16" name="object 16"/>
          <p:cNvGrpSpPr/>
          <p:nvPr/>
        </p:nvGrpSpPr>
        <p:grpSpPr>
          <a:xfrm>
            <a:off x="7435342" y="5481575"/>
            <a:ext cx="1841500" cy="469900"/>
            <a:chOff x="7435342" y="5481575"/>
            <a:chExt cx="1841500" cy="469900"/>
          </a:xfrm>
        </p:grpSpPr>
        <p:sp>
          <p:nvSpPr>
            <p:cNvPr id="17" name="object 17"/>
            <p:cNvSpPr/>
            <p:nvPr/>
          </p:nvSpPr>
          <p:spPr>
            <a:xfrm>
              <a:off x="7441692" y="5487925"/>
              <a:ext cx="1828800" cy="457200"/>
            </a:xfrm>
            <a:custGeom>
              <a:avLst/>
              <a:gdLst/>
              <a:ahLst/>
              <a:cxnLst/>
              <a:rect l="l" t="t" r="r" b="b"/>
              <a:pathLst>
                <a:path w="1828800" h="457200">
                  <a:moveTo>
                    <a:pt x="1752600" y="0"/>
                  </a:moveTo>
                  <a:lnTo>
                    <a:pt x="76200" y="0"/>
                  </a:lnTo>
                  <a:lnTo>
                    <a:pt x="46537" y="5987"/>
                  </a:lnTo>
                  <a:lnTo>
                    <a:pt x="22317" y="22317"/>
                  </a:lnTo>
                  <a:lnTo>
                    <a:pt x="5987" y="46537"/>
                  </a:lnTo>
                  <a:lnTo>
                    <a:pt x="0" y="76200"/>
                  </a:lnTo>
                  <a:lnTo>
                    <a:pt x="0" y="381000"/>
                  </a:lnTo>
                  <a:lnTo>
                    <a:pt x="5987" y="410656"/>
                  </a:lnTo>
                  <a:lnTo>
                    <a:pt x="22317" y="434878"/>
                  </a:lnTo>
                  <a:lnTo>
                    <a:pt x="46537" y="451210"/>
                  </a:lnTo>
                  <a:lnTo>
                    <a:pt x="76200" y="457200"/>
                  </a:lnTo>
                  <a:lnTo>
                    <a:pt x="1752600" y="457200"/>
                  </a:lnTo>
                  <a:lnTo>
                    <a:pt x="1782262" y="451210"/>
                  </a:lnTo>
                  <a:lnTo>
                    <a:pt x="1806482" y="434878"/>
                  </a:lnTo>
                  <a:lnTo>
                    <a:pt x="1822812" y="410656"/>
                  </a:lnTo>
                  <a:lnTo>
                    <a:pt x="1828800" y="381000"/>
                  </a:lnTo>
                  <a:lnTo>
                    <a:pt x="1828800" y="76200"/>
                  </a:lnTo>
                  <a:lnTo>
                    <a:pt x="1822812" y="46537"/>
                  </a:lnTo>
                  <a:lnTo>
                    <a:pt x="1806482" y="22317"/>
                  </a:lnTo>
                  <a:lnTo>
                    <a:pt x="1782262" y="5987"/>
                  </a:lnTo>
                  <a:lnTo>
                    <a:pt x="1752600" y="0"/>
                  </a:lnTo>
                  <a:close/>
                </a:path>
              </a:pathLst>
            </a:custGeom>
            <a:solidFill>
              <a:srgbClr val="2E75B6"/>
            </a:solidFill>
          </p:spPr>
          <p:txBody>
            <a:bodyPr wrap="square" lIns="0" tIns="0" rIns="0" bIns="0" rtlCol="0"/>
            <a:lstStyle/>
            <a:p>
              <a:endParaRPr/>
            </a:p>
          </p:txBody>
        </p:sp>
        <p:sp>
          <p:nvSpPr>
            <p:cNvPr id="18" name="object 18"/>
            <p:cNvSpPr/>
            <p:nvPr/>
          </p:nvSpPr>
          <p:spPr>
            <a:xfrm>
              <a:off x="7441692" y="5487925"/>
              <a:ext cx="1828800" cy="457200"/>
            </a:xfrm>
            <a:custGeom>
              <a:avLst/>
              <a:gdLst/>
              <a:ahLst/>
              <a:cxnLst/>
              <a:rect l="l" t="t" r="r" b="b"/>
              <a:pathLst>
                <a:path w="1828800" h="457200">
                  <a:moveTo>
                    <a:pt x="0" y="76200"/>
                  </a:moveTo>
                  <a:lnTo>
                    <a:pt x="5987" y="46537"/>
                  </a:lnTo>
                  <a:lnTo>
                    <a:pt x="22317" y="22317"/>
                  </a:lnTo>
                  <a:lnTo>
                    <a:pt x="46537" y="5987"/>
                  </a:lnTo>
                  <a:lnTo>
                    <a:pt x="76200" y="0"/>
                  </a:lnTo>
                  <a:lnTo>
                    <a:pt x="1752600" y="0"/>
                  </a:lnTo>
                  <a:lnTo>
                    <a:pt x="1782262" y="5987"/>
                  </a:lnTo>
                  <a:lnTo>
                    <a:pt x="1806482" y="22317"/>
                  </a:lnTo>
                  <a:lnTo>
                    <a:pt x="1822812" y="46537"/>
                  </a:lnTo>
                  <a:lnTo>
                    <a:pt x="1828800" y="76200"/>
                  </a:lnTo>
                  <a:lnTo>
                    <a:pt x="1828800" y="381000"/>
                  </a:lnTo>
                  <a:lnTo>
                    <a:pt x="1822812" y="410656"/>
                  </a:lnTo>
                  <a:lnTo>
                    <a:pt x="1806482" y="434878"/>
                  </a:lnTo>
                  <a:lnTo>
                    <a:pt x="1782262" y="451210"/>
                  </a:lnTo>
                  <a:lnTo>
                    <a:pt x="1752600" y="457200"/>
                  </a:lnTo>
                  <a:lnTo>
                    <a:pt x="76200" y="457200"/>
                  </a:lnTo>
                  <a:lnTo>
                    <a:pt x="46537" y="451210"/>
                  </a:lnTo>
                  <a:lnTo>
                    <a:pt x="22317" y="434878"/>
                  </a:lnTo>
                  <a:lnTo>
                    <a:pt x="5987" y="410656"/>
                  </a:lnTo>
                  <a:lnTo>
                    <a:pt x="0" y="381000"/>
                  </a:lnTo>
                  <a:lnTo>
                    <a:pt x="0" y="76200"/>
                  </a:lnTo>
                  <a:close/>
                </a:path>
              </a:pathLst>
            </a:custGeom>
            <a:ln w="12192">
              <a:solidFill>
                <a:srgbClr val="C00000"/>
              </a:solidFill>
            </a:ln>
          </p:spPr>
          <p:txBody>
            <a:bodyPr wrap="square" lIns="0" tIns="0" rIns="0" bIns="0" rtlCol="0"/>
            <a:lstStyle/>
            <a:p>
              <a:endParaRPr/>
            </a:p>
          </p:txBody>
        </p:sp>
      </p:grpSp>
      <p:sp>
        <p:nvSpPr>
          <p:cNvPr id="19" name="object 19"/>
          <p:cNvSpPr txBox="1"/>
          <p:nvPr/>
        </p:nvSpPr>
        <p:spPr>
          <a:xfrm>
            <a:off x="7812797" y="5565498"/>
            <a:ext cx="1086485" cy="330835"/>
          </a:xfrm>
          <a:prstGeom prst="rect">
            <a:avLst/>
          </a:prstGeom>
        </p:spPr>
        <p:txBody>
          <a:bodyPr vert="horz" wrap="square" lIns="0" tIns="12700" rIns="0" bIns="0" rtlCol="0">
            <a:spAutoFit/>
          </a:bodyPr>
          <a:lstStyle/>
          <a:p>
            <a:pPr marL="12700">
              <a:lnSpc>
                <a:spcPct val="100000"/>
              </a:lnSpc>
              <a:spcBef>
                <a:spcPts val="100"/>
              </a:spcBef>
            </a:pPr>
            <a:r>
              <a:rPr sz="2000" b="0" spc="-10" dirty="0">
                <a:solidFill>
                  <a:srgbClr val="FFFFFF"/>
                </a:solidFill>
                <a:latin typeface="BIZ UDP明朝 Medium"/>
                <a:cs typeface="BIZ UDP明朝 Medium"/>
              </a:rPr>
              <a:t>モビリティ</a:t>
            </a:r>
            <a:endParaRPr sz="2000">
              <a:latin typeface="BIZ UDP明朝 Medium"/>
              <a:cs typeface="BIZ UDP明朝 Medium"/>
            </a:endParaRPr>
          </a:p>
        </p:txBody>
      </p:sp>
      <p:grpSp>
        <p:nvGrpSpPr>
          <p:cNvPr id="20" name="object 20"/>
          <p:cNvGrpSpPr/>
          <p:nvPr/>
        </p:nvGrpSpPr>
        <p:grpSpPr>
          <a:xfrm>
            <a:off x="5204205" y="5492243"/>
            <a:ext cx="1841500" cy="469900"/>
            <a:chOff x="5204205" y="5492243"/>
            <a:chExt cx="1841500" cy="469900"/>
          </a:xfrm>
        </p:grpSpPr>
        <p:sp>
          <p:nvSpPr>
            <p:cNvPr id="21" name="object 21"/>
            <p:cNvSpPr/>
            <p:nvPr/>
          </p:nvSpPr>
          <p:spPr>
            <a:xfrm>
              <a:off x="5210555" y="5498593"/>
              <a:ext cx="1828800" cy="457200"/>
            </a:xfrm>
            <a:custGeom>
              <a:avLst/>
              <a:gdLst/>
              <a:ahLst/>
              <a:cxnLst/>
              <a:rect l="l" t="t" r="r" b="b"/>
              <a:pathLst>
                <a:path w="1828800" h="457200">
                  <a:moveTo>
                    <a:pt x="1752600" y="0"/>
                  </a:moveTo>
                  <a:lnTo>
                    <a:pt x="76200" y="0"/>
                  </a:lnTo>
                  <a:lnTo>
                    <a:pt x="46537" y="5987"/>
                  </a:lnTo>
                  <a:lnTo>
                    <a:pt x="22317" y="22317"/>
                  </a:lnTo>
                  <a:lnTo>
                    <a:pt x="5987" y="46537"/>
                  </a:lnTo>
                  <a:lnTo>
                    <a:pt x="0" y="76199"/>
                  </a:lnTo>
                  <a:lnTo>
                    <a:pt x="0" y="380999"/>
                  </a:lnTo>
                  <a:lnTo>
                    <a:pt x="5987" y="410656"/>
                  </a:lnTo>
                  <a:lnTo>
                    <a:pt x="22317" y="434878"/>
                  </a:lnTo>
                  <a:lnTo>
                    <a:pt x="46537" y="451210"/>
                  </a:lnTo>
                  <a:lnTo>
                    <a:pt x="76200" y="457199"/>
                  </a:lnTo>
                  <a:lnTo>
                    <a:pt x="1752600" y="457199"/>
                  </a:lnTo>
                  <a:lnTo>
                    <a:pt x="1782262" y="451210"/>
                  </a:lnTo>
                  <a:lnTo>
                    <a:pt x="1806482" y="434878"/>
                  </a:lnTo>
                  <a:lnTo>
                    <a:pt x="1822812" y="410656"/>
                  </a:lnTo>
                  <a:lnTo>
                    <a:pt x="1828800" y="380999"/>
                  </a:lnTo>
                  <a:lnTo>
                    <a:pt x="1828800" y="76199"/>
                  </a:lnTo>
                  <a:lnTo>
                    <a:pt x="1822812" y="46537"/>
                  </a:lnTo>
                  <a:lnTo>
                    <a:pt x="1806482" y="22317"/>
                  </a:lnTo>
                  <a:lnTo>
                    <a:pt x="1782262" y="5987"/>
                  </a:lnTo>
                  <a:lnTo>
                    <a:pt x="1752600" y="0"/>
                  </a:lnTo>
                  <a:close/>
                </a:path>
              </a:pathLst>
            </a:custGeom>
            <a:solidFill>
              <a:srgbClr val="2E75B6"/>
            </a:solidFill>
          </p:spPr>
          <p:txBody>
            <a:bodyPr wrap="square" lIns="0" tIns="0" rIns="0" bIns="0" rtlCol="0"/>
            <a:lstStyle/>
            <a:p>
              <a:endParaRPr/>
            </a:p>
          </p:txBody>
        </p:sp>
        <p:sp>
          <p:nvSpPr>
            <p:cNvPr id="22" name="object 22"/>
            <p:cNvSpPr/>
            <p:nvPr/>
          </p:nvSpPr>
          <p:spPr>
            <a:xfrm>
              <a:off x="5210555" y="5498593"/>
              <a:ext cx="1828800" cy="457200"/>
            </a:xfrm>
            <a:custGeom>
              <a:avLst/>
              <a:gdLst/>
              <a:ahLst/>
              <a:cxnLst/>
              <a:rect l="l" t="t" r="r" b="b"/>
              <a:pathLst>
                <a:path w="1828800" h="457200">
                  <a:moveTo>
                    <a:pt x="0" y="76199"/>
                  </a:moveTo>
                  <a:lnTo>
                    <a:pt x="5987" y="46537"/>
                  </a:lnTo>
                  <a:lnTo>
                    <a:pt x="22317" y="22317"/>
                  </a:lnTo>
                  <a:lnTo>
                    <a:pt x="46537" y="5987"/>
                  </a:lnTo>
                  <a:lnTo>
                    <a:pt x="76200" y="0"/>
                  </a:lnTo>
                  <a:lnTo>
                    <a:pt x="1752600" y="0"/>
                  </a:lnTo>
                  <a:lnTo>
                    <a:pt x="1782262" y="5987"/>
                  </a:lnTo>
                  <a:lnTo>
                    <a:pt x="1806482" y="22317"/>
                  </a:lnTo>
                  <a:lnTo>
                    <a:pt x="1822812" y="46537"/>
                  </a:lnTo>
                  <a:lnTo>
                    <a:pt x="1828800" y="76199"/>
                  </a:lnTo>
                  <a:lnTo>
                    <a:pt x="1828800" y="380999"/>
                  </a:lnTo>
                  <a:lnTo>
                    <a:pt x="1822812" y="410656"/>
                  </a:lnTo>
                  <a:lnTo>
                    <a:pt x="1806482" y="434878"/>
                  </a:lnTo>
                  <a:lnTo>
                    <a:pt x="1782262" y="451210"/>
                  </a:lnTo>
                  <a:lnTo>
                    <a:pt x="1752600" y="457199"/>
                  </a:lnTo>
                  <a:lnTo>
                    <a:pt x="76200" y="457199"/>
                  </a:lnTo>
                  <a:lnTo>
                    <a:pt x="46537" y="451210"/>
                  </a:lnTo>
                  <a:lnTo>
                    <a:pt x="22317" y="434878"/>
                  </a:lnTo>
                  <a:lnTo>
                    <a:pt x="5987" y="410656"/>
                  </a:lnTo>
                  <a:lnTo>
                    <a:pt x="0" y="380999"/>
                  </a:lnTo>
                  <a:lnTo>
                    <a:pt x="0" y="76199"/>
                  </a:lnTo>
                  <a:close/>
                </a:path>
              </a:pathLst>
            </a:custGeom>
            <a:ln w="12192">
              <a:solidFill>
                <a:srgbClr val="C00000"/>
              </a:solidFill>
            </a:ln>
          </p:spPr>
          <p:txBody>
            <a:bodyPr wrap="square" lIns="0" tIns="0" rIns="0" bIns="0" rtlCol="0"/>
            <a:lstStyle/>
            <a:p>
              <a:endParaRPr/>
            </a:p>
          </p:txBody>
        </p:sp>
      </p:grpSp>
      <p:sp>
        <p:nvSpPr>
          <p:cNvPr id="23" name="object 23"/>
          <p:cNvSpPr txBox="1"/>
          <p:nvPr/>
        </p:nvSpPr>
        <p:spPr>
          <a:xfrm>
            <a:off x="5601187" y="5575489"/>
            <a:ext cx="1046480" cy="330835"/>
          </a:xfrm>
          <a:prstGeom prst="rect">
            <a:avLst/>
          </a:prstGeom>
        </p:spPr>
        <p:txBody>
          <a:bodyPr vert="horz" wrap="square" lIns="0" tIns="12700" rIns="0" bIns="0" rtlCol="0">
            <a:spAutoFit/>
          </a:bodyPr>
          <a:lstStyle/>
          <a:p>
            <a:pPr marL="12700">
              <a:lnSpc>
                <a:spcPct val="100000"/>
              </a:lnSpc>
              <a:spcBef>
                <a:spcPts val="100"/>
              </a:spcBef>
            </a:pPr>
            <a:r>
              <a:rPr sz="2000" b="0" spc="-15" dirty="0">
                <a:solidFill>
                  <a:srgbClr val="FFFFFF"/>
                </a:solidFill>
                <a:latin typeface="BIZ UDP明朝 Medium"/>
                <a:cs typeface="BIZ UDP明朝 Medium"/>
              </a:rPr>
              <a:t>電力分野</a:t>
            </a:r>
            <a:endParaRPr sz="2000">
              <a:latin typeface="BIZ UDP明朝 Medium"/>
              <a:cs typeface="BIZ UDP明朝 Medium"/>
            </a:endParaRPr>
          </a:p>
        </p:txBody>
      </p:sp>
      <p:grpSp>
        <p:nvGrpSpPr>
          <p:cNvPr id="24" name="object 24"/>
          <p:cNvGrpSpPr/>
          <p:nvPr/>
        </p:nvGrpSpPr>
        <p:grpSpPr>
          <a:xfrm>
            <a:off x="9539985" y="5451096"/>
            <a:ext cx="1841500" cy="469900"/>
            <a:chOff x="9539985" y="5451096"/>
            <a:chExt cx="1841500" cy="469900"/>
          </a:xfrm>
        </p:grpSpPr>
        <p:sp>
          <p:nvSpPr>
            <p:cNvPr id="25" name="object 25"/>
            <p:cNvSpPr/>
            <p:nvPr/>
          </p:nvSpPr>
          <p:spPr>
            <a:xfrm>
              <a:off x="9546335" y="5457446"/>
              <a:ext cx="1828800" cy="457200"/>
            </a:xfrm>
            <a:custGeom>
              <a:avLst/>
              <a:gdLst/>
              <a:ahLst/>
              <a:cxnLst/>
              <a:rect l="l" t="t" r="r" b="b"/>
              <a:pathLst>
                <a:path w="1828800" h="457200">
                  <a:moveTo>
                    <a:pt x="1752600" y="0"/>
                  </a:moveTo>
                  <a:lnTo>
                    <a:pt x="76200" y="0"/>
                  </a:lnTo>
                  <a:lnTo>
                    <a:pt x="46537" y="5987"/>
                  </a:lnTo>
                  <a:lnTo>
                    <a:pt x="22317" y="22317"/>
                  </a:lnTo>
                  <a:lnTo>
                    <a:pt x="5987" y="46537"/>
                  </a:lnTo>
                  <a:lnTo>
                    <a:pt x="0" y="76200"/>
                  </a:lnTo>
                  <a:lnTo>
                    <a:pt x="0" y="381000"/>
                  </a:lnTo>
                  <a:lnTo>
                    <a:pt x="5987" y="410656"/>
                  </a:lnTo>
                  <a:lnTo>
                    <a:pt x="22317" y="434878"/>
                  </a:lnTo>
                  <a:lnTo>
                    <a:pt x="46537" y="451210"/>
                  </a:lnTo>
                  <a:lnTo>
                    <a:pt x="76200" y="457200"/>
                  </a:lnTo>
                  <a:lnTo>
                    <a:pt x="1752600" y="457200"/>
                  </a:lnTo>
                  <a:lnTo>
                    <a:pt x="1782262" y="451210"/>
                  </a:lnTo>
                  <a:lnTo>
                    <a:pt x="1806482" y="434878"/>
                  </a:lnTo>
                  <a:lnTo>
                    <a:pt x="1822812" y="410656"/>
                  </a:lnTo>
                  <a:lnTo>
                    <a:pt x="1828800" y="381000"/>
                  </a:lnTo>
                  <a:lnTo>
                    <a:pt x="1828800" y="76200"/>
                  </a:lnTo>
                  <a:lnTo>
                    <a:pt x="1822812" y="46537"/>
                  </a:lnTo>
                  <a:lnTo>
                    <a:pt x="1806482" y="22317"/>
                  </a:lnTo>
                  <a:lnTo>
                    <a:pt x="1782262" y="5987"/>
                  </a:lnTo>
                  <a:lnTo>
                    <a:pt x="1752600" y="0"/>
                  </a:lnTo>
                  <a:close/>
                </a:path>
              </a:pathLst>
            </a:custGeom>
            <a:solidFill>
              <a:srgbClr val="2E75B6"/>
            </a:solidFill>
          </p:spPr>
          <p:txBody>
            <a:bodyPr wrap="square" lIns="0" tIns="0" rIns="0" bIns="0" rtlCol="0"/>
            <a:lstStyle/>
            <a:p>
              <a:endParaRPr/>
            </a:p>
          </p:txBody>
        </p:sp>
        <p:sp>
          <p:nvSpPr>
            <p:cNvPr id="26" name="object 26"/>
            <p:cNvSpPr/>
            <p:nvPr/>
          </p:nvSpPr>
          <p:spPr>
            <a:xfrm>
              <a:off x="9546335" y="5457446"/>
              <a:ext cx="1828800" cy="457200"/>
            </a:xfrm>
            <a:custGeom>
              <a:avLst/>
              <a:gdLst/>
              <a:ahLst/>
              <a:cxnLst/>
              <a:rect l="l" t="t" r="r" b="b"/>
              <a:pathLst>
                <a:path w="1828800" h="457200">
                  <a:moveTo>
                    <a:pt x="0" y="76200"/>
                  </a:moveTo>
                  <a:lnTo>
                    <a:pt x="5987" y="46537"/>
                  </a:lnTo>
                  <a:lnTo>
                    <a:pt x="22317" y="22317"/>
                  </a:lnTo>
                  <a:lnTo>
                    <a:pt x="46537" y="5987"/>
                  </a:lnTo>
                  <a:lnTo>
                    <a:pt x="76200" y="0"/>
                  </a:lnTo>
                  <a:lnTo>
                    <a:pt x="1752600" y="0"/>
                  </a:lnTo>
                  <a:lnTo>
                    <a:pt x="1782262" y="5987"/>
                  </a:lnTo>
                  <a:lnTo>
                    <a:pt x="1806482" y="22317"/>
                  </a:lnTo>
                  <a:lnTo>
                    <a:pt x="1822812" y="46537"/>
                  </a:lnTo>
                  <a:lnTo>
                    <a:pt x="1828800" y="76200"/>
                  </a:lnTo>
                  <a:lnTo>
                    <a:pt x="1828800" y="381000"/>
                  </a:lnTo>
                  <a:lnTo>
                    <a:pt x="1822812" y="410656"/>
                  </a:lnTo>
                  <a:lnTo>
                    <a:pt x="1806482" y="434878"/>
                  </a:lnTo>
                  <a:lnTo>
                    <a:pt x="1782262" y="451210"/>
                  </a:lnTo>
                  <a:lnTo>
                    <a:pt x="1752600" y="457200"/>
                  </a:lnTo>
                  <a:lnTo>
                    <a:pt x="76200" y="457200"/>
                  </a:lnTo>
                  <a:lnTo>
                    <a:pt x="46537" y="451210"/>
                  </a:lnTo>
                  <a:lnTo>
                    <a:pt x="22317" y="434878"/>
                  </a:lnTo>
                  <a:lnTo>
                    <a:pt x="5987" y="410656"/>
                  </a:lnTo>
                  <a:lnTo>
                    <a:pt x="0" y="381000"/>
                  </a:lnTo>
                  <a:lnTo>
                    <a:pt x="0" y="76200"/>
                  </a:lnTo>
                  <a:close/>
                </a:path>
              </a:pathLst>
            </a:custGeom>
            <a:ln w="12192">
              <a:solidFill>
                <a:srgbClr val="C00000"/>
              </a:solidFill>
            </a:ln>
          </p:spPr>
          <p:txBody>
            <a:bodyPr wrap="square" lIns="0" tIns="0" rIns="0" bIns="0" rtlCol="0"/>
            <a:lstStyle/>
            <a:p>
              <a:endParaRPr/>
            </a:p>
          </p:txBody>
        </p:sp>
      </p:grpSp>
      <p:sp>
        <p:nvSpPr>
          <p:cNvPr id="27" name="object 27"/>
          <p:cNvSpPr txBox="1"/>
          <p:nvPr/>
        </p:nvSpPr>
        <p:spPr>
          <a:xfrm>
            <a:off x="9874229" y="5534234"/>
            <a:ext cx="1173480" cy="330835"/>
          </a:xfrm>
          <a:prstGeom prst="rect">
            <a:avLst/>
          </a:prstGeom>
        </p:spPr>
        <p:txBody>
          <a:bodyPr vert="horz" wrap="square" lIns="0" tIns="12700" rIns="0" bIns="0" rtlCol="0">
            <a:spAutoFit/>
          </a:bodyPr>
          <a:lstStyle/>
          <a:p>
            <a:pPr marL="12700">
              <a:lnSpc>
                <a:spcPct val="100000"/>
              </a:lnSpc>
              <a:spcBef>
                <a:spcPts val="100"/>
              </a:spcBef>
            </a:pPr>
            <a:r>
              <a:rPr sz="2000" b="0" spc="-15" dirty="0">
                <a:solidFill>
                  <a:srgbClr val="FFFFFF"/>
                </a:solidFill>
                <a:latin typeface="BIZ UDP明朝 Medium"/>
                <a:cs typeface="BIZ UDP明朝 Medium"/>
              </a:rPr>
              <a:t>都市・生活</a:t>
            </a:r>
            <a:endParaRPr sz="2000">
              <a:latin typeface="BIZ UDP明朝 Medium"/>
              <a:cs typeface="BIZ UDP明朝 Medium"/>
            </a:endParaRPr>
          </a:p>
        </p:txBody>
      </p:sp>
      <p:sp>
        <p:nvSpPr>
          <p:cNvPr id="28" name="object 28"/>
          <p:cNvSpPr txBox="1"/>
          <p:nvPr/>
        </p:nvSpPr>
        <p:spPr>
          <a:xfrm>
            <a:off x="5215812" y="5963650"/>
            <a:ext cx="1734185" cy="756920"/>
          </a:xfrm>
          <a:prstGeom prst="rect">
            <a:avLst/>
          </a:prstGeom>
        </p:spPr>
        <p:txBody>
          <a:bodyPr vert="horz" wrap="square" lIns="0" tIns="12065" rIns="0" bIns="0" rtlCol="0">
            <a:spAutoFit/>
          </a:bodyPr>
          <a:lstStyle/>
          <a:p>
            <a:pPr marL="12700">
              <a:lnSpc>
                <a:spcPct val="100000"/>
              </a:lnSpc>
              <a:spcBef>
                <a:spcPts val="95"/>
              </a:spcBef>
            </a:pPr>
            <a:r>
              <a:rPr sz="1600" b="0" spc="-10" dirty="0">
                <a:latin typeface="BIZ UDP明朝 Medium"/>
                <a:cs typeface="BIZ UDP明朝 Medium"/>
              </a:rPr>
              <a:t>・</a:t>
            </a:r>
            <a:r>
              <a:rPr sz="1600" b="0" spc="-25" dirty="0">
                <a:latin typeface="BIZ UDP明朝 Medium"/>
                <a:cs typeface="BIZ UDP明朝 Medium"/>
              </a:rPr>
              <a:t>直流社会への転</a:t>
            </a:r>
            <a:r>
              <a:rPr sz="1600" b="0" spc="-50" dirty="0">
                <a:latin typeface="BIZ UDP明朝 Medium"/>
                <a:cs typeface="BIZ UDP明朝 Medium"/>
              </a:rPr>
              <a:t>換</a:t>
            </a:r>
            <a:endParaRPr sz="1600">
              <a:latin typeface="BIZ UDP明朝 Medium"/>
              <a:cs typeface="BIZ UDP明朝 Medium"/>
            </a:endParaRPr>
          </a:p>
          <a:p>
            <a:pPr marL="12700">
              <a:lnSpc>
                <a:spcPct val="100000"/>
              </a:lnSpc>
            </a:pPr>
            <a:r>
              <a:rPr sz="1600" b="0" spc="-10" dirty="0">
                <a:latin typeface="BIZ UDP明朝 Medium"/>
                <a:cs typeface="BIZ UDP明朝 Medium"/>
              </a:rPr>
              <a:t>・</a:t>
            </a:r>
            <a:r>
              <a:rPr sz="1600" b="0" spc="-25" dirty="0">
                <a:latin typeface="BIZ UDP明朝 Medium"/>
                <a:cs typeface="BIZ UDP明朝 Medium"/>
              </a:rPr>
              <a:t>直流送配</a:t>
            </a:r>
            <a:r>
              <a:rPr sz="1600" b="0" spc="-50" dirty="0">
                <a:latin typeface="BIZ UDP明朝 Medium"/>
                <a:cs typeface="BIZ UDP明朝 Medium"/>
              </a:rPr>
              <a:t>電</a:t>
            </a:r>
            <a:endParaRPr sz="1600">
              <a:latin typeface="BIZ UDP明朝 Medium"/>
              <a:cs typeface="BIZ UDP明朝 Medium"/>
            </a:endParaRPr>
          </a:p>
          <a:p>
            <a:pPr marL="12700">
              <a:lnSpc>
                <a:spcPct val="100000"/>
              </a:lnSpc>
            </a:pPr>
            <a:r>
              <a:rPr sz="1600" b="0" spc="-10" dirty="0">
                <a:latin typeface="BIZ UDP明朝 Medium"/>
                <a:cs typeface="BIZ UDP明朝 Medium"/>
              </a:rPr>
              <a:t>・</a:t>
            </a:r>
            <a:r>
              <a:rPr sz="1600" b="0" spc="-25" dirty="0">
                <a:latin typeface="BIZ UDP明朝 Medium"/>
                <a:cs typeface="BIZ UDP明朝 Medium"/>
              </a:rPr>
              <a:t>配電電圧昇圧</a:t>
            </a:r>
            <a:r>
              <a:rPr sz="1600" b="0" spc="-50" dirty="0">
                <a:latin typeface="BIZ UDP明朝 Medium"/>
                <a:cs typeface="BIZ UDP明朝 Medium"/>
              </a:rPr>
              <a:t>化</a:t>
            </a:r>
            <a:endParaRPr sz="1600">
              <a:latin typeface="BIZ UDP明朝 Medium"/>
              <a:cs typeface="BIZ UDP明朝 Medium"/>
            </a:endParaRPr>
          </a:p>
        </p:txBody>
      </p:sp>
      <p:sp>
        <p:nvSpPr>
          <p:cNvPr id="29" name="object 29"/>
          <p:cNvSpPr txBox="1"/>
          <p:nvPr/>
        </p:nvSpPr>
        <p:spPr>
          <a:xfrm>
            <a:off x="555518" y="5984325"/>
            <a:ext cx="1964689" cy="756920"/>
          </a:xfrm>
          <a:prstGeom prst="rect">
            <a:avLst/>
          </a:prstGeom>
        </p:spPr>
        <p:txBody>
          <a:bodyPr vert="horz" wrap="square" lIns="0" tIns="12065" rIns="0" bIns="0" rtlCol="0">
            <a:spAutoFit/>
          </a:bodyPr>
          <a:lstStyle/>
          <a:p>
            <a:pPr marL="12700">
              <a:lnSpc>
                <a:spcPct val="100000"/>
              </a:lnSpc>
              <a:spcBef>
                <a:spcPts val="95"/>
              </a:spcBef>
            </a:pPr>
            <a:r>
              <a:rPr sz="1600" b="0" spc="-10" dirty="0">
                <a:latin typeface="BIZ UDP明朝 Medium"/>
                <a:cs typeface="BIZ UDP明朝 Medium"/>
              </a:rPr>
              <a:t>・</a:t>
            </a:r>
            <a:r>
              <a:rPr sz="1600" b="0" spc="-20" dirty="0">
                <a:latin typeface="BIZ UDP明朝 Medium"/>
                <a:cs typeface="BIZ UDP明朝 Medium"/>
              </a:rPr>
              <a:t>MSRによる</a:t>
            </a:r>
            <a:r>
              <a:rPr sz="1600" b="0" spc="-25" dirty="0">
                <a:latin typeface="BIZ UDP明朝 Medium"/>
                <a:cs typeface="BIZ UDP明朝 Medium"/>
              </a:rPr>
              <a:t>水素製</a:t>
            </a:r>
            <a:r>
              <a:rPr sz="1600" b="0" spc="-50" dirty="0">
                <a:latin typeface="BIZ UDP明朝 Medium"/>
                <a:cs typeface="BIZ UDP明朝 Medium"/>
              </a:rPr>
              <a:t>造</a:t>
            </a:r>
            <a:endParaRPr sz="1600">
              <a:latin typeface="BIZ UDP明朝 Medium"/>
              <a:cs typeface="BIZ UDP明朝 Medium"/>
            </a:endParaRPr>
          </a:p>
          <a:p>
            <a:pPr marL="12700">
              <a:lnSpc>
                <a:spcPct val="100000"/>
              </a:lnSpc>
            </a:pPr>
            <a:r>
              <a:rPr sz="1600" b="0" spc="-10" dirty="0">
                <a:latin typeface="BIZ UDP明朝 Medium"/>
                <a:cs typeface="BIZ UDP明朝 Medium"/>
              </a:rPr>
              <a:t>・</a:t>
            </a:r>
            <a:r>
              <a:rPr sz="1600" b="0" spc="-25" dirty="0">
                <a:latin typeface="BIZ UDP明朝 Medium"/>
                <a:cs typeface="BIZ UDP明朝 Medium"/>
              </a:rPr>
              <a:t>凝縮系核融</a:t>
            </a:r>
            <a:r>
              <a:rPr sz="1600" b="0" spc="-50" dirty="0">
                <a:latin typeface="BIZ UDP明朝 Medium"/>
                <a:cs typeface="BIZ UDP明朝 Medium"/>
              </a:rPr>
              <a:t>合</a:t>
            </a:r>
            <a:endParaRPr sz="1600">
              <a:latin typeface="BIZ UDP明朝 Medium"/>
              <a:cs typeface="BIZ UDP明朝 Medium"/>
            </a:endParaRPr>
          </a:p>
          <a:p>
            <a:pPr marL="12700">
              <a:lnSpc>
                <a:spcPct val="100000"/>
              </a:lnSpc>
            </a:pPr>
            <a:r>
              <a:rPr sz="1600" b="0" spc="-10" dirty="0">
                <a:latin typeface="BIZ UDP明朝 Medium"/>
                <a:cs typeface="BIZ UDP明朝 Medium"/>
              </a:rPr>
              <a:t>・</a:t>
            </a:r>
            <a:r>
              <a:rPr sz="1600" b="0" spc="-25" dirty="0">
                <a:latin typeface="BIZ UDP明朝 Medium"/>
                <a:cs typeface="BIZ UDP明朝 Medium"/>
              </a:rPr>
              <a:t>蓄熱</a:t>
            </a:r>
            <a:r>
              <a:rPr sz="1600" b="0" spc="-10" dirty="0">
                <a:latin typeface="BIZ UDP明朝 Medium"/>
                <a:cs typeface="BIZ UDP明朝 Medium"/>
              </a:rPr>
              <a:t>・</a:t>
            </a:r>
            <a:r>
              <a:rPr sz="1600" b="0" spc="-25" dirty="0">
                <a:latin typeface="BIZ UDP明朝 Medium"/>
                <a:cs typeface="BIZ UDP明朝 Medium"/>
              </a:rPr>
              <a:t>熱供</a:t>
            </a:r>
            <a:r>
              <a:rPr sz="1600" b="0" spc="-50" dirty="0">
                <a:latin typeface="BIZ UDP明朝 Medium"/>
                <a:cs typeface="BIZ UDP明朝 Medium"/>
              </a:rPr>
              <a:t>給</a:t>
            </a:r>
            <a:endParaRPr sz="1600">
              <a:latin typeface="BIZ UDP明朝 Medium"/>
              <a:cs typeface="BIZ UDP明朝 Medium"/>
            </a:endParaRPr>
          </a:p>
        </p:txBody>
      </p:sp>
      <p:sp>
        <p:nvSpPr>
          <p:cNvPr id="30" name="object 30"/>
          <p:cNvSpPr txBox="1"/>
          <p:nvPr/>
        </p:nvSpPr>
        <p:spPr>
          <a:xfrm>
            <a:off x="7505827" y="5969731"/>
            <a:ext cx="1344295" cy="756920"/>
          </a:xfrm>
          <a:prstGeom prst="rect">
            <a:avLst/>
          </a:prstGeom>
        </p:spPr>
        <p:txBody>
          <a:bodyPr vert="horz" wrap="square" lIns="0" tIns="12065" rIns="0" bIns="0" rtlCol="0">
            <a:spAutoFit/>
          </a:bodyPr>
          <a:lstStyle/>
          <a:p>
            <a:pPr marL="12700">
              <a:lnSpc>
                <a:spcPct val="100000"/>
              </a:lnSpc>
              <a:spcBef>
                <a:spcPts val="95"/>
              </a:spcBef>
            </a:pPr>
            <a:r>
              <a:rPr sz="1600" b="0" spc="-10" dirty="0">
                <a:latin typeface="BIZ UDP明朝 Medium"/>
                <a:cs typeface="BIZ UDP明朝 Medium"/>
              </a:rPr>
              <a:t>・</a:t>
            </a:r>
            <a:r>
              <a:rPr sz="1600" b="0" spc="-25" dirty="0">
                <a:latin typeface="BIZ UDP明朝 Medium"/>
                <a:cs typeface="BIZ UDP明朝 Medium"/>
              </a:rPr>
              <a:t>水素自動</a:t>
            </a:r>
            <a:r>
              <a:rPr sz="1600" b="0" spc="-50" dirty="0">
                <a:latin typeface="BIZ UDP明朝 Medium"/>
                <a:cs typeface="BIZ UDP明朝 Medium"/>
              </a:rPr>
              <a:t>車</a:t>
            </a:r>
            <a:endParaRPr sz="1600">
              <a:latin typeface="BIZ UDP明朝 Medium"/>
              <a:cs typeface="BIZ UDP明朝 Medium"/>
            </a:endParaRPr>
          </a:p>
          <a:p>
            <a:pPr marL="12700">
              <a:lnSpc>
                <a:spcPct val="100000"/>
              </a:lnSpc>
            </a:pPr>
            <a:r>
              <a:rPr sz="1600" b="0" spc="-10" dirty="0">
                <a:latin typeface="BIZ UDP明朝 Medium"/>
                <a:cs typeface="BIZ UDP明朝 Medium"/>
              </a:rPr>
              <a:t>・</a:t>
            </a:r>
            <a:r>
              <a:rPr sz="1600" b="0" spc="-25" dirty="0">
                <a:latin typeface="BIZ UDP明朝 Medium"/>
                <a:cs typeface="BIZ UDP明朝 Medium"/>
              </a:rPr>
              <a:t>燃料電池電</a:t>
            </a:r>
            <a:r>
              <a:rPr sz="1600" b="0" spc="-50" dirty="0">
                <a:latin typeface="BIZ UDP明朝 Medium"/>
                <a:cs typeface="BIZ UDP明朝 Medium"/>
              </a:rPr>
              <a:t>車</a:t>
            </a:r>
            <a:endParaRPr sz="1600">
              <a:latin typeface="BIZ UDP明朝 Medium"/>
              <a:cs typeface="BIZ UDP明朝 Medium"/>
            </a:endParaRPr>
          </a:p>
          <a:p>
            <a:pPr marL="12700">
              <a:lnSpc>
                <a:spcPct val="100000"/>
              </a:lnSpc>
            </a:pPr>
            <a:r>
              <a:rPr sz="1600" b="0" spc="-10" dirty="0">
                <a:latin typeface="BIZ UDP明朝 Medium"/>
                <a:cs typeface="BIZ UDP明朝 Medium"/>
              </a:rPr>
              <a:t>・</a:t>
            </a:r>
            <a:r>
              <a:rPr sz="1600" b="0" spc="-25" dirty="0">
                <a:latin typeface="BIZ UDP明朝 Medium"/>
                <a:cs typeface="BIZ UDP明朝 Medium"/>
              </a:rPr>
              <a:t>燃料電池</a:t>
            </a:r>
            <a:r>
              <a:rPr sz="1600" b="0" spc="-50" dirty="0">
                <a:latin typeface="BIZ UDP明朝 Medium"/>
                <a:cs typeface="BIZ UDP明朝 Medium"/>
              </a:rPr>
              <a:t>船</a:t>
            </a:r>
            <a:endParaRPr sz="1600">
              <a:latin typeface="BIZ UDP明朝 Medium"/>
              <a:cs typeface="BIZ UDP明朝 Medium"/>
            </a:endParaRPr>
          </a:p>
        </p:txBody>
      </p:sp>
      <p:sp>
        <p:nvSpPr>
          <p:cNvPr id="31" name="object 31"/>
          <p:cNvSpPr txBox="1"/>
          <p:nvPr/>
        </p:nvSpPr>
        <p:spPr>
          <a:xfrm>
            <a:off x="9572676" y="5946624"/>
            <a:ext cx="1967230" cy="756920"/>
          </a:xfrm>
          <a:prstGeom prst="rect">
            <a:avLst/>
          </a:prstGeom>
        </p:spPr>
        <p:txBody>
          <a:bodyPr vert="horz" wrap="square" lIns="0" tIns="12065" rIns="0" bIns="0" rtlCol="0">
            <a:spAutoFit/>
          </a:bodyPr>
          <a:lstStyle/>
          <a:p>
            <a:pPr marL="12700">
              <a:lnSpc>
                <a:spcPct val="100000"/>
              </a:lnSpc>
              <a:spcBef>
                <a:spcPts val="95"/>
              </a:spcBef>
            </a:pPr>
            <a:r>
              <a:rPr sz="1600" b="0" spc="-10" dirty="0">
                <a:latin typeface="BIZ UDP明朝 Medium"/>
                <a:cs typeface="BIZ UDP明朝 Medium"/>
              </a:rPr>
              <a:t>・HydroCity</a:t>
            </a:r>
            <a:endParaRPr sz="1600">
              <a:latin typeface="BIZ UDP明朝 Medium"/>
              <a:cs typeface="BIZ UDP明朝 Medium"/>
            </a:endParaRPr>
          </a:p>
          <a:p>
            <a:pPr marL="12700">
              <a:lnSpc>
                <a:spcPct val="100000"/>
              </a:lnSpc>
            </a:pPr>
            <a:r>
              <a:rPr sz="1600" b="0" spc="-10" dirty="0">
                <a:latin typeface="BIZ UDP明朝 Medium"/>
                <a:cs typeface="BIZ UDP明朝 Medium"/>
              </a:rPr>
              <a:t>・</a:t>
            </a:r>
            <a:r>
              <a:rPr sz="1600" b="0" spc="-25" dirty="0">
                <a:latin typeface="BIZ UDP明朝 Medium"/>
                <a:cs typeface="BIZ UDP明朝 Medium"/>
              </a:rPr>
              <a:t>昆虫</a:t>
            </a:r>
            <a:r>
              <a:rPr sz="1600" b="0" spc="-10" dirty="0">
                <a:latin typeface="BIZ UDP明朝 Medium"/>
                <a:cs typeface="BIZ UDP明朝 Medium"/>
              </a:rPr>
              <a:t>・</a:t>
            </a:r>
            <a:r>
              <a:rPr sz="1600" b="0" spc="-25" dirty="0">
                <a:latin typeface="BIZ UDP明朝 Medium"/>
                <a:cs typeface="BIZ UDP明朝 Medium"/>
              </a:rPr>
              <a:t>植物工</a:t>
            </a:r>
            <a:r>
              <a:rPr sz="1600" b="0" spc="-50" dirty="0">
                <a:latin typeface="BIZ UDP明朝 Medium"/>
                <a:cs typeface="BIZ UDP明朝 Medium"/>
              </a:rPr>
              <a:t>場</a:t>
            </a:r>
            <a:endParaRPr sz="1600">
              <a:latin typeface="BIZ UDP明朝 Medium"/>
              <a:cs typeface="BIZ UDP明朝 Medium"/>
            </a:endParaRPr>
          </a:p>
          <a:p>
            <a:pPr marL="12700">
              <a:lnSpc>
                <a:spcPct val="100000"/>
              </a:lnSpc>
            </a:pPr>
            <a:r>
              <a:rPr sz="1600" b="0" spc="-20" dirty="0">
                <a:latin typeface="BIZ UDP明朝 Medium"/>
                <a:cs typeface="BIZ UDP明朝 Medium"/>
              </a:rPr>
              <a:t>・バ</a:t>
            </a:r>
            <a:r>
              <a:rPr sz="1600" b="0" spc="-25" dirty="0">
                <a:latin typeface="BIZ UDP明朝 Medium"/>
                <a:cs typeface="BIZ UDP明朝 Medium"/>
              </a:rPr>
              <a:t>イオマテリア</a:t>
            </a:r>
            <a:r>
              <a:rPr sz="1600" b="0" spc="-20" dirty="0">
                <a:latin typeface="BIZ UDP明朝 Medium"/>
                <a:cs typeface="BIZ UDP明朝 Medium"/>
              </a:rPr>
              <a:t>ル</a:t>
            </a:r>
            <a:r>
              <a:rPr sz="1600" b="0" spc="-25" dirty="0">
                <a:latin typeface="BIZ UDP明朝 Medium"/>
                <a:cs typeface="BIZ UDP明朝 Medium"/>
              </a:rPr>
              <a:t>製</a:t>
            </a:r>
            <a:r>
              <a:rPr sz="1600" b="0" spc="-50" dirty="0">
                <a:latin typeface="BIZ UDP明朝 Medium"/>
                <a:cs typeface="BIZ UDP明朝 Medium"/>
              </a:rPr>
              <a:t>品</a:t>
            </a:r>
            <a:endParaRPr sz="1600">
              <a:latin typeface="BIZ UDP明朝 Medium"/>
              <a:cs typeface="BIZ UDP明朝 Medium"/>
            </a:endParaRPr>
          </a:p>
        </p:txBody>
      </p:sp>
      <p:grpSp>
        <p:nvGrpSpPr>
          <p:cNvPr id="32" name="object 32"/>
          <p:cNvGrpSpPr/>
          <p:nvPr/>
        </p:nvGrpSpPr>
        <p:grpSpPr>
          <a:xfrm>
            <a:off x="2863342" y="5492243"/>
            <a:ext cx="1841500" cy="469900"/>
            <a:chOff x="2863342" y="5492243"/>
            <a:chExt cx="1841500" cy="469900"/>
          </a:xfrm>
        </p:grpSpPr>
        <p:sp>
          <p:nvSpPr>
            <p:cNvPr id="33" name="object 33"/>
            <p:cNvSpPr/>
            <p:nvPr/>
          </p:nvSpPr>
          <p:spPr>
            <a:xfrm>
              <a:off x="2869692" y="5498593"/>
              <a:ext cx="1828800" cy="457200"/>
            </a:xfrm>
            <a:custGeom>
              <a:avLst/>
              <a:gdLst/>
              <a:ahLst/>
              <a:cxnLst/>
              <a:rect l="l" t="t" r="r" b="b"/>
              <a:pathLst>
                <a:path w="1828800" h="457200">
                  <a:moveTo>
                    <a:pt x="1752600" y="0"/>
                  </a:moveTo>
                  <a:lnTo>
                    <a:pt x="76200" y="0"/>
                  </a:lnTo>
                  <a:lnTo>
                    <a:pt x="46537" y="5987"/>
                  </a:lnTo>
                  <a:lnTo>
                    <a:pt x="22317" y="22317"/>
                  </a:lnTo>
                  <a:lnTo>
                    <a:pt x="5987" y="46537"/>
                  </a:lnTo>
                  <a:lnTo>
                    <a:pt x="0" y="76199"/>
                  </a:lnTo>
                  <a:lnTo>
                    <a:pt x="0" y="380999"/>
                  </a:lnTo>
                  <a:lnTo>
                    <a:pt x="5987" y="410656"/>
                  </a:lnTo>
                  <a:lnTo>
                    <a:pt x="22317" y="434878"/>
                  </a:lnTo>
                  <a:lnTo>
                    <a:pt x="46537" y="451210"/>
                  </a:lnTo>
                  <a:lnTo>
                    <a:pt x="76200" y="457199"/>
                  </a:lnTo>
                  <a:lnTo>
                    <a:pt x="1752600" y="457199"/>
                  </a:lnTo>
                  <a:lnTo>
                    <a:pt x="1782262" y="451210"/>
                  </a:lnTo>
                  <a:lnTo>
                    <a:pt x="1806482" y="434878"/>
                  </a:lnTo>
                  <a:lnTo>
                    <a:pt x="1822812" y="410656"/>
                  </a:lnTo>
                  <a:lnTo>
                    <a:pt x="1828800" y="380999"/>
                  </a:lnTo>
                  <a:lnTo>
                    <a:pt x="1828800" y="76199"/>
                  </a:lnTo>
                  <a:lnTo>
                    <a:pt x="1822812" y="46537"/>
                  </a:lnTo>
                  <a:lnTo>
                    <a:pt x="1806482" y="22317"/>
                  </a:lnTo>
                  <a:lnTo>
                    <a:pt x="1782262" y="5987"/>
                  </a:lnTo>
                  <a:lnTo>
                    <a:pt x="1752600" y="0"/>
                  </a:lnTo>
                  <a:close/>
                </a:path>
              </a:pathLst>
            </a:custGeom>
            <a:solidFill>
              <a:srgbClr val="2E75B6"/>
            </a:solidFill>
          </p:spPr>
          <p:txBody>
            <a:bodyPr wrap="square" lIns="0" tIns="0" rIns="0" bIns="0" rtlCol="0"/>
            <a:lstStyle/>
            <a:p>
              <a:endParaRPr/>
            </a:p>
          </p:txBody>
        </p:sp>
        <p:sp>
          <p:nvSpPr>
            <p:cNvPr id="34" name="object 34"/>
            <p:cNvSpPr/>
            <p:nvPr/>
          </p:nvSpPr>
          <p:spPr>
            <a:xfrm>
              <a:off x="2869692" y="5498593"/>
              <a:ext cx="1828800" cy="457200"/>
            </a:xfrm>
            <a:custGeom>
              <a:avLst/>
              <a:gdLst/>
              <a:ahLst/>
              <a:cxnLst/>
              <a:rect l="l" t="t" r="r" b="b"/>
              <a:pathLst>
                <a:path w="1828800" h="457200">
                  <a:moveTo>
                    <a:pt x="0" y="76199"/>
                  </a:moveTo>
                  <a:lnTo>
                    <a:pt x="5987" y="46537"/>
                  </a:lnTo>
                  <a:lnTo>
                    <a:pt x="22317" y="22317"/>
                  </a:lnTo>
                  <a:lnTo>
                    <a:pt x="46537" y="5987"/>
                  </a:lnTo>
                  <a:lnTo>
                    <a:pt x="76200" y="0"/>
                  </a:lnTo>
                  <a:lnTo>
                    <a:pt x="1752600" y="0"/>
                  </a:lnTo>
                  <a:lnTo>
                    <a:pt x="1782262" y="5987"/>
                  </a:lnTo>
                  <a:lnTo>
                    <a:pt x="1806482" y="22317"/>
                  </a:lnTo>
                  <a:lnTo>
                    <a:pt x="1822812" y="46537"/>
                  </a:lnTo>
                  <a:lnTo>
                    <a:pt x="1828800" y="76199"/>
                  </a:lnTo>
                  <a:lnTo>
                    <a:pt x="1828800" y="380999"/>
                  </a:lnTo>
                  <a:lnTo>
                    <a:pt x="1822812" y="410656"/>
                  </a:lnTo>
                  <a:lnTo>
                    <a:pt x="1806482" y="434878"/>
                  </a:lnTo>
                  <a:lnTo>
                    <a:pt x="1782262" y="451210"/>
                  </a:lnTo>
                  <a:lnTo>
                    <a:pt x="1752600" y="457199"/>
                  </a:lnTo>
                  <a:lnTo>
                    <a:pt x="76200" y="457199"/>
                  </a:lnTo>
                  <a:lnTo>
                    <a:pt x="46537" y="451210"/>
                  </a:lnTo>
                  <a:lnTo>
                    <a:pt x="22317" y="434878"/>
                  </a:lnTo>
                  <a:lnTo>
                    <a:pt x="5987" y="410656"/>
                  </a:lnTo>
                  <a:lnTo>
                    <a:pt x="0" y="380999"/>
                  </a:lnTo>
                  <a:lnTo>
                    <a:pt x="0" y="76199"/>
                  </a:lnTo>
                  <a:close/>
                </a:path>
              </a:pathLst>
            </a:custGeom>
            <a:ln w="12192">
              <a:solidFill>
                <a:srgbClr val="C00000"/>
              </a:solidFill>
            </a:ln>
          </p:spPr>
          <p:txBody>
            <a:bodyPr wrap="square" lIns="0" tIns="0" rIns="0" bIns="0" rtlCol="0"/>
            <a:lstStyle/>
            <a:p>
              <a:endParaRPr/>
            </a:p>
          </p:txBody>
        </p:sp>
      </p:grpSp>
      <p:sp>
        <p:nvSpPr>
          <p:cNvPr id="35" name="object 35"/>
          <p:cNvSpPr txBox="1"/>
          <p:nvPr/>
        </p:nvSpPr>
        <p:spPr>
          <a:xfrm>
            <a:off x="3260577" y="5575489"/>
            <a:ext cx="1046480" cy="330835"/>
          </a:xfrm>
          <a:prstGeom prst="rect">
            <a:avLst/>
          </a:prstGeom>
        </p:spPr>
        <p:txBody>
          <a:bodyPr vert="horz" wrap="square" lIns="0" tIns="12700" rIns="0" bIns="0" rtlCol="0">
            <a:spAutoFit/>
          </a:bodyPr>
          <a:lstStyle/>
          <a:p>
            <a:pPr marL="12700">
              <a:lnSpc>
                <a:spcPct val="100000"/>
              </a:lnSpc>
              <a:spcBef>
                <a:spcPts val="100"/>
              </a:spcBef>
            </a:pPr>
            <a:r>
              <a:rPr sz="2000" b="0" spc="-15" dirty="0">
                <a:solidFill>
                  <a:srgbClr val="FFFFFF"/>
                </a:solidFill>
                <a:latin typeface="BIZ UDP明朝 Medium"/>
                <a:cs typeface="BIZ UDP明朝 Medium"/>
              </a:rPr>
              <a:t>資源分野</a:t>
            </a:r>
            <a:endParaRPr sz="2000">
              <a:latin typeface="BIZ UDP明朝 Medium"/>
              <a:cs typeface="BIZ UDP明朝 Medium"/>
            </a:endParaRPr>
          </a:p>
        </p:txBody>
      </p:sp>
      <p:sp>
        <p:nvSpPr>
          <p:cNvPr id="36" name="object 36"/>
          <p:cNvSpPr txBox="1"/>
          <p:nvPr/>
        </p:nvSpPr>
        <p:spPr>
          <a:xfrm>
            <a:off x="2845287" y="5989721"/>
            <a:ext cx="1951989" cy="756920"/>
          </a:xfrm>
          <a:prstGeom prst="rect">
            <a:avLst/>
          </a:prstGeom>
        </p:spPr>
        <p:txBody>
          <a:bodyPr vert="horz" wrap="square" lIns="0" tIns="12065" rIns="0" bIns="0" rtlCol="0">
            <a:spAutoFit/>
          </a:bodyPr>
          <a:lstStyle/>
          <a:p>
            <a:pPr marL="12700">
              <a:lnSpc>
                <a:spcPct val="100000"/>
              </a:lnSpc>
              <a:spcBef>
                <a:spcPts val="95"/>
              </a:spcBef>
            </a:pPr>
            <a:r>
              <a:rPr sz="1600" b="0" spc="-10" dirty="0">
                <a:latin typeface="BIZ UDP明朝 Medium"/>
                <a:cs typeface="BIZ UDP明朝 Medium"/>
              </a:rPr>
              <a:t>・</a:t>
            </a:r>
            <a:r>
              <a:rPr sz="1600" b="0" spc="-25" dirty="0">
                <a:latin typeface="BIZ UDP明朝 Medium"/>
                <a:cs typeface="BIZ UDP明朝 Medium"/>
              </a:rPr>
              <a:t>海水の資源</a:t>
            </a:r>
            <a:r>
              <a:rPr sz="1600" b="0" spc="-50" dirty="0">
                <a:latin typeface="BIZ UDP明朝 Medium"/>
                <a:cs typeface="BIZ UDP明朝 Medium"/>
              </a:rPr>
              <a:t>化</a:t>
            </a:r>
            <a:endParaRPr sz="1600">
              <a:latin typeface="BIZ UDP明朝 Medium"/>
              <a:cs typeface="BIZ UDP明朝 Medium"/>
            </a:endParaRPr>
          </a:p>
          <a:p>
            <a:pPr marL="12700">
              <a:lnSpc>
                <a:spcPct val="100000"/>
              </a:lnSpc>
            </a:pPr>
            <a:r>
              <a:rPr sz="1600" b="0" spc="-10" dirty="0">
                <a:latin typeface="BIZ UDP明朝 Medium"/>
                <a:cs typeface="BIZ UDP明朝 Medium"/>
              </a:rPr>
              <a:t>・</a:t>
            </a:r>
            <a:r>
              <a:rPr sz="1600" b="0" spc="-25" dirty="0">
                <a:latin typeface="BIZ UDP明朝 Medium"/>
                <a:cs typeface="BIZ UDP明朝 Medium"/>
              </a:rPr>
              <a:t>褐炭水素／溶融電</a:t>
            </a:r>
            <a:r>
              <a:rPr sz="1600" b="0" spc="-50" dirty="0">
                <a:latin typeface="BIZ UDP明朝 Medium"/>
                <a:cs typeface="BIZ UDP明朝 Medium"/>
              </a:rPr>
              <a:t>解</a:t>
            </a:r>
            <a:endParaRPr sz="1600">
              <a:latin typeface="BIZ UDP明朝 Medium"/>
              <a:cs typeface="BIZ UDP明朝 Medium"/>
            </a:endParaRPr>
          </a:p>
          <a:p>
            <a:pPr marL="12700">
              <a:lnSpc>
                <a:spcPct val="100000"/>
              </a:lnSpc>
            </a:pPr>
            <a:r>
              <a:rPr sz="1600" b="0" spc="-10" dirty="0">
                <a:latin typeface="BIZ UDP明朝 Medium"/>
                <a:cs typeface="BIZ UDP明朝 Medium"/>
              </a:rPr>
              <a:t>・</a:t>
            </a:r>
            <a:r>
              <a:rPr sz="1600" b="0" spc="-20" dirty="0">
                <a:latin typeface="BIZ UDP明朝 Medium"/>
                <a:cs typeface="BIZ UDP明朝 Medium"/>
              </a:rPr>
              <a:t>ブル</a:t>
            </a:r>
            <a:r>
              <a:rPr sz="1600" b="0" spc="-25" dirty="0">
                <a:latin typeface="BIZ UDP明朝 Medium"/>
                <a:cs typeface="BIZ UDP明朝 Medium"/>
              </a:rPr>
              <a:t>ーカ</a:t>
            </a:r>
            <a:r>
              <a:rPr sz="1600" b="0" spc="-30" dirty="0">
                <a:latin typeface="BIZ UDP明朝 Medium"/>
                <a:cs typeface="BIZ UDP明朝 Medium"/>
              </a:rPr>
              <a:t>ーボ</a:t>
            </a:r>
            <a:r>
              <a:rPr sz="1600" b="0" spc="-50" dirty="0">
                <a:latin typeface="BIZ UDP明朝 Medium"/>
                <a:cs typeface="BIZ UDP明朝 Medium"/>
              </a:rPr>
              <a:t>ン</a:t>
            </a:r>
            <a:endParaRPr sz="1600">
              <a:latin typeface="BIZ UDP明朝 Medium"/>
              <a:cs typeface="BIZ UDP明朝 Medium"/>
            </a:endParaRPr>
          </a:p>
        </p:txBody>
      </p:sp>
      <p:grpSp>
        <p:nvGrpSpPr>
          <p:cNvPr id="37" name="object 37"/>
          <p:cNvGrpSpPr/>
          <p:nvPr/>
        </p:nvGrpSpPr>
        <p:grpSpPr>
          <a:xfrm>
            <a:off x="1545336" y="4812791"/>
            <a:ext cx="8936990" cy="706120"/>
            <a:chOff x="1545336" y="4812791"/>
            <a:chExt cx="8936990" cy="706120"/>
          </a:xfrm>
        </p:grpSpPr>
        <p:sp>
          <p:nvSpPr>
            <p:cNvPr id="38" name="object 38"/>
            <p:cNvSpPr/>
            <p:nvPr/>
          </p:nvSpPr>
          <p:spPr>
            <a:xfrm>
              <a:off x="1564386" y="4831841"/>
              <a:ext cx="4560570" cy="664845"/>
            </a:xfrm>
            <a:custGeom>
              <a:avLst/>
              <a:gdLst/>
              <a:ahLst/>
              <a:cxnLst/>
              <a:rect l="l" t="t" r="r" b="b"/>
              <a:pathLst>
                <a:path w="4560570" h="664845">
                  <a:moveTo>
                    <a:pt x="4560570" y="0"/>
                  </a:moveTo>
                  <a:lnTo>
                    <a:pt x="4560570" y="332117"/>
                  </a:lnTo>
                  <a:lnTo>
                    <a:pt x="0" y="332117"/>
                  </a:lnTo>
                  <a:lnTo>
                    <a:pt x="0" y="664222"/>
                  </a:lnTo>
                </a:path>
              </a:pathLst>
            </a:custGeom>
            <a:ln w="38100">
              <a:solidFill>
                <a:srgbClr val="C00000"/>
              </a:solidFill>
            </a:ln>
          </p:spPr>
          <p:txBody>
            <a:bodyPr wrap="square" lIns="0" tIns="0" rIns="0" bIns="0" rtlCol="0"/>
            <a:lstStyle/>
            <a:p>
              <a:endParaRPr/>
            </a:p>
          </p:txBody>
        </p:sp>
        <p:sp>
          <p:nvSpPr>
            <p:cNvPr id="39" name="object 39"/>
            <p:cNvSpPr/>
            <p:nvPr/>
          </p:nvSpPr>
          <p:spPr>
            <a:xfrm>
              <a:off x="6125718" y="4831841"/>
              <a:ext cx="4337050" cy="626745"/>
            </a:xfrm>
            <a:custGeom>
              <a:avLst/>
              <a:gdLst/>
              <a:ahLst/>
              <a:cxnLst/>
              <a:rect l="l" t="t" r="r" b="b"/>
              <a:pathLst>
                <a:path w="4337050" h="626745">
                  <a:moveTo>
                    <a:pt x="0" y="0"/>
                  </a:moveTo>
                  <a:lnTo>
                    <a:pt x="0" y="313270"/>
                  </a:lnTo>
                  <a:lnTo>
                    <a:pt x="4337050" y="313270"/>
                  </a:lnTo>
                  <a:lnTo>
                    <a:pt x="4337050" y="626541"/>
                  </a:lnTo>
                </a:path>
              </a:pathLst>
            </a:custGeom>
            <a:ln w="38100">
              <a:solidFill>
                <a:srgbClr val="C00000"/>
              </a:solidFill>
            </a:ln>
          </p:spPr>
          <p:txBody>
            <a:bodyPr wrap="square" lIns="0" tIns="0" rIns="0" bIns="0" rtlCol="0"/>
            <a:lstStyle/>
            <a:p>
              <a:endParaRPr/>
            </a:p>
          </p:txBody>
        </p:sp>
        <p:sp>
          <p:nvSpPr>
            <p:cNvPr id="40" name="object 40"/>
            <p:cNvSpPr/>
            <p:nvPr/>
          </p:nvSpPr>
          <p:spPr>
            <a:xfrm>
              <a:off x="3784852" y="4831841"/>
              <a:ext cx="2340610" cy="668020"/>
            </a:xfrm>
            <a:custGeom>
              <a:avLst/>
              <a:gdLst/>
              <a:ahLst/>
              <a:cxnLst/>
              <a:rect l="l" t="t" r="r" b="b"/>
              <a:pathLst>
                <a:path w="2340610" h="668020">
                  <a:moveTo>
                    <a:pt x="2340610" y="0"/>
                  </a:moveTo>
                  <a:lnTo>
                    <a:pt x="2340610" y="333895"/>
                  </a:lnTo>
                  <a:lnTo>
                    <a:pt x="0" y="333895"/>
                  </a:lnTo>
                  <a:lnTo>
                    <a:pt x="0" y="667791"/>
                  </a:lnTo>
                </a:path>
              </a:pathLst>
            </a:custGeom>
            <a:ln w="38100">
              <a:solidFill>
                <a:srgbClr val="C00000"/>
              </a:solidFill>
            </a:ln>
          </p:spPr>
          <p:txBody>
            <a:bodyPr wrap="square" lIns="0" tIns="0" rIns="0" bIns="0" rtlCol="0"/>
            <a:lstStyle/>
            <a:p>
              <a:endParaRPr/>
            </a:p>
          </p:txBody>
        </p:sp>
        <p:sp>
          <p:nvSpPr>
            <p:cNvPr id="41" name="object 41"/>
            <p:cNvSpPr/>
            <p:nvPr/>
          </p:nvSpPr>
          <p:spPr>
            <a:xfrm>
              <a:off x="6125718" y="4831841"/>
              <a:ext cx="2231390" cy="668020"/>
            </a:xfrm>
            <a:custGeom>
              <a:avLst/>
              <a:gdLst/>
              <a:ahLst/>
              <a:cxnLst/>
              <a:rect l="l" t="t" r="r" b="b"/>
              <a:pathLst>
                <a:path w="2231390" h="668020">
                  <a:moveTo>
                    <a:pt x="0" y="0"/>
                  </a:moveTo>
                  <a:lnTo>
                    <a:pt x="0" y="328904"/>
                  </a:lnTo>
                  <a:lnTo>
                    <a:pt x="2231390" y="328904"/>
                  </a:lnTo>
                  <a:lnTo>
                    <a:pt x="2231390" y="657809"/>
                  </a:lnTo>
                </a:path>
                <a:path w="2231390" h="668020">
                  <a:moveTo>
                    <a:pt x="0" y="0"/>
                  </a:moveTo>
                  <a:lnTo>
                    <a:pt x="0" y="667791"/>
                  </a:lnTo>
                </a:path>
              </a:pathLst>
            </a:custGeom>
            <a:ln w="38100">
              <a:solidFill>
                <a:srgbClr val="C00000"/>
              </a:solidFill>
            </a:ln>
          </p:spPr>
          <p:txBody>
            <a:bodyPr wrap="square" lIns="0" tIns="0" rIns="0" bIns="0" rtlCol="0"/>
            <a:lstStyle/>
            <a:p>
              <a:endParaRPr/>
            </a:p>
          </p:txBody>
        </p:sp>
      </p:gr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77081" y="3035300"/>
            <a:ext cx="2263140" cy="696595"/>
          </a:xfrm>
          <a:prstGeom prst="rect">
            <a:avLst/>
          </a:prstGeom>
        </p:spPr>
        <p:txBody>
          <a:bodyPr vert="horz" wrap="square" lIns="0" tIns="13335" rIns="0" bIns="0" rtlCol="0">
            <a:spAutoFit/>
          </a:bodyPr>
          <a:lstStyle/>
          <a:p>
            <a:pPr marL="12700">
              <a:lnSpc>
                <a:spcPct val="100000"/>
              </a:lnSpc>
              <a:spcBef>
                <a:spcPts val="105"/>
              </a:spcBef>
            </a:pPr>
            <a:r>
              <a:rPr sz="4400" b="1" spc="-15" dirty="0">
                <a:latin typeface="UD デジタル 教科書体 NP-B"/>
                <a:cs typeface="UD デジタル 教科書体 NP-B"/>
              </a:rPr>
              <a:t>最後に…</a:t>
            </a:r>
            <a:endParaRPr sz="4400">
              <a:latin typeface="UD デジタル 教科書体 NP-B"/>
              <a:cs typeface="UD デジタル 教科書体 NP-B"/>
            </a:endParaRPr>
          </a:p>
        </p:txBody>
      </p:sp>
      <p:grpSp>
        <p:nvGrpSpPr>
          <p:cNvPr id="3" name="object 3"/>
          <p:cNvGrpSpPr/>
          <p:nvPr/>
        </p:nvGrpSpPr>
        <p:grpSpPr>
          <a:xfrm>
            <a:off x="0" y="6068567"/>
            <a:ext cx="12192000" cy="789940"/>
            <a:chOff x="0" y="6068567"/>
            <a:chExt cx="12192000" cy="789940"/>
          </a:xfrm>
        </p:grpSpPr>
        <p:pic>
          <p:nvPicPr>
            <p:cNvPr id="4" name="object 4"/>
            <p:cNvPicPr/>
            <p:nvPr/>
          </p:nvPicPr>
          <p:blipFill>
            <a:blip r:embed="rId2" cstate="print"/>
            <a:stretch>
              <a:fillRect/>
            </a:stretch>
          </p:blipFill>
          <p:spPr>
            <a:xfrm>
              <a:off x="9421368" y="6068567"/>
              <a:ext cx="612932" cy="652271"/>
            </a:xfrm>
            <a:prstGeom prst="rect">
              <a:avLst/>
            </a:prstGeom>
          </p:spPr>
        </p:pic>
        <p:pic>
          <p:nvPicPr>
            <p:cNvPr id="5" name="object 5"/>
            <p:cNvPicPr/>
            <p:nvPr/>
          </p:nvPicPr>
          <p:blipFill>
            <a:blip r:embed="rId3" cstate="print"/>
            <a:stretch>
              <a:fillRect/>
            </a:stretch>
          </p:blipFill>
          <p:spPr>
            <a:xfrm>
              <a:off x="3121152" y="6400799"/>
              <a:ext cx="475487" cy="455675"/>
            </a:xfrm>
            <a:prstGeom prst="rect">
              <a:avLst/>
            </a:prstGeom>
          </p:spPr>
        </p:pic>
        <p:pic>
          <p:nvPicPr>
            <p:cNvPr id="6" name="object 6"/>
            <p:cNvPicPr/>
            <p:nvPr/>
          </p:nvPicPr>
          <p:blipFill>
            <a:blip r:embed="rId3" cstate="print"/>
            <a:stretch>
              <a:fillRect/>
            </a:stretch>
          </p:blipFill>
          <p:spPr>
            <a:xfrm>
              <a:off x="3049524" y="6400799"/>
              <a:ext cx="475487" cy="455675"/>
            </a:xfrm>
            <a:prstGeom prst="rect">
              <a:avLst/>
            </a:prstGeom>
          </p:spPr>
        </p:pic>
        <p:pic>
          <p:nvPicPr>
            <p:cNvPr id="7" name="object 7"/>
            <p:cNvPicPr/>
            <p:nvPr/>
          </p:nvPicPr>
          <p:blipFill>
            <a:blip r:embed="rId4" cstate="print"/>
            <a:stretch>
              <a:fillRect/>
            </a:stretch>
          </p:blipFill>
          <p:spPr>
            <a:xfrm>
              <a:off x="4392167" y="6394703"/>
              <a:ext cx="222503" cy="220979"/>
            </a:xfrm>
            <a:prstGeom prst="rect">
              <a:avLst/>
            </a:prstGeom>
          </p:spPr>
        </p:pic>
        <p:pic>
          <p:nvPicPr>
            <p:cNvPr id="8" name="object 8"/>
            <p:cNvPicPr/>
            <p:nvPr/>
          </p:nvPicPr>
          <p:blipFill>
            <a:blip r:embed="rId5" cstate="print"/>
            <a:stretch>
              <a:fillRect/>
            </a:stretch>
          </p:blipFill>
          <p:spPr>
            <a:xfrm>
              <a:off x="4607052" y="6455663"/>
              <a:ext cx="1211579" cy="82295"/>
            </a:xfrm>
            <a:prstGeom prst="rect">
              <a:avLst/>
            </a:prstGeom>
          </p:spPr>
        </p:pic>
        <p:pic>
          <p:nvPicPr>
            <p:cNvPr id="9" name="object 9"/>
            <p:cNvPicPr/>
            <p:nvPr/>
          </p:nvPicPr>
          <p:blipFill>
            <a:blip r:embed="rId6" cstate="print"/>
            <a:stretch>
              <a:fillRect/>
            </a:stretch>
          </p:blipFill>
          <p:spPr>
            <a:xfrm>
              <a:off x="3055620" y="6501383"/>
              <a:ext cx="9136380" cy="356616"/>
            </a:xfrm>
            <a:prstGeom prst="rect">
              <a:avLst/>
            </a:prstGeom>
          </p:spPr>
        </p:pic>
        <p:pic>
          <p:nvPicPr>
            <p:cNvPr id="10" name="object 10"/>
            <p:cNvPicPr/>
            <p:nvPr/>
          </p:nvPicPr>
          <p:blipFill>
            <a:blip r:embed="rId7" cstate="print"/>
            <a:stretch>
              <a:fillRect/>
            </a:stretch>
          </p:blipFill>
          <p:spPr>
            <a:xfrm>
              <a:off x="3410648" y="6564992"/>
              <a:ext cx="1023112" cy="254227"/>
            </a:xfrm>
            <a:prstGeom prst="rect">
              <a:avLst/>
            </a:prstGeom>
          </p:spPr>
        </p:pic>
        <p:pic>
          <p:nvPicPr>
            <p:cNvPr id="11" name="object 11"/>
            <p:cNvPicPr/>
            <p:nvPr/>
          </p:nvPicPr>
          <p:blipFill>
            <a:blip r:embed="rId4" cstate="print"/>
            <a:stretch>
              <a:fillRect/>
            </a:stretch>
          </p:blipFill>
          <p:spPr>
            <a:xfrm>
              <a:off x="7883652" y="6359651"/>
              <a:ext cx="220979" cy="220979"/>
            </a:xfrm>
            <a:prstGeom prst="rect">
              <a:avLst/>
            </a:prstGeom>
          </p:spPr>
        </p:pic>
        <p:pic>
          <p:nvPicPr>
            <p:cNvPr id="12" name="object 12"/>
            <p:cNvPicPr/>
            <p:nvPr/>
          </p:nvPicPr>
          <p:blipFill>
            <a:blip r:embed="rId5" cstate="print"/>
            <a:stretch>
              <a:fillRect/>
            </a:stretch>
          </p:blipFill>
          <p:spPr>
            <a:xfrm>
              <a:off x="8098535" y="6420611"/>
              <a:ext cx="1211579" cy="80771"/>
            </a:xfrm>
            <a:prstGeom prst="rect">
              <a:avLst/>
            </a:prstGeom>
          </p:spPr>
        </p:pic>
        <p:pic>
          <p:nvPicPr>
            <p:cNvPr id="13" name="object 13"/>
            <p:cNvPicPr/>
            <p:nvPr/>
          </p:nvPicPr>
          <p:blipFill>
            <a:blip r:embed="rId4" cstate="print"/>
            <a:stretch>
              <a:fillRect/>
            </a:stretch>
          </p:blipFill>
          <p:spPr>
            <a:xfrm>
              <a:off x="6213347" y="6350507"/>
              <a:ext cx="224027" cy="219455"/>
            </a:xfrm>
            <a:prstGeom prst="rect">
              <a:avLst/>
            </a:prstGeom>
          </p:spPr>
        </p:pic>
        <p:pic>
          <p:nvPicPr>
            <p:cNvPr id="14" name="object 14"/>
            <p:cNvPicPr/>
            <p:nvPr/>
          </p:nvPicPr>
          <p:blipFill>
            <a:blip r:embed="rId5" cstate="print"/>
            <a:stretch>
              <a:fillRect/>
            </a:stretch>
          </p:blipFill>
          <p:spPr>
            <a:xfrm>
              <a:off x="6428232" y="6409943"/>
              <a:ext cx="1213103" cy="80771"/>
            </a:xfrm>
            <a:prstGeom prst="rect">
              <a:avLst/>
            </a:prstGeom>
          </p:spPr>
        </p:pic>
        <p:pic>
          <p:nvPicPr>
            <p:cNvPr id="15" name="object 15"/>
            <p:cNvPicPr/>
            <p:nvPr/>
          </p:nvPicPr>
          <p:blipFill>
            <a:blip r:embed="rId8" cstate="print"/>
            <a:stretch>
              <a:fillRect/>
            </a:stretch>
          </p:blipFill>
          <p:spPr>
            <a:xfrm>
              <a:off x="0" y="6521195"/>
              <a:ext cx="3227831" cy="335279"/>
            </a:xfrm>
            <a:prstGeom prst="rect">
              <a:avLst/>
            </a:prstGeom>
          </p:spPr>
        </p:pic>
        <p:pic>
          <p:nvPicPr>
            <p:cNvPr id="16" name="object 16"/>
            <p:cNvPicPr/>
            <p:nvPr/>
          </p:nvPicPr>
          <p:blipFill>
            <a:blip r:embed="rId4" cstate="print"/>
            <a:stretch>
              <a:fillRect/>
            </a:stretch>
          </p:blipFill>
          <p:spPr>
            <a:xfrm>
              <a:off x="661416" y="6458711"/>
              <a:ext cx="222503" cy="220979"/>
            </a:xfrm>
            <a:prstGeom prst="rect">
              <a:avLst/>
            </a:prstGeom>
          </p:spPr>
        </p:pic>
        <p:pic>
          <p:nvPicPr>
            <p:cNvPr id="17" name="object 17"/>
            <p:cNvPicPr/>
            <p:nvPr/>
          </p:nvPicPr>
          <p:blipFill>
            <a:blip r:embed="rId5" cstate="print"/>
            <a:stretch>
              <a:fillRect/>
            </a:stretch>
          </p:blipFill>
          <p:spPr>
            <a:xfrm>
              <a:off x="876300" y="6521195"/>
              <a:ext cx="1211579" cy="80771"/>
            </a:xfrm>
            <a:prstGeom prst="rect">
              <a:avLst/>
            </a:prstGeom>
          </p:spPr>
        </p:pic>
      </p:gr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815297" y="6506464"/>
            <a:ext cx="29718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UD デジタル 教科書体 NK-R"/>
                <a:cs typeface="UD デジタル 教科書体 NK-R"/>
              </a:rPr>
              <a:t>47</a:t>
            </a:r>
            <a:endParaRPr sz="1600">
              <a:latin typeface="UD デジタル 教科書体 NK-R"/>
              <a:cs typeface="UD デジタル 教科書体 NK-R"/>
            </a:endParaRPr>
          </a:p>
        </p:txBody>
      </p:sp>
      <p:sp>
        <p:nvSpPr>
          <p:cNvPr id="3" name="object 3"/>
          <p:cNvSpPr txBox="1">
            <a:spLocks noGrp="1"/>
          </p:cNvSpPr>
          <p:nvPr>
            <p:ph type="title"/>
          </p:nvPr>
        </p:nvSpPr>
        <p:spPr>
          <a:xfrm>
            <a:off x="3238626" y="150126"/>
            <a:ext cx="5716270" cy="513715"/>
          </a:xfrm>
          <a:prstGeom prst="rect">
            <a:avLst/>
          </a:prstGeom>
        </p:spPr>
        <p:txBody>
          <a:bodyPr vert="horz" wrap="square" lIns="0" tIns="12700" rIns="0" bIns="0" rtlCol="0">
            <a:spAutoFit/>
          </a:bodyPr>
          <a:lstStyle/>
          <a:p>
            <a:pPr marL="12700">
              <a:lnSpc>
                <a:spcPct val="100000"/>
              </a:lnSpc>
              <a:spcBef>
                <a:spcPts val="100"/>
              </a:spcBef>
            </a:pPr>
            <a:r>
              <a:rPr sz="3200" b="0" spc="-20" dirty="0">
                <a:latin typeface="HG明朝B"/>
                <a:cs typeface="HG明朝B"/>
              </a:rPr>
              <a:t>歴史に学ぶ…過去展望の必要性</a:t>
            </a:r>
            <a:endParaRPr sz="3200">
              <a:latin typeface="HG明朝B"/>
              <a:cs typeface="HG明朝B"/>
            </a:endParaRPr>
          </a:p>
        </p:txBody>
      </p:sp>
      <p:pic>
        <p:nvPicPr>
          <p:cNvPr id="4" name="object 4"/>
          <p:cNvPicPr/>
          <p:nvPr/>
        </p:nvPicPr>
        <p:blipFill>
          <a:blip r:embed="rId2" cstate="print"/>
          <a:stretch>
            <a:fillRect/>
          </a:stretch>
        </p:blipFill>
        <p:spPr>
          <a:xfrm>
            <a:off x="11423904" y="86868"/>
            <a:ext cx="673607" cy="1028699"/>
          </a:xfrm>
          <a:prstGeom prst="rect">
            <a:avLst/>
          </a:prstGeom>
        </p:spPr>
      </p:pic>
      <p:pic>
        <p:nvPicPr>
          <p:cNvPr id="5" name="object 5"/>
          <p:cNvPicPr/>
          <p:nvPr/>
        </p:nvPicPr>
        <p:blipFill>
          <a:blip r:embed="rId3" cstate="print"/>
          <a:stretch>
            <a:fillRect/>
          </a:stretch>
        </p:blipFill>
        <p:spPr>
          <a:xfrm>
            <a:off x="9875520" y="1290828"/>
            <a:ext cx="2136647" cy="2372867"/>
          </a:xfrm>
          <a:prstGeom prst="rect">
            <a:avLst/>
          </a:prstGeom>
        </p:spPr>
      </p:pic>
      <p:pic>
        <p:nvPicPr>
          <p:cNvPr id="6" name="object 6"/>
          <p:cNvPicPr/>
          <p:nvPr/>
        </p:nvPicPr>
        <p:blipFill>
          <a:blip r:embed="rId4" cstate="print"/>
          <a:stretch>
            <a:fillRect/>
          </a:stretch>
        </p:blipFill>
        <p:spPr>
          <a:xfrm>
            <a:off x="7142988" y="1292352"/>
            <a:ext cx="2650235" cy="1523999"/>
          </a:xfrm>
          <a:prstGeom prst="rect">
            <a:avLst/>
          </a:prstGeom>
        </p:spPr>
      </p:pic>
      <p:sp>
        <p:nvSpPr>
          <p:cNvPr id="7" name="object 7"/>
          <p:cNvSpPr txBox="1"/>
          <p:nvPr/>
        </p:nvSpPr>
        <p:spPr>
          <a:xfrm>
            <a:off x="7150100" y="2817148"/>
            <a:ext cx="2537460" cy="666750"/>
          </a:xfrm>
          <a:prstGeom prst="rect">
            <a:avLst/>
          </a:prstGeom>
        </p:spPr>
        <p:txBody>
          <a:bodyPr vert="horz" wrap="square" lIns="0" tIns="13335" rIns="0" bIns="0" rtlCol="0">
            <a:spAutoFit/>
          </a:bodyPr>
          <a:lstStyle/>
          <a:p>
            <a:pPr marL="12700">
              <a:lnSpc>
                <a:spcPct val="100000"/>
              </a:lnSpc>
              <a:spcBef>
                <a:spcPts val="105"/>
              </a:spcBef>
            </a:pPr>
            <a:r>
              <a:rPr sz="1400" b="0" spc="-15" dirty="0">
                <a:solidFill>
                  <a:srgbClr val="1A1A1A"/>
                </a:solidFill>
                <a:latin typeface="BIZ UDP明朝 Medium"/>
                <a:cs typeface="BIZ UDP明朝 Medium"/>
              </a:rPr>
              <a:t>日本は、石炭になり切れない</a:t>
            </a:r>
            <a:endParaRPr sz="1400">
              <a:latin typeface="BIZ UDP明朝 Medium"/>
              <a:cs typeface="BIZ UDP明朝 Medium"/>
            </a:endParaRPr>
          </a:p>
          <a:p>
            <a:pPr marL="12700" marR="5080">
              <a:lnSpc>
                <a:spcPct val="100000"/>
              </a:lnSpc>
            </a:pPr>
            <a:r>
              <a:rPr sz="1400" b="0" spc="-20" dirty="0">
                <a:solidFill>
                  <a:srgbClr val="1A1A1A"/>
                </a:solidFill>
                <a:latin typeface="BIZ UDP明朝 Medium"/>
                <a:cs typeface="BIZ UDP明朝 Medium"/>
              </a:rPr>
              <a:t>シェールからオイル・シェールを採</a:t>
            </a:r>
            <a:r>
              <a:rPr sz="1400" b="0" spc="-15" dirty="0">
                <a:solidFill>
                  <a:srgbClr val="1A1A1A"/>
                </a:solidFill>
                <a:latin typeface="BIZ UDP明朝 Medium"/>
                <a:cs typeface="BIZ UDP明朝 Medium"/>
              </a:rPr>
              <a:t>取する開発を撫順炭鉱で実施。</a:t>
            </a:r>
            <a:endParaRPr sz="1400">
              <a:latin typeface="BIZ UDP明朝 Medium"/>
              <a:cs typeface="BIZ UDP明朝 Medium"/>
            </a:endParaRPr>
          </a:p>
        </p:txBody>
      </p:sp>
      <p:sp>
        <p:nvSpPr>
          <p:cNvPr id="8" name="object 8"/>
          <p:cNvSpPr txBox="1"/>
          <p:nvPr/>
        </p:nvSpPr>
        <p:spPr>
          <a:xfrm>
            <a:off x="207070" y="4004855"/>
            <a:ext cx="6082030" cy="2707640"/>
          </a:xfrm>
          <a:prstGeom prst="rect">
            <a:avLst/>
          </a:prstGeom>
        </p:spPr>
        <p:txBody>
          <a:bodyPr vert="horz" wrap="square" lIns="0" tIns="12065" rIns="0" bIns="0" rtlCol="0">
            <a:spAutoFit/>
          </a:bodyPr>
          <a:lstStyle/>
          <a:p>
            <a:pPr marL="12700" algn="just">
              <a:lnSpc>
                <a:spcPct val="100000"/>
              </a:lnSpc>
              <a:spcBef>
                <a:spcPts val="95"/>
              </a:spcBef>
            </a:pPr>
            <a:r>
              <a:rPr sz="1600" b="0" spc="-25" dirty="0">
                <a:latin typeface="BIZ UDP明朝 Medium"/>
                <a:cs typeface="BIZ UDP明朝 Medium"/>
              </a:rPr>
              <a:t>1908年</a:t>
            </a:r>
            <a:r>
              <a:rPr sz="1600" b="0" spc="-10" dirty="0">
                <a:latin typeface="BIZ UDP明朝 Medium"/>
                <a:cs typeface="BIZ UDP明朝 Medium"/>
              </a:rPr>
              <a:t>、</a:t>
            </a:r>
            <a:r>
              <a:rPr sz="1600" b="0" spc="-25" dirty="0">
                <a:latin typeface="BIZ UDP明朝 Medium"/>
                <a:cs typeface="BIZ UDP明朝 Medium"/>
              </a:rPr>
              <a:t>三井物産は満</a:t>
            </a:r>
            <a:r>
              <a:rPr sz="1600" b="0" spc="-10" dirty="0">
                <a:latin typeface="BIZ UDP明朝 Medium"/>
                <a:cs typeface="BIZ UDP明朝 Medium"/>
              </a:rPr>
              <a:t>州</a:t>
            </a:r>
            <a:r>
              <a:rPr sz="1600" b="0" spc="-25" dirty="0">
                <a:latin typeface="BIZ UDP明朝 Medium"/>
                <a:cs typeface="BIZ UDP明朝 Medium"/>
              </a:rPr>
              <a:t>産の大</a:t>
            </a:r>
            <a:r>
              <a:rPr sz="1600" b="0" dirty="0">
                <a:latin typeface="BIZ UDP明朝 Medium"/>
                <a:cs typeface="BIZ UDP明朝 Medium"/>
              </a:rPr>
              <a:t>豆</a:t>
            </a:r>
            <a:r>
              <a:rPr sz="1600" b="0" spc="140" dirty="0">
                <a:latin typeface="BIZ UDP明朝 Medium"/>
                <a:cs typeface="BIZ UDP明朝 Medium"/>
              </a:rPr>
              <a:t> </a:t>
            </a:r>
            <a:r>
              <a:rPr sz="1600" b="0" dirty="0">
                <a:latin typeface="BIZ UDP明朝 Medium"/>
                <a:cs typeface="BIZ UDP明朝 Medium"/>
              </a:rPr>
              <a:t>100</a:t>
            </a:r>
            <a:r>
              <a:rPr sz="1600" b="0" spc="35" dirty="0">
                <a:latin typeface="BIZ UDP明朝 Medium"/>
                <a:cs typeface="BIZ UDP明朝 Medium"/>
              </a:rPr>
              <a:t> ト</a:t>
            </a:r>
            <a:r>
              <a:rPr sz="1600" b="0" spc="-25" dirty="0">
                <a:latin typeface="BIZ UDP明朝 Medium"/>
                <a:cs typeface="BIZ UDP明朝 Medium"/>
              </a:rPr>
              <a:t>ンを</a:t>
            </a:r>
            <a:r>
              <a:rPr sz="1600" b="0" spc="-30" dirty="0">
                <a:latin typeface="BIZ UDP明朝 Medium"/>
                <a:cs typeface="BIZ UDP明朝 Medium"/>
              </a:rPr>
              <a:t>初め</a:t>
            </a:r>
            <a:r>
              <a:rPr sz="1600" b="0" spc="-25" dirty="0">
                <a:latin typeface="BIZ UDP明朝 Medium"/>
                <a:cs typeface="BIZ UDP明朝 Medium"/>
              </a:rPr>
              <a:t>て</a:t>
            </a:r>
            <a:r>
              <a:rPr sz="1600" b="0" spc="-30" dirty="0">
                <a:latin typeface="BIZ UDP明朝 Medium"/>
                <a:cs typeface="BIZ UDP明朝 Medium"/>
              </a:rPr>
              <a:t>英国</a:t>
            </a:r>
            <a:r>
              <a:rPr sz="1600" b="0" spc="-25" dirty="0">
                <a:latin typeface="BIZ UDP明朝 Medium"/>
                <a:cs typeface="BIZ UDP明朝 Medium"/>
              </a:rPr>
              <a:t>へ輸出</a:t>
            </a:r>
            <a:r>
              <a:rPr sz="1600" b="0" spc="-50" dirty="0">
                <a:latin typeface="BIZ UDP明朝 Medium"/>
                <a:cs typeface="BIZ UDP明朝 Medium"/>
              </a:rPr>
              <a:t>。</a:t>
            </a:r>
            <a:endParaRPr sz="1600">
              <a:latin typeface="BIZ UDP明朝 Medium"/>
              <a:cs typeface="BIZ UDP明朝 Medium"/>
            </a:endParaRPr>
          </a:p>
          <a:p>
            <a:pPr marL="12700" marR="178435" algn="just">
              <a:lnSpc>
                <a:spcPct val="100000"/>
              </a:lnSpc>
            </a:pPr>
            <a:r>
              <a:rPr sz="1600" b="0" dirty="0">
                <a:latin typeface="BIZ UDP明朝 Medium"/>
                <a:cs typeface="BIZ UDP明朝 Medium"/>
              </a:rPr>
              <a:t>1908～1910</a:t>
            </a:r>
            <a:r>
              <a:rPr sz="1600" b="0" spc="-15" dirty="0">
                <a:latin typeface="BIZ UDP明朝 Medium"/>
                <a:cs typeface="BIZ UDP明朝 Medium"/>
              </a:rPr>
              <a:t> 年</a:t>
            </a:r>
            <a:r>
              <a:rPr sz="1600" b="0" spc="-25" dirty="0">
                <a:latin typeface="BIZ UDP明朝 Medium"/>
                <a:cs typeface="BIZ UDP明朝 Medium"/>
              </a:rPr>
              <a:t>の間</a:t>
            </a:r>
            <a:r>
              <a:rPr sz="1600" b="0" spc="-10" dirty="0">
                <a:latin typeface="BIZ UDP明朝 Medium"/>
                <a:cs typeface="BIZ UDP明朝 Medium"/>
              </a:rPr>
              <a:t>、</a:t>
            </a:r>
            <a:r>
              <a:rPr sz="1600" b="0" spc="-25" dirty="0">
                <a:latin typeface="BIZ UDP明朝 Medium"/>
                <a:cs typeface="BIZ UDP明朝 Medium"/>
              </a:rPr>
              <a:t>三井物産は</a:t>
            </a:r>
            <a:r>
              <a:rPr sz="1600" b="0" spc="-10" dirty="0">
                <a:latin typeface="BIZ UDP明朝 Medium"/>
                <a:cs typeface="BIZ UDP明朝 Medium"/>
              </a:rPr>
              <a:t>、</a:t>
            </a:r>
            <a:r>
              <a:rPr sz="1600" b="0" spc="-25" dirty="0">
                <a:latin typeface="BIZ UDP明朝 Medium"/>
                <a:cs typeface="BIZ UDP明朝 Medium"/>
              </a:rPr>
              <a:t>満州産大豆の輸</a:t>
            </a:r>
            <a:r>
              <a:rPr sz="1600" b="0" spc="-10" dirty="0">
                <a:latin typeface="BIZ UDP明朝 Medium"/>
                <a:cs typeface="BIZ UDP明朝 Medium"/>
              </a:rPr>
              <a:t>入</a:t>
            </a:r>
            <a:r>
              <a:rPr sz="1600" b="0" spc="-25" dirty="0">
                <a:latin typeface="BIZ UDP明朝 Medium"/>
                <a:cs typeface="BIZ UDP明朝 Medium"/>
              </a:rPr>
              <a:t>を</a:t>
            </a:r>
            <a:r>
              <a:rPr sz="1600" b="0" spc="-30" dirty="0">
                <a:latin typeface="BIZ UDP明朝 Medium"/>
                <a:cs typeface="BIZ UDP明朝 Medium"/>
              </a:rPr>
              <a:t>急</a:t>
            </a:r>
            <a:r>
              <a:rPr sz="1600" b="0" spc="-10" dirty="0">
                <a:latin typeface="BIZ UDP明朝 Medium"/>
                <a:cs typeface="BIZ UDP明朝 Medium"/>
              </a:rPr>
              <a:t>増</a:t>
            </a:r>
            <a:r>
              <a:rPr sz="1600" b="0" spc="-25" dirty="0">
                <a:latin typeface="BIZ UDP明朝 Medium"/>
                <a:cs typeface="BIZ UDP明朝 Medium"/>
              </a:rPr>
              <a:t>さ</a:t>
            </a:r>
            <a:r>
              <a:rPr sz="1600" b="0" spc="-30" dirty="0">
                <a:latin typeface="BIZ UDP明朝 Medium"/>
                <a:cs typeface="BIZ UDP明朝 Medium"/>
              </a:rPr>
              <a:t>せ</a:t>
            </a:r>
            <a:r>
              <a:rPr sz="1600" b="0" spc="-50" dirty="0">
                <a:latin typeface="BIZ UDP明朝 Medium"/>
                <a:cs typeface="BIZ UDP明朝 Medium"/>
              </a:rPr>
              <a:t>、</a:t>
            </a:r>
            <a:r>
              <a:rPr sz="1600" b="0" spc="-25" dirty="0">
                <a:latin typeface="BIZ UDP明朝 Medium"/>
                <a:cs typeface="BIZ UDP明朝 Medium"/>
              </a:rPr>
              <a:t>三井</a:t>
            </a:r>
            <a:r>
              <a:rPr sz="1600" b="0" spc="-30" dirty="0">
                <a:latin typeface="BIZ UDP明朝 Medium"/>
                <a:cs typeface="BIZ UDP明朝 Medium"/>
              </a:rPr>
              <a:t>か</a:t>
            </a:r>
            <a:r>
              <a:rPr sz="1600" b="0" spc="-25" dirty="0">
                <a:latin typeface="BIZ UDP明朝 Medium"/>
                <a:cs typeface="BIZ UDP明朝 Medium"/>
              </a:rPr>
              <a:t>ら買</a:t>
            </a:r>
            <a:r>
              <a:rPr sz="1600" b="0" spc="-20" dirty="0">
                <a:latin typeface="BIZ UDP明朝 Medium"/>
                <a:cs typeface="BIZ UDP明朝 Medium"/>
              </a:rPr>
              <a:t>っ</a:t>
            </a:r>
            <a:r>
              <a:rPr sz="1600" b="0" spc="-25" dirty="0">
                <a:latin typeface="BIZ UDP明朝 Medium"/>
                <a:cs typeface="BIZ UDP明朝 Medium"/>
              </a:rPr>
              <a:t>た</a:t>
            </a:r>
            <a:r>
              <a:rPr sz="1600" b="0" spc="-30" dirty="0">
                <a:latin typeface="BIZ UDP明朝 Medium"/>
                <a:cs typeface="BIZ UDP明朝 Medium"/>
              </a:rPr>
              <a:t>大豆</a:t>
            </a:r>
            <a:r>
              <a:rPr sz="1600" b="0" spc="-20" dirty="0">
                <a:latin typeface="BIZ UDP明朝 Medium"/>
                <a:cs typeface="BIZ UDP明朝 Medium"/>
              </a:rPr>
              <a:t>によ</a:t>
            </a:r>
            <a:r>
              <a:rPr sz="1600" b="0" spc="-25" dirty="0">
                <a:latin typeface="BIZ UDP明朝 Medium"/>
                <a:cs typeface="BIZ UDP明朝 Medium"/>
              </a:rPr>
              <a:t>り英国</a:t>
            </a:r>
            <a:r>
              <a:rPr sz="1600" b="0" spc="-15" dirty="0">
                <a:latin typeface="BIZ UDP明朝 Medium"/>
                <a:cs typeface="BIZ UDP明朝 Medium"/>
              </a:rPr>
              <a:t>がヨーロ</a:t>
            </a:r>
            <a:r>
              <a:rPr sz="1600" b="0" spc="-25" dirty="0">
                <a:latin typeface="BIZ UDP明朝 Medium"/>
                <a:cs typeface="BIZ UDP明朝 Medium"/>
              </a:rPr>
              <a:t>ッ</a:t>
            </a:r>
            <a:r>
              <a:rPr sz="1600" b="0" spc="-30" dirty="0">
                <a:latin typeface="BIZ UDP明朝 Medium"/>
                <a:cs typeface="BIZ UDP明朝 Medium"/>
              </a:rPr>
              <a:t>パ</a:t>
            </a:r>
            <a:r>
              <a:rPr sz="1600" b="0" spc="-20" dirty="0">
                <a:latin typeface="BIZ UDP明朝 Medium"/>
                <a:cs typeface="BIZ UDP明朝 Medium"/>
              </a:rPr>
              <a:t>における</a:t>
            </a:r>
            <a:r>
              <a:rPr sz="1600" b="0" spc="-25" dirty="0">
                <a:latin typeface="BIZ UDP明朝 Medium"/>
                <a:cs typeface="BIZ UDP明朝 Medium"/>
              </a:rPr>
              <a:t>大豆油と大豆</a:t>
            </a:r>
            <a:r>
              <a:rPr sz="1600" b="0" spc="-50" dirty="0">
                <a:latin typeface="BIZ UDP明朝 Medium"/>
                <a:cs typeface="BIZ UDP明朝 Medium"/>
              </a:rPr>
              <a:t>粕</a:t>
            </a:r>
            <a:r>
              <a:rPr sz="1600" b="0" spc="-25" dirty="0">
                <a:latin typeface="BIZ UDP明朝 Medium"/>
                <a:cs typeface="BIZ UDP明朝 Medium"/>
              </a:rPr>
              <a:t>の貿易で独占的</a:t>
            </a:r>
            <a:r>
              <a:rPr sz="1600" b="0" spc="-20" dirty="0">
                <a:latin typeface="BIZ UDP明朝 Medium"/>
                <a:cs typeface="BIZ UDP明朝 Medium"/>
              </a:rPr>
              <a:t>な</a:t>
            </a:r>
            <a:r>
              <a:rPr sz="1600" b="0" spc="-25" dirty="0">
                <a:latin typeface="BIZ UDP明朝 Medium"/>
                <a:cs typeface="BIZ UDP明朝 Medium"/>
              </a:rPr>
              <a:t>地位を</a:t>
            </a:r>
            <a:r>
              <a:rPr sz="1600" b="0" spc="-30" dirty="0">
                <a:latin typeface="BIZ UDP明朝 Medium"/>
                <a:cs typeface="BIZ UDP明朝 Medium"/>
              </a:rPr>
              <a:t>確立</a:t>
            </a:r>
            <a:r>
              <a:rPr sz="1600" b="0" spc="-50" dirty="0">
                <a:latin typeface="BIZ UDP明朝 Medium"/>
                <a:cs typeface="BIZ UDP明朝 Medium"/>
              </a:rPr>
              <a:t>。</a:t>
            </a:r>
            <a:endParaRPr sz="1600">
              <a:latin typeface="BIZ UDP明朝 Medium"/>
              <a:cs typeface="BIZ UDP明朝 Medium"/>
            </a:endParaRPr>
          </a:p>
          <a:p>
            <a:pPr marL="12700">
              <a:lnSpc>
                <a:spcPct val="100000"/>
              </a:lnSpc>
            </a:pPr>
            <a:r>
              <a:rPr sz="1600" b="0" spc="-25" dirty="0">
                <a:latin typeface="BIZ UDP明朝 Medium"/>
                <a:cs typeface="BIZ UDP明朝 Medium"/>
              </a:rPr>
              <a:t>更</a:t>
            </a:r>
            <a:r>
              <a:rPr sz="1600" b="0" spc="-20" dirty="0">
                <a:latin typeface="BIZ UDP明朝 Medium"/>
                <a:cs typeface="BIZ UDP明朝 Medium"/>
              </a:rPr>
              <a:t>に</a:t>
            </a:r>
            <a:r>
              <a:rPr sz="1600" b="0" spc="-10" dirty="0">
                <a:latin typeface="BIZ UDP明朝 Medium"/>
                <a:cs typeface="BIZ UDP明朝 Medium"/>
              </a:rPr>
              <a:t>、</a:t>
            </a:r>
            <a:r>
              <a:rPr sz="1600" b="0" spc="-25" dirty="0">
                <a:latin typeface="BIZ UDP明朝 Medium"/>
                <a:cs typeface="BIZ UDP明朝 Medium"/>
              </a:rPr>
              <a:t>大豆油をオラン</a:t>
            </a:r>
            <a:r>
              <a:rPr sz="1600" b="0" spc="-30" dirty="0">
                <a:latin typeface="BIZ UDP明朝 Medium"/>
                <a:cs typeface="BIZ UDP明朝 Medium"/>
              </a:rPr>
              <a:t>ダや</a:t>
            </a:r>
            <a:r>
              <a:rPr sz="1600" b="0" spc="-25" dirty="0">
                <a:latin typeface="BIZ UDP明朝 Medium"/>
                <a:cs typeface="BIZ UDP明朝 Medium"/>
              </a:rPr>
              <a:t>ド</a:t>
            </a:r>
            <a:r>
              <a:rPr sz="1600" b="0" spc="-15" dirty="0">
                <a:latin typeface="BIZ UDP明朝 Medium"/>
                <a:cs typeface="BIZ UDP明朝 Medium"/>
              </a:rPr>
              <a:t>イツ、</a:t>
            </a:r>
            <a:r>
              <a:rPr sz="1600" b="0" spc="-25" dirty="0">
                <a:latin typeface="BIZ UDP明朝 Medium"/>
                <a:cs typeface="BIZ UDP明朝 Medium"/>
              </a:rPr>
              <a:t>米国</a:t>
            </a:r>
            <a:r>
              <a:rPr sz="1600" b="0" spc="-10" dirty="0">
                <a:latin typeface="BIZ UDP明朝 Medium"/>
                <a:cs typeface="BIZ UDP明朝 Medium"/>
              </a:rPr>
              <a:t>等</a:t>
            </a:r>
            <a:r>
              <a:rPr sz="1600" b="0" spc="-25" dirty="0">
                <a:latin typeface="BIZ UDP明朝 Medium"/>
                <a:cs typeface="BIZ UDP明朝 Medium"/>
              </a:rPr>
              <a:t>へ輸出</a:t>
            </a:r>
            <a:r>
              <a:rPr sz="1600" b="0" spc="-50" dirty="0">
                <a:latin typeface="BIZ UDP明朝 Medium"/>
                <a:cs typeface="BIZ UDP明朝 Medium"/>
              </a:rPr>
              <a:t>。</a:t>
            </a:r>
            <a:endParaRPr sz="1600">
              <a:latin typeface="BIZ UDP明朝 Medium"/>
              <a:cs typeface="BIZ UDP明朝 Medium"/>
            </a:endParaRPr>
          </a:p>
          <a:p>
            <a:pPr marL="12700">
              <a:lnSpc>
                <a:spcPct val="100000"/>
              </a:lnSpc>
            </a:pPr>
            <a:r>
              <a:rPr sz="1600" b="0" spc="-25" dirty="0">
                <a:latin typeface="BIZ UDP明朝 Medium"/>
                <a:cs typeface="BIZ UDP明朝 Medium"/>
              </a:rPr>
              <a:t>飼料用の大豆粕は</a:t>
            </a:r>
            <a:r>
              <a:rPr sz="1600" b="0" spc="-10" dirty="0">
                <a:latin typeface="BIZ UDP明朝 Medium"/>
                <a:cs typeface="BIZ UDP明朝 Medium"/>
              </a:rPr>
              <a:t>、</a:t>
            </a:r>
            <a:r>
              <a:rPr sz="1600" b="0" spc="-25" dirty="0">
                <a:latin typeface="BIZ UDP明朝 Medium"/>
                <a:cs typeface="BIZ UDP明朝 Medium"/>
              </a:rPr>
              <a:t>畜産</a:t>
            </a:r>
            <a:r>
              <a:rPr sz="1600" b="0" spc="-30" dirty="0">
                <a:latin typeface="BIZ UDP明朝 Medium"/>
                <a:cs typeface="BIZ UDP明朝 Medium"/>
              </a:rPr>
              <a:t>が盛ん</a:t>
            </a:r>
            <a:r>
              <a:rPr sz="1600" b="0" spc="-20" dirty="0">
                <a:latin typeface="BIZ UDP明朝 Medium"/>
                <a:cs typeface="BIZ UDP明朝 Medium"/>
              </a:rPr>
              <a:t>な</a:t>
            </a:r>
            <a:r>
              <a:rPr sz="1600" b="0" spc="-25" dirty="0">
                <a:latin typeface="BIZ UDP明朝 Medium"/>
                <a:cs typeface="BIZ UDP明朝 Medium"/>
              </a:rPr>
              <a:t>デ</a:t>
            </a:r>
            <a:r>
              <a:rPr sz="1600" b="0" spc="-10" dirty="0">
                <a:latin typeface="BIZ UDP明朝 Medium"/>
                <a:cs typeface="BIZ UDP明朝 Medium"/>
              </a:rPr>
              <a:t>ンマ</a:t>
            </a:r>
            <a:r>
              <a:rPr sz="1600" b="0" spc="-20" dirty="0">
                <a:latin typeface="BIZ UDP明朝 Medium"/>
                <a:cs typeface="BIZ UDP明朝 Medium"/>
              </a:rPr>
              <a:t>ークや北欧</a:t>
            </a:r>
            <a:r>
              <a:rPr sz="1600" b="0" spc="-25" dirty="0">
                <a:latin typeface="BIZ UDP明朝 Medium"/>
                <a:cs typeface="BIZ UDP明朝 Medium"/>
              </a:rPr>
              <a:t>諸国</a:t>
            </a:r>
            <a:r>
              <a:rPr sz="1600" b="0" spc="-10" dirty="0">
                <a:latin typeface="BIZ UDP明朝 Medium"/>
                <a:cs typeface="BIZ UDP明朝 Medium"/>
              </a:rPr>
              <a:t>へ</a:t>
            </a:r>
            <a:r>
              <a:rPr sz="1600" b="0" spc="-25" dirty="0">
                <a:latin typeface="BIZ UDP明朝 Medium"/>
                <a:cs typeface="BIZ UDP明朝 Medium"/>
              </a:rPr>
              <a:t>輸出</a:t>
            </a:r>
            <a:r>
              <a:rPr sz="1600" b="0" spc="-50" dirty="0">
                <a:latin typeface="BIZ UDP明朝 Medium"/>
                <a:cs typeface="BIZ UDP明朝 Medium"/>
              </a:rPr>
              <a:t>。</a:t>
            </a:r>
            <a:endParaRPr sz="1600">
              <a:latin typeface="BIZ UDP明朝 Medium"/>
              <a:cs typeface="BIZ UDP明朝 Medium"/>
            </a:endParaRPr>
          </a:p>
          <a:p>
            <a:pPr marL="12700" marR="5080">
              <a:lnSpc>
                <a:spcPct val="100000"/>
              </a:lnSpc>
            </a:pPr>
            <a:r>
              <a:rPr sz="1600" b="0" spc="-25" dirty="0">
                <a:latin typeface="BIZ UDP明朝 Medium"/>
                <a:cs typeface="BIZ UDP明朝 Medium"/>
              </a:rPr>
              <a:t>満州産の</a:t>
            </a:r>
            <a:r>
              <a:rPr sz="1600" b="0" spc="-10" dirty="0">
                <a:latin typeface="BIZ UDP明朝 Medium"/>
                <a:cs typeface="BIZ UDP明朝 Medium"/>
              </a:rPr>
              <a:t>大</a:t>
            </a:r>
            <a:r>
              <a:rPr sz="1600" b="0" spc="-25" dirty="0">
                <a:latin typeface="BIZ UDP明朝 Medium"/>
                <a:cs typeface="BIZ UDP明朝 Medium"/>
              </a:rPr>
              <a:t>豆は</a:t>
            </a:r>
            <a:r>
              <a:rPr sz="1600" b="0" dirty="0">
                <a:latin typeface="BIZ UDP明朝 Medium"/>
                <a:cs typeface="BIZ UDP明朝 Medium"/>
              </a:rPr>
              <a:t>、</a:t>
            </a:r>
            <a:r>
              <a:rPr sz="1600" b="0" spc="-25" dirty="0">
                <a:latin typeface="BIZ UDP明朝 Medium"/>
                <a:cs typeface="BIZ UDP明朝 Medium"/>
              </a:rPr>
              <a:t>大豆油へ加工され</a:t>
            </a:r>
            <a:r>
              <a:rPr sz="1600" b="0" spc="-10" dirty="0">
                <a:latin typeface="BIZ UDP明朝 Medium"/>
                <a:cs typeface="BIZ UDP明朝 Medium"/>
              </a:rPr>
              <a:t>、</a:t>
            </a:r>
            <a:r>
              <a:rPr sz="1600" b="0" spc="-25" dirty="0">
                <a:latin typeface="BIZ UDP明朝 Medium"/>
                <a:cs typeface="BIZ UDP明朝 Medium"/>
              </a:rPr>
              <a:t>綿実油の増量材として使わ</a:t>
            </a:r>
            <a:r>
              <a:rPr sz="1600" b="0" spc="-10" dirty="0">
                <a:latin typeface="BIZ UDP明朝 Medium"/>
                <a:cs typeface="BIZ UDP明朝 Medium"/>
              </a:rPr>
              <a:t>れた</a:t>
            </a:r>
            <a:r>
              <a:rPr sz="1600" b="0" spc="-50" dirty="0">
                <a:latin typeface="BIZ UDP明朝 Medium"/>
                <a:cs typeface="BIZ UDP明朝 Medium"/>
              </a:rPr>
              <a:t>。</a:t>
            </a:r>
            <a:r>
              <a:rPr sz="1600" b="0" spc="-20" dirty="0">
                <a:latin typeface="BIZ UDP明朝 Medium"/>
                <a:cs typeface="BIZ UDP明朝 Medium"/>
              </a:rPr>
              <a:t>そ</a:t>
            </a:r>
            <a:r>
              <a:rPr sz="1600" b="0" spc="-25" dirty="0">
                <a:latin typeface="BIZ UDP明朝 Medium"/>
                <a:cs typeface="BIZ UDP明朝 Medium"/>
              </a:rPr>
              <a:t>の後</a:t>
            </a:r>
            <a:r>
              <a:rPr sz="1600" b="0" spc="-10" dirty="0">
                <a:latin typeface="BIZ UDP明朝 Medium"/>
                <a:cs typeface="BIZ UDP明朝 Medium"/>
              </a:rPr>
              <a:t>、</a:t>
            </a:r>
            <a:r>
              <a:rPr sz="1600" b="0" spc="-25" dirty="0">
                <a:latin typeface="BIZ UDP明朝 Medium"/>
                <a:cs typeface="BIZ UDP明朝 Medium"/>
              </a:rPr>
              <a:t>大豆油は石鹸の生産</a:t>
            </a:r>
            <a:r>
              <a:rPr sz="1600" b="0" spc="-20" dirty="0">
                <a:latin typeface="BIZ UDP明朝 Medium"/>
                <a:cs typeface="BIZ UDP明朝 Medium"/>
              </a:rPr>
              <a:t>に</a:t>
            </a:r>
            <a:r>
              <a:rPr sz="1600" b="0" spc="-25" dirty="0">
                <a:latin typeface="BIZ UDP明朝 Medium"/>
                <a:cs typeface="BIZ UDP明朝 Medium"/>
              </a:rPr>
              <a:t>利用さ</a:t>
            </a:r>
            <a:r>
              <a:rPr sz="1600" b="0" spc="-30" dirty="0">
                <a:latin typeface="BIZ UDP明朝 Medium"/>
                <a:cs typeface="BIZ UDP明朝 Medium"/>
              </a:rPr>
              <a:t>れ</a:t>
            </a:r>
            <a:r>
              <a:rPr sz="1600" b="0" spc="-25" dirty="0">
                <a:latin typeface="BIZ UDP明朝 Medium"/>
                <a:cs typeface="BIZ UDP明朝 Medium"/>
              </a:rPr>
              <a:t>た</a:t>
            </a:r>
            <a:r>
              <a:rPr sz="1600" b="0" spc="-5" dirty="0">
                <a:latin typeface="BIZ UDP明朝 Medium"/>
                <a:cs typeface="BIZ UDP明朝 Medium"/>
              </a:rPr>
              <a:t>。ま</a:t>
            </a:r>
            <a:r>
              <a:rPr sz="1600" b="0" spc="-25" dirty="0">
                <a:latin typeface="BIZ UDP明朝 Medium"/>
                <a:cs typeface="BIZ UDP明朝 Medium"/>
              </a:rPr>
              <a:t>た</a:t>
            </a:r>
            <a:r>
              <a:rPr sz="1600" b="0" spc="-30" dirty="0">
                <a:latin typeface="BIZ UDP明朝 Medium"/>
                <a:cs typeface="BIZ UDP明朝 Medium"/>
              </a:rPr>
              <a:t>塗</a:t>
            </a:r>
            <a:r>
              <a:rPr sz="1600" b="0" spc="-20" dirty="0">
                <a:latin typeface="BIZ UDP明朝 Medium"/>
                <a:cs typeface="BIZ UDP明朝 Medium"/>
              </a:rPr>
              <a:t>料やグリセ</a:t>
            </a:r>
            <a:r>
              <a:rPr sz="1600" b="0" spc="-25" dirty="0">
                <a:latin typeface="BIZ UDP明朝 Medium"/>
                <a:cs typeface="BIZ UDP明朝 Medium"/>
              </a:rPr>
              <a:t>リン</a:t>
            </a:r>
            <a:r>
              <a:rPr sz="1600" b="0" dirty="0">
                <a:latin typeface="BIZ UDP明朝 Medium"/>
                <a:cs typeface="BIZ UDP明朝 Medium"/>
              </a:rPr>
              <a:t>の </a:t>
            </a:r>
            <a:r>
              <a:rPr sz="1600" b="0" spc="-50" dirty="0">
                <a:latin typeface="BIZ UDP明朝 Medium"/>
                <a:cs typeface="BIZ UDP明朝 Medium"/>
              </a:rPr>
              <a:t>原</a:t>
            </a:r>
            <a:r>
              <a:rPr sz="1600" b="0" spc="-25" dirty="0">
                <a:latin typeface="BIZ UDP明朝 Medium"/>
                <a:cs typeface="BIZ UDP明朝 Medium"/>
              </a:rPr>
              <a:t>料としても大豆油は利用</a:t>
            </a:r>
            <a:r>
              <a:rPr sz="1600" b="0" spc="-20" dirty="0">
                <a:latin typeface="BIZ UDP明朝 Medium"/>
                <a:cs typeface="BIZ UDP明朝 Medium"/>
              </a:rPr>
              <a:t>され</a:t>
            </a:r>
            <a:r>
              <a:rPr sz="1600" b="0" spc="-25" dirty="0">
                <a:latin typeface="BIZ UDP明朝 Medium"/>
                <a:cs typeface="BIZ UDP明朝 Medium"/>
              </a:rPr>
              <a:t>て</a:t>
            </a:r>
            <a:r>
              <a:rPr sz="1600" b="0" spc="-30" dirty="0">
                <a:latin typeface="BIZ UDP明朝 Medium"/>
                <a:cs typeface="BIZ UDP明朝 Medium"/>
              </a:rPr>
              <a:t>い</a:t>
            </a:r>
            <a:r>
              <a:rPr sz="1600" b="0" spc="-20" dirty="0">
                <a:latin typeface="BIZ UDP明朝 Medium"/>
                <a:cs typeface="BIZ UDP明朝 Medium"/>
              </a:rPr>
              <a:t>る</a:t>
            </a:r>
            <a:r>
              <a:rPr sz="1600" b="0" spc="-50" dirty="0">
                <a:latin typeface="BIZ UDP明朝 Medium"/>
                <a:cs typeface="BIZ UDP明朝 Medium"/>
              </a:rPr>
              <a:t>。</a:t>
            </a:r>
            <a:endParaRPr sz="1600">
              <a:latin typeface="BIZ UDP明朝 Medium"/>
              <a:cs typeface="BIZ UDP明朝 Medium"/>
            </a:endParaRPr>
          </a:p>
          <a:p>
            <a:pPr marL="12700">
              <a:lnSpc>
                <a:spcPct val="100000"/>
              </a:lnSpc>
            </a:pPr>
            <a:r>
              <a:rPr sz="1600" b="0" spc="-25" dirty="0">
                <a:latin typeface="BIZ UDP明朝 Medium"/>
                <a:cs typeface="BIZ UDP明朝 Medium"/>
              </a:rPr>
              <a:t>大豆は</a:t>
            </a:r>
            <a:r>
              <a:rPr sz="1600" b="0" spc="-10" dirty="0">
                <a:latin typeface="BIZ UDP明朝 Medium"/>
                <a:cs typeface="BIZ UDP明朝 Medium"/>
              </a:rPr>
              <a:t>、</a:t>
            </a:r>
            <a:r>
              <a:rPr sz="1600" b="0" spc="-25" dirty="0">
                <a:latin typeface="BIZ UDP明朝 Medium"/>
                <a:cs typeface="BIZ UDP明朝 Medium"/>
              </a:rPr>
              <a:t>将</a:t>
            </a:r>
            <a:r>
              <a:rPr sz="1600" b="0" spc="-20" dirty="0">
                <a:latin typeface="BIZ UDP明朝 Medium"/>
                <a:cs typeface="BIZ UDP明朝 Medium"/>
              </a:rPr>
              <a:t>に</a:t>
            </a:r>
            <a:r>
              <a:rPr sz="1600" b="0" spc="-25" dirty="0">
                <a:latin typeface="BIZ UDP明朝 Medium"/>
                <a:cs typeface="BIZ UDP明朝 Medium"/>
              </a:rPr>
              <a:t>捨</a:t>
            </a:r>
            <a:r>
              <a:rPr sz="1600" b="0" spc="-20" dirty="0">
                <a:latin typeface="BIZ UDP明朝 Medium"/>
                <a:cs typeface="BIZ UDP明朝 Medium"/>
              </a:rPr>
              <a:t>てる</a:t>
            </a:r>
            <a:r>
              <a:rPr sz="1600" b="0" spc="-25" dirty="0">
                <a:latin typeface="BIZ UDP明朝 Medium"/>
                <a:cs typeface="BIZ UDP明朝 Medium"/>
              </a:rPr>
              <a:t>所</a:t>
            </a:r>
            <a:r>
              <a:rPr sz="1600" b="0" spc="-30" dirty="0">
                <a:latin typeface="BIZ UDP明朝 Medium"/>
                <a:cs typeface="BIZ UDP明朝 Medium"/>
              </a:rPr>
              <a:t>が</a:t>
            </a:r>
            <a:r>
              <a:rPr sz="1600" b="0" spc="-20" dirty="0">
                <a:latin typeface="BIZ UDP明朝 Medium"/>
                <a:cs typeface="BIZ UDP明朝 Medium"/>
              </a:rPr>
              <a:t>なく</a:t>
            </a:r>
            <a:r>
              <a:rPr sz="1600" b="0" spc="-25" dirty="0">
                <a:latin typeface="BIZ UDP明朝 Medium"/>
                <a:cs typeface="BIZ UDP明朝 Medium"/>
              </a:rPr>
              <a:t>全</a:t>
            </a:r>
            <a:r>
              <a:rPr sz="1600" b="0" spc="-20" dirty="0">
                <a:latin typeface="BIZ UDP明朝 Medium"/>
                <a:cs typeface="BIZ UDP明朝 Medium"/>
              </a:rPr>
              <a:t>て</a:t>
            </a:r>
            <a:r>
              <a:rPr sz="1600" b="0" spc="-25" dirty="0">
                <a:latin typeface="BIZ UDP明朝 Medium"/>
                <a:cs typeface="BIZ UDP明朝 Medium"/>
              </a:rPr>
              <a:t>使</a:t>
            </a:r>
            <a:r>
              <a:rPr sz="1600" b="0" spc="-30" dirty="0">
                <a:latin typeface="BIZ UDP明朝 Medium"/>
                <a:cs typeface="BIZ UDP明朝 Medium"/>
              </a:rPr>
              <a:t>い</a:t>
            </a:r>
            <a:r>
              <a:rPr sz="1600" b="0" spc="-25" dirty="0">
                <a:latin typeface="BIZ UDP明朝 Medium"/>
                <a:cs typeface="BIZ UDP明朝 Medium"/>
              </a:rPr>
              <a:t>切れ</a:t>
            </a:r>
            <a:r>
              <a:rPr sz="1600" b="0" spc="-20" dirty="0">
                <a:latin typeface="BIZ UDP明朝 Medium"/>
                <a:cs typeface="BIZ UDP明朝 Medium"/>
              </a:rPr>
              <a:t>る</a:t>
            </a:r>
            <a:r>
              <a:rPr sz="1600" b="0" spc="-25" dirty="0">
                <a:latin typeface="BIZ UDP明朝 Medium"/>
                <a:cs typeface="BIZ UDP明朝 Medium"/>
              </a:rPr>
              <a:t>食物資源</a:t>
            </a:r>
            <a:r>
              <a:rPr sz="1600" b="0" spc="-10" dirty="0">
                <a:latin typeface="BIZ UDP明朝 Medium"/>
                <a:cs typeface="BIZ UDP明朝 Medium"/>
              </a:rPr>
              <a:t>で</a:t>
            </a:r>
            <a:r>
              <a:rPr sz="1600" b="0" spc="-25" dirty="0">
                <a:latin typeface="BIZ UDP明朝 Medium"/>
                <a:cs typeface="BIZ UDP明朝 Medium"/>
              </a:rPr>
              <a:t>あ</a:t>
            </a:r>
            <a:r>
              <a:rPr sz="1600" b="0" spc="-20" dirty="0">
                <a:latin typeface="BIZ UDP明朝 Medium"/>
                <a:cs typeface="BIZ UDP明朝 Medium"/>
              </a:rPr>
              <a:t>る</a:t>
            </a:r>
            <a:r>
              <a:rPr sz="1600" b="0" spc="-50" dirty="0">
                <a:latin typeface="BIZ UDP明朝 Medium"/>
                <a:cs typeface="BIZ UDP明朝 Medium"/>
              </a:rPr>
              <a:t>。</a:t>
            </a:r>
            <a:endParaRPr sz="1600">
              <a:latin typeface="BIZ UDP明朝 Medium"/>
              <a:cs typeface="BIZ UDP明朝 Medium"/>
            </a:endParaRPr>
          </a:p>
          <a:p>
            <a:pPr marL="12700">
              <a:lnSpc>
                <a:spcPct val="100000"/>
              </a:lnSpc>
            </a:pPr>
            <a:r>
              <a:rPr sz="1600" b="0" spc="-25" dirty="0">
                <a:latin typeface="BIZ UDP明朝 Medium"/>
                <a:cs typeface="BIZ UDP明朝 Medium"/>
              </a:rPr>
              <a:t>三井物産と英国は</a:t>
            </a:r>
            <a:r>
              <a:rPr sz="1600" b="0" spc="-10" dirty="0">
                <a:latin typeface="BIZ UDP明朝 Medium"/>
                <a:cs typeface="BIZ UDP明朝 Medium"/>
              </a:rPr>
              <a:t>、</a:t>
            </a:r>
            <a:r>
              <a:rPr sz="1600" b="0" spc="-25" dirty="0">
                <a:latin typeface="BIZ UDP明朝 Medium"/>
                <a:cs typeface="BIZ UDP明朝 Medium"/>
              </a:rPr>
              <a:t>米国の綿実油</a:t>
            </a:r>
            <a:r>
              <a:rPr sz="1600" b="0" spc="-15" dirty="0">
                <a:latin typeface="BIZ UDP明朝 Medium"/>
                <a:cs typeface="BIZ UDP明朝 Medium"/>
              </a:rPr>
              <a:t>をヨーロ</a:t>
            </a:r>
            <a:r>
              <a:rPr sz="1600" b="0" spc="-25" dirty="0">
                <a:latin typeface="BIZ UDP明朝 Medium"/>
                <a:cs typeface="BIZ UDP明朝 Medium"/>
              </a:rPr>
              <a:t>ッ</a:t>
            </a:r>
            <a:r>
              <a:rPr sz="1600" b="0" spc="-30" dirty="0">
                <a:latin typeface="BIZ UDP明朝 Medium"/>
                <a:cs typeface="BIZ UDP明朝 Medium"/>
              </a:rPr>
              <a:t>パ</a:t>
            </a:r>
            <a:r>
              <a:rPr sz="1600" b="0" spc="-25" dirty="0">
                <a:latin typeface="BIZ UDP明朝 Medium"/>
                <a:cs typeface="BIZ UDP明朝 Medium"/>
              </a:rPr>
              <a:t>市場から叩き出した</a:t>
            </a:r>
            <a:r>
              <a:rPr sz="1600" b="0" spc="-50" dirty="0">
                <a:latin typeface="BIZ UDP明朝 Medium"/>
                <a:cs typeface="BIZ UDP明朝 Medium"/>
              </a:rPr>
              <a:t>。</a:t>
            </a:r>
            <a:endParaRPr sz="1600">
              <a:latin typeface="BIZ UDP明朝 Medium"/>
              <a:cs typeface="BIZ UDP明朝 Medium"/>
            </a:endParaRPr>
          </a:p>
        </p:txBody>
      </p:sp>
      <p:pic>
        <p:nvPicPr>
          <p:cNvPr id="9" name="object 9"/>
          <p:cNvPicPr/>
          <p:nvPr/>
        </p:nvPicPr>
        <p:blipFill>
          <a:blip r:embed="rId5" cstate="print"/>
          <a:stretch>
            <a:fillRect/>
          </a:stretch>
        </p:blipFill>
        <p:spPr>
          <a:xfrm>
            <a:off x="2682239" y="1290827"/>
            <a:ext cx="1478279" cy="2318003"/>
          </a:xfrm>
          <a:prstGeom prst="rect">
            <a:avLst/>
          </a:prstGeom>
        </p:spPr>
      </p:pic>
      <p:pic>
        <p:nvPicPr>
          <p:cNvPr id="10" name="object 10"/>
          <p:cNvPicPr/>
          <p:nvPr/>
        </p:nvPicPr>
        <p:blipFill>
          <a:blip r:embed="rId6" cstate="print"/>
          <a:stretch>
            <a:fillRect/>
          </a:stretch>
        </p:blipFill>
        <p:spPr>
          <a:xfrm>
            <a:off x="4242816" y="1295780"/>
            <a:ext cx="2828543" cy="1895474"/>
          </a:xfrm>
          <a:prstGeom prst="rect">
            <a:avLst/>
          </a:prstGeom>
        </p:spPr>
      </p:pic>
      <p:sp>
        <p:nvSpPr>
          <p:cNvPr id="11" name="object 11"/>
          <p:cNvSpPr txBox="1"/>
          <p:nvPr/>
        </p:nvSpPr>
        <p:spPr>
          <a:xfrm>
            <a:off x="4260592" y="3186479"/>
            <a:ext cx="2679065" cy="666750"/>
          </a:xfrm>
          <a:prstGeom prst="rect">
            <a:avLst/>
          </a:prstGeom>
        </p:spPr>
        <p:txBody>
          <a:bodyPr vert="horz" wrap="square" lIns="0" tIns="13335" rIns="0" bIns="0" rtlCol="0">
            <a:spAutoFit/>
          </a:bodyPr>
          <a:lstStyle/>
          <a:p>
            <a:pPr marL="12700" marR="5080">
              <a:lnSpc>
                <a:spcPct val="100000"/>
              </a:lnSpc>
              <a:spcBef>
                <a:spcPts val="105"/>
              </a:spcBef>
            </a:pPr>
            <a:r>
              <a:rPr sz="1400" b="0" spc="-20" dirty="0">
                <a:solidFill>
                  <a:srgbClr val="1A1A1A"/>
                </a:solidFill>
                <a:latin typeface="BIZ UDP明朝 Medium"/>
                <a:cs typeface="BIZ UDP明朝 Medium"/>
              </a:rPr>
              <a:t>撫順炭鉱の石炭と、満州産の大豆、</a:t>
            </a:r>
            <a:r>
              <a:rPr sz="1400" b="0" spc="-15" dirty="0">
                <a:solidFill>
                  <a:srgbClr val="1A1A1A"/>
                </a:solidFill>
                <a:latin typeface="BIZ UDP明朝 Medium"/>
                <a:cs typeface="BIZ UDP明朝 Medium"/>
              </a:rPr>
              <a:t>大豆粕は、満鉄によってヨーロッパ</a:t>
            </a:r>
            <a:r>
              <a:rPr sz="1400" b="0" spc="-20" dirty="0">
                <a:solidFill>
                  <a:srgbClr val="1A1A1A"/>
                </a:solidFill>
                <a:latin typeface="BIZ UDP明朝 Medium"/>
                <a:cs typeface="BIZ UDP明朝 Medium"/>
              </a:rPr>
              <a:t>に輸出された。</a:t>
            </a:r>
            <a:endParaRPr sz="1400">
              <a:latin typeface="BIZ UDP明朝 Medium"/>
              <a:cs typeface="BIZ UDP明朝 Medium"/>
            </a:endParaRPr>
          </a:p>
        </p:txBody>
      </p:sp>
      <p:sp>
        <p:nvSpPr>
          <p:cNvPr id="12" name="object 12"/>
          <p:cNvSpPr txBox="1"/>
          <p:nvPr/>
        </p:nvSpPr>
        <p:spPr>
          <a:xfrm>
            <a:off x="2561138" y="851001"/>
            <a:ext cx="1720214" cy="239395"/>
          </a:xfrm>
          <a:prstGeom prst="rect">
            <a:avLst/>
          </a:prstGeom>
        </p:spPr>
        <p:txBody>
          <a:bodyPr vert="horz" wrap="square" lIns="0" tIns="13335" rIns="0" bIns="0" rtlCol="0">
            <a:spAutoFit/>
          </a:bodyPr>
          <a:lstStyle/>
          <a:p>
            <a:pPr marL="12700">
              <a:lnSpc>
                <a:spcPct val="100000"/>
              </a:lnSpc>
              <a:spcBef>
                <a:spcPts val="105"/>
              </a:spcBef>
            </a:pPr>
            <a:r>
              <a:rPr sz="1400" b="0" spc="-5" dirty="0">
                <a:solidFill>
                  <a:srgbClr val="1A1A1A"/>
                </a:solidFill>
                <a:latin typeface="BIZ UDP明朝 Medium"/>
                <a:cs typeface="BIZ UDP明朝 Medium"/>
              </a:rPr>
              <a:t>三井物産・山本条太郎</a:t>
            </a:r>
            <a:endParaRPr sz="1400">
              <a:latin typeface="BIZ UDP明朝 Medium"/>
              <a:cs typeface="BIZ UDP明朝 Medium"/>
            </a:endParaRPr>
          </a:p>
        </p:txBody>
      </p:sp>
      <p:sp>
        <p:nvSpPr>
          <p:cNvPr id="13" name="object 13"/>
          <p:cNvSpPr txBox="1"/>
          <p:nvPr/>
        </p:nvSpPr>
        <p:spPr>
          <a:xfrm>
            <a:off x="2882627" y="1064435"/>
            <a:ext cx="1076960" cy="239395"/>
          </a:xfrm>
          <a:prstGeom prst="rect">
            <a:avLst/>
          </a:prstGeom>
        </p:spPr>
        <p:txBody>
          <a:bodyPr vert="horz" wrap="square" lIns="0" tIns="13335" rIns="0" bIns="0" rtlCol="0">
            <a:spAutoFit/>
          </a:bodyPr>
          <a:lstStyle/>
          <a:p>
            <a:pPr marL="12700">
              <a:lnSpc>
                <a:spcPct val="100000"/>
              </a:lnSpc>
              <a:spcBef>
                <a:spcPts val="105"/>
              </a:spcBef>
            </a:pPr>
            <a:r>
              <a:rPr sz="1400" b="0" spc="-15" dirty="0">
                <a:solidFill>
                  <a:srgbClr val="1A1A1A"/>
                </a:solidFill>
                <a:latin typeface="BIZ UDP明朝 Medium"/>
                <a:cs typeface="BIZ UDP明朝 Medium"/>
              </a:rPr>
              <a:t>後に満鉄総裁</a:t>
            </a:r>
            <a:endParaRPr sz="1400">
              <a:latin typeface="BIZ UDP明朝 Medium"/>
              <a:cs typeface="BIZ UDP明朝 Medium"/>
            </a:endParaRPr>
          </a:p>
        </p:txBody>
      </p:sp>
      <p:pic>
        <p:nvPicPr>
          <p:cNvPr id="14" name="object 14"/>
          <p:cNvPicPr/>
          <p:nvPr/>
        </p:nvPicPr>
        <p:blipFill>
          <a:blip r:embed="rId7" cstate="print"/>
          <a:stretch>
            <a:fillRect/>
          </a:stretch>
        </p:blipFill>
        <p:spPr>
          <a:xfrm>
            <a:off x="8346947" y="3934967"/>
            <a:ext cx="3358895" cy="1982723"/>
          </a:xfrm>
          <a:prstGeom prst="rect">
            <a:avLst/>
          </a:prstGeom>
        </p:spPr>
      </p:pic>
      <p:sp>
        <p:nvSpPr>
          <p:cNvPr id="15" name="object 15"/>
          <p:cNvSpPr txBox="1"/>
          <p:nvPr/>
        </p:nvSpPr>
        <p:spPr>
          <a:xfrm>
            <a:off x="6484292" y="6025356"/>
            <a:ext cx="4919345" cy="666750"/>
          </a:xfrm>
          <a:prstGeom prst="rect">
            <a:avLst/>
          </a:prstGeom>
        </p:spPr>
        <p:txBody>
          <a:bodyPr vert="horz" wrap="square" lIns="0" tIns="12700" rIns="0" bIns="0" rtlCol="0">
            <a:spAutoFit/>
          </a:bodyPr>
          <a:lstStyle/>
          <a:p>
            <a:pPr marL="12700">
              <a:lnSpc>
                <a:spcPct val="100000"/>
              </a:lnSpc>
              <a:spcBef>
                <a:spcPts val="100"/>
              </a:spcBef>
            </a:pPr>
            <a:r>
              <a:rPr sz="1400" b="0" spc="-20" dirty="0">
                <a:solidFill>
                  <a:srgbClr val="1A1A1A"/>
                </a:solidFill>
                <a:latin typeface="BIZ UDP明朝 Medium"/>
                <a:cs typeface="BIZ UDP明朝 Medium"/>
              </a:rPr>
              <a:t>中国におけるオイルシェールの可採埋蔵量が増加。</a:t>
            </a:r>
            <a:endParaRPr sz="1400">
              <a:latin typeface="BIZ UDP明朝 Medium"/>
              <a:cs typeface="BIZ UDP明朝 Medium"/>
            </a:endParaRPr>
          </a:p>
          <a:p>
            <a:pPr marL="12700">
              <a:lnSpc>
                <a:spcPct val="100000"/>
              </a:lnSpc>
              <a:spcBef>
                <a:spcPts val="5"/>
              </a:spcBef>
            </a:pPr>
            <a:r>
              <a:rPr sz="1400" b="0" dirty="0">
                <a:solidFill>
                  <a:srgbClr val="1A1A1A"/>
                </a:solidFill>
                <a:latin typeface="BIZ UDP明朝 Medium"/>
                <a:cs typeface="BIZ UDP明朝 Medium"/>
              </a:rPr>
              <a:t>2017</a:t>
            </a:r>
            <a:r>
              <a:rPr sz="1400" b="0" spc="-15" dirty="0">
                <a:solidFill>
                  <a:srgbClr val="1A1A1A"/>
                </a:solidFill>
                <a:latin typeface="BIZ UDP明朝 Medium"/>
                <a:cs typeface="BIZ UDP明朝 Medium"/>
              </a:rPr>
              <a:t>年に可採埋蔵量が</a:t>
            </a:r>
            <a:r>
              <a:rPr sz="1400" b="0" spc="-10" dirty="0">
                <a:solidFill>
                  <a:srgbClr val="1A1A1A"/>
                </a:solidFill>
                <a:latin typeface="BIZ UDP明朝 Medium"/>
                <a:cs typeface="BIZ UDP明朝 Medium"/>
              </a:rPr>
              <a:t>1000</a:t>
            </a:r>
            <a:r>
              <a:rPr sz="1400" b="0" spc="-20" dirty="0">
                <a:solidFill>
                  <a:srgbClr val="1A1A1A"/>
                </a:solidFill>
                <a:latin typeface="BIZ UDP明朝 Medium"/>
                <a:cs typeface="BIZ UDP明朝 Medium"/>
              </a:rPr>
              <a:t>億立方メートルを超える油田が、</a:t>
            </a:r>
            <a:endParaRPr sz="1400">
              <a:latin typeface="BIZ UDP明朝 Medium"/>
              <a:cs typeface="BIZ UDP明朝 Medium"/>
            </a:endParaRPr>
          </a:p>
          <a:p>
            <a:pPr marL="12700">
              <a:lnSpc>
                <a:spcPct val="100000"/>
              </a:lnSpc>
            </a:pPr>
            <a:r>
              <a:rPr sz="1400" b="0" dirty="0">
                <a:solidFill>
                  <a:srgbClr val="1A1A1A"/>
                </a:solidFill>
                <a:latin typeface="BIZ UDP明朝 Medium"/>
                <a:cs typeface="BIZ UDP明朝 Medium"/>
              </a:rPr>
              <a:t>2</a:t>
            </a:r>
            <a:r>
              <a:rPr sz="1400" b="0" spc="-10" dirty="0">
                <a:solidFill>
                  <a:srgbClr val="1A1A1A"/>
                </a:solidFill>
                <a:latin typeface="BIZ UDP明朝 Medium"/>
                <a:cs typeface="BIZ UDP明朝 Medium"/>
              </a:rPr>
              <a:t>カ所発見され2018</a:t>
            </a:r>
            <a:r>
              <a:rPr sz="1400" b="0" spc="-15" dirty="0">
                <a:solidFill>
                  <a:srgbClr val="1A1A1A"/>
                </a:solidFill>
                <a:latin typeface="BIZ UDP明朝 Medium"/>
                <a:cs typeface="BIZ UDP明朝 Medium"/>
              </a:rPr>
              <a:t>年</a:t>
            </a:r>
            <a:r>
              <a:rPr sz="1400" b="0" dirty="0">
                <a:solidFill>
                  <a:srgbClr val="1A1A1A"/>
                </a:solidFill>
                <a:latin typeface="BIZ UDP明朝 Medium"/>
                <a:cs typeface="BIZ UDP明朝 Medium"/>
              </a:rPr>
              <a:t>4</a:t>
            </a:r>
            <a:r>
              <a:rPr sz="1400" b="0" spc="-15" dirty="0">
                <a:solidFill>
                  <a:srgbClr val="1A1A1A"/>
                </a:solidFill>
                <a:latin typeface="BIZ UDP明朝 Medium"/>
                <a:cs typeface="BIZ UDP明朝 Medium"/>
              </a:rPr>
              <a:t>月には</a:t>
            </a:r>
            <a:r>
              <a:rPr sz="1400" b="0" dirty="0">
                <a:solidFill>
                  <a:srgbClr val="1A1A1A"/>
                </a:solidFill>
                <a:latin typeface="BIZ UDP明朝 Medium"/>
                <a:cs typeface="BIZ UDP明朝 Medium"/>
              </a:rPr>
              <a:t>1</a:t>
            </a:r>
            <a:r>
              <a:rPr sz="1400" b="0" spc="-20" dirty="0">
                <a:solidFill>
                  <a:srgbClr val="1A1A1A"/>
                </a:solidFill>
                <a:latin typeface="BIZ UDP明朝 Medium"/>
                <a:cs typeface="BIZ UDP明朝 Medium"/>
              </a:rPr>
              <a:t>兆立方メートルを超えたと報道。</a:t>
            </a:r>
            <a:endParaRPr sz="1400">
              <a:latin typeface="BIZ UDP明朝 Medium"/>
              <a:cs typeface="BIZ UDP明朝 Medium"/>
            </a:endParaRPr>
          </a:p>
        </p:txBody>
      </p:sp>
      <p:pic>
        <p:nvPicPr>
          <p:cNvPr id="16" name="object 16"/>
          <p:cNvPicPr/>
          <p:nvPr/>
        </p:nvPicPr>
        <p:blipFill>
          <a:blip r:embed="rId8" cstate="print"/>
          <a:stretch>
            <a:fillRect/>
          </a:stretch>
        </p:blipFill>
        <p:spPr>
          <a:xfrm>
            <a:off x="6405372" y="3924300"/>
            <a:ext cx="1798319" cy="1996439"/>
          </a:xfrm>
          <a:prstGeom prst="rect">
            <a:avLst/>
          </a:prstGeom>
        </p:spPr>
      </p:pic>
      <p:pic>
        <p:nvPicPr>
          <p:cNvPr id="17" name="object 17"/>
          <p:cNvPicPr/>
          <p:nvPr/>
        </p:nvPicPr>
        <p:blipFill>
          <a:blip r:embed="rId9" cstate="print"/>
          <a:stretch>
            <a:fillRect/>
          </a:stretch>
        </p:blipFill>
        <p:spPr>
          <a:xfrm>
            <a:off x="73006" y="1290828"/>
            <a:ext cx="2589421" cy="2372867"/>
          </a:xfrm>
          <a:prstGeom prst="rect">
            <a:avLst/>
          </a:prstGeom>
        </p:spPr>
      </p:pic>
      <p:sp>
        <p:nvSpPr>
          <p:cNvPr id="18" name="object 18"/>
          <p:cNvSpPr txBox="1"/>
          <p:nvPr/>
        </p:nvSpPr>
        <p:spPr>
          <a:xfrm>
            <a:off x="559465" y="909874"/>
            <a:ext cx="1472565" cy="453390"/>
          </a:xfrm>
          <a:prstGeom prst="rect">
            <a:avLst/>
          </a:prstGeom>
        </p:spPr>
        <p:txBody>
          <a:bodyPr vert="horz" wrap="square" lIns="0" tIns="13335" rIns="0" bIns="0" rtlCol="0">
            <a:spAutoFit/>
          </a:bodyPr>
          <a:lstStyle/>
          <a:p>
            <a:pPr marL="12700" marR="5080" indent="43815">
              <a:lnSpc>
                <a:spcPct val="100000"/>
              </a:lnSpc>
              <a:spcBef>
                <a:spcPts val="105"/>
              </a:spcBef>
            </a:pPr>
            <a:r>
              <a:rPr sz="1400" b="0" spc="-15" dirty="0">
                <a:solidFill>
                  <a:srgbClr val="1A1A1A"/>
                </a:solidFill>
                <a:latin typeface="BIZ UDP明朝 Medium"/>
                <a:cs typeface="BIZ UDP明朝 Medium"/>
              </a:rPr>
              <a:t>大豆の用途は広く捨てるところがない</a:t>
            </a:r>
            <a:endParaRPr sz="1400">
              <a:latin typeface="BIZ UDP明朝 Medium"/>
              <a:cs typeface="BIZ UDP明朝 Medium"/>
            </a:endParaRPr>
          </a:p>
        </p:txBody>
      </p:sp>
      <p:sp>
        <p:nvSpPr>
          <p:cNvPr id="19" name="object 19"/>
          <p:cNvSpPr txBox="1"/>
          <p:nvPr/>
        </p:nvSpPr>
        <p:spPr>
          <a:xfrm>
            <a:off x="270249" y="3655640"/>
            <a:ext cx="2066289" cy="239395"/>
          </a:xfrm>
          <a:prstGeom prst="rect">
            <a:avLst/>
          </a:prstGeom>
        </p:spPr>
        <p:txBody>
          <a:bodyPr vert="horz" wrap="square" lIns="0" tIns="12700" rIns="0" bIns="0" rtlCol="0">
            <a:spAutoFit/>
          </a:bodyPr>
          <a:lstStyle/>
          <a:p>
            <a:pPr marL="12700">
              <a:lnSpc>
                <a:spcPct val="100000"/>
              </a:lnSpc>
              <a:spcBef>
                <a:spcPts val="100"/>
              </a:spcBef>
            </a:pPr>
            <a:r>
              <a:rPr sz="1400" b="0" spc="-15" dirty="0">
                <a:solidFill>
                  <a:srgbClr val="1A1A1A"/>
                </a:solidFill>
                <a:latin typeface="BIZ UDP明朝 Medium"/>
                <a:cs typeface="BIZ UDP明朝 Medium"/>
              </a:rPr>
              <a:t>三井物産は、大豆粕も輸出</a:t>
            </a:r>
            <a:endParaRPr sz="1400">
              <a:latin typeface="BIZ UDP明朝 Medium"/>
              <a:cs typeface="BIZ UDP明朝 Medium"/>
            </a:endParaRPr>
          </a:p>
        </p:txBody>
      </p:sp>
      <p:sp>
        <p:nvSpPr>
          <p:cNvPr id="20" name="object 20"/>
          <p:cNvSpPr txBox="1"/>
          <p:nvPr/>
        </p:nvSpPr>
        <p:spPr>
          <a:xfrm>
            <a:off x="7284173" y="1020069"/>
            <a:ext cx="2398395" cy="239395"/>
          </a:xfrm>
          <a:prstGeom prst="rect">
            <a:avLst/>
          </a:prstGeom>
        </p:spPr>
        <p:txBody>
          <a:bodyPr vert="horz" wrap="square" lIns="0" tIns="13335" rIns="0" bIns="0" rtlCol="0">
            <a:spAutoFit/>
          </a:bodyPr>
          <a:lstStyle/>
          <a:p>
            <a:pPr marL="12700">
              <a:lnSpc>
                <a:spcPct val="100000"/>
              </a:lnSpc>
              <a:spcBef>
                <a:spcPts val="105"/>
              </a:spcBef>
            </a:pPr>
            <a:r>
              <a:rPr sz="1400" b="0" spc="-15" dirty="0">
                <a:solidFill>
                  <a:srgbClr val="1A1A1A"/>
                </a:solidFill>
                <a:latin typeface="BIZ UDP明朝 Medium"/>
                <a:cs typeface="BIZ UDP明朝 Medium"/>
              </a:rPr>
              <a:t>石炭は遍満するユビキタス資源</a:t>
            </a:r>
            <a:endParaRPr sz="1400">
              <a:latin typeface="BIZ UDP明朝 Medium"/>
              <a:cs typeface="BIZ UDP明朝 Medium"/>
            </a:endParaRPr>
          </a:p>
        </p:txBody>
      </p:sp>
      <p:pic>
        <p:nvPicPr>
          <p:cNvPr id="21" name="object 21"/>
          <p:cNvPicPr/>
          <p:nvPr/>
        </p:nvPicPr>
        <p:blipFill>
          <a:blip r:embed="rId10" cstate="print"/>
          <a:stretch>
            <a:fillRect/>
          </a:stretch>
        </p:blipFill>
        <p:spPr>
          <a:xfrm>
            <a:off x="2377439" y="4571"/>
            <a:ext cx="841247" cy="841247"/>
          </a:xfrm>
          <a:prstGeom prst="rect">
            <a:avLst/>
          </a:prstGeom>
        </p:spPr>
      </p:pic>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592311" y="0"/>
            <a:ext cx="3599686" cy="6854952"/>
          </a:xfrm>
          <a:prstGeom prst="rect">
            <a:avLst/>
          </a:prstGeom>
        </p:spPr>
      </p:pic>
      <p:grpSp>
        <p:nvGrpSpPr>
          <p:cNvPr id="3" name="object 3"/>
          <p:cNvGrpSpPr/>
          <p:nvPr/>
        </p:nvGrpSpPr>
        <p:grpSpPr>
          <a:xfrm>
            <a:off x="0" y="0"/>
            <a:ext cx="11105515" cy="6858000"/>
            <a:chOff x="0" y="0"/>
            <a:chExt cx="11105515" cy="6858000"/>
          </a:xfrm>
        </p:grpSpPr>
        <p:pic>
          <p:nvPicPr>
            <p:cNvPr id="4" name="object 4"/>
            <p:cNvPicPr/>
            <p:nvPr/>
          </p:nvPicPr>
          <p:blipFill>
            <a:blip r:embed="rId3" cstate="print"/>
            <a:stretch>
              <a:fillRect/>
            </a:stretch>
          </p:blipFill>
          <p:spPr>
            <a:xfrm>
              <a:off x="0" y="0"/>
              <a:ext cx="6095999" cy="6857999"/>
            </a:xfrm>
            <a:prstGeom prst="rect">
              <a:avLst/>
            </a:prstGeom>
          </p:spPr>
        </p:pic>
        <p:pic>
          <p:nvPicPr>
            <p:cNvPr id="5" name="object 5"/>
            <p:cNvPicPr/>
            <p:nvPr/>
          </p:nvPicPr>
          <p:blipFill>
            <a:blip r:embed="rId4" cstate="print"/>
            <a:stretch>
              <a:fillRect/>
            </a:stretch>
          </p:blipFill>
          <p:spPr>
            <a:xfrm>
              <a:off x="944880" y="0"/>
              <a:ext cx="10160506" cy="6854951"/>
            </a:xfrm>
            <a:prstGeom prst="rect">
              <a:avLst/>
            </a:prstGeom>
          </p:spPr>
        </p:pic>
      </p:grpSp>
      <p:pic>
        <p:nvPicPr>
          <p:cNvPr id="6" name="object 6"/>
          <p:cNvPicPr/>
          <p:nvPr/>
        </p:nvPicPr>
        <p:blipFill>
          <a:blip r:embed="rId5" cstate="print"/>
          <a:stretch>
            <a:fillRect/>
          </a:stretch>
        </p:blipFill>
        <p:spPr>
          <a:xfrm>
            <a:off x="11186159" y="0"/>
            <a:ext cx="1005839" cy="1536191"/>
          </a:xfrm>
          <a:prstGeom prst="rect">
            <a:avLst/>
          </a:prstGeom>
        </p:spPr>
      </p:pic>
      <p:pic>
        <p:nvPicPr>
          <p:cNvPr id="7" name="object 7"/>
          <p:cNvPicPr/>
          <p:nvPr/>
        </p:nvPicPr>
        <p:blipFill>
          <a:blip r:embed="rId6" cstate="print"/>
          <a:stretch>
            <a:fillRect/>
          </a:stretch>
        </p:blipFill>
        <p:spPr>
          <a:xfrm>
            <a:off x="1554480" y="4942332"/>
            <a:ext cx="1725167" cy="1877567"/>
          </a:xfrm>
          <a:prstGeom prst="rect">
            <a:avLst/>
          </a:prstGeom>
        </p:spPr>
      </p:pic>
      <p:pic>
        <p:nvPicPr>
          <p:cNvPr id="8" name="object 8"/>
          <p:cNvPicPr/>
          <p:nvPr/>
        </p:nvPicPr>
        <p:blipFill>
          <a:blip r:embed="rId7" cstate="print"/>
          <a:stretch>
            <a:fillRect/>
          </a:stretch>
        </p:blipFill>
        <p:spPr>
          <a:xfrm>
            <a:off x="3358896" y="5375147"/>
            <a:ext cx="848867" cy="60959"/>
          </a:xfrm>
          <a:prstGeom prst="rect">
            <a:avLst/>
          </a:prstGeom>
        </p:spPr>
      </p:pic>
      <p:sp>
        <p:nvSpPr>
          <p:cNvPr id="9" name="object 9"/>
          <p:cNvSpPr/>
          <p:nvPr/>
        </p:nvSpPr>
        <p:spPr>
          <a:xfrm>
            <a:off x="2526273" y="5040318"/>
            <a:ext cx="86995" cy="145415"/>
          </a:xfrm>
          <a:custGeom>
            <a:avLst/>
            <a:gdLst/>
            <a:ahLst/>
            <a:cxnLst/>
            <a:rect l="l" t="t" r="r" b="b"/>
            <a:pathLst>
              <a:path w="86994" h="145414">
                <a:moveTo>
                  <a:pt x="0" y="144818"/>
                </a:moveTo>
                <a:lnTo>
                  <a:pt x="767" y="93459"/>
                </a:lnTo>
                <a:lnTo>
                  <a:pt x="17364" y="49096"/>
                </a:lnTo>
                <a:lnTo>
                  <a:pt x="46995" y="16389"/>
                </a:lnTo>
                <a:lnTo>
                  <a:pt x="86868" y="0"/>
                </a:lnTo>
              </a:path>
            </a:pathLst>
          </a:custGeom>
          <a:ln w="6350">
            <a:solidFill>
              <a:srgbClr val="000000"/>
            </a:solidFill>
          </a:ln>
        </p:spPr>
        <p:txBody>
          <a:bodyPr wrap="square" lIns="0" tIns="0" rIns="0" bIns="0" rtlCol="0"/>
          <a:lstStyle/>
          <a:p>
            <a:endParaRPr/>
          </a:p>
        </p:txBody>
      </p:sp>
      <p:sp>
        <p:nvSpPr>
          <p:cNvPr id="10" name="object 10"/>
          <p:cNvSpPr txBox="1">
            <a:spLocks noGrp="1"/>
          </p:cNvSpPr>
          <p:nvPr>
            <p:ph type="title"/>
          </p:nvPr>
        </p:nvSpPr>
        <p:spPr>
          <a:xfrm>
            <a:off x="2667377" y="2978344"/>
            <a:ext cx="6883400" cy="848360"/>
          </a:xfrm>
          <a:prstGeom prst="rect">
            <a:avLst/>
          </a:prstGeom>
        </p:spPr>
        <p:txBody>
          <a:bodyPr vert="horz" wrap="square" lIns="0" tIns="12700" rIns="0" bIns="0" rtlCol="0">
            <a:spAutoFit/>
          </a:bodyPr>
          <a:lstStyle/>
          <a:p>
            <a:pPr marL="12700">
              <a:lnSpc>
                <a:spcPct val="100000"/>
              </a:lnSpc>
              <a:spcBef>
                <a:spcPts val="100"/>
              </a:spcBef>
            </a:pPr>
            <a:r>
              <a:rPr sz="5400" b="1" spc="-5" dirty="0">
                <a:latin typeface="UD デジタル 教科書体 NP-B"/>
                <a:cs typeface="UD デジタル 教科書体 NP-B"/>
              </a:rPr>
              <a:t>有難う御座いました。</a:t>
            </a:r>
            <a:endParaRPr sz="5400">
              <a:latin typeface="UD デジタル 教科書体 NP-B"/>
              <a:cs typeface="UD デジタル 教科書体 NP-B"/>
            </a:endParaRPr>
          </a:p>
        </p:txBody>
      </p:sp>
      <p:grpSp>
        <p:nvGrpSpPr>
          <p:cNvPr id="11" name="object 11"/>
          <p:cNvGrpSpPr/>
          <p:nvPr/>
        </p:nvGrpSpPr>
        <p:grpSpPr>
          <a:xfrm>
            <a:off x="0" y="5977128"/>
            <a:ext cx="12192000" cy="881380"/>
            <a:chOff x="0" y="5977128"/>
            <a:chExt cx="12192000" cy="881380"/>
          </a:xfrm>
        </p:grpSpPr>
        <p:pic>
          <p:nvPicPr>
            <p:cNvPr id="12" name="object 12"/>
            <p:cNvPicPr/>
            <p:nvPr/>
          </p:nvPicPr>
          <p:blipFill>
            <a:blip r:embed="rId8" cstate="print"/>
            <a:stretch>
              <a:fillRect/>
            </a:stretch>
          </p:blipFill>
          <p:spPr>
            <a:xfrm>
              <a:off x="10213847" y="5977128"/>
              <a:ext cx="653795" cy="652271"/>
            </a:xfrm>
            <a:prstGeom prst="rect">
              <a:avLst/>
            </a:prstGeom>
          </p:spPr>
        </p:pic>
        <p:pic>
          <p:nvPicPr>
            <p:cNvPr id="13" name="object 13"/>
            <p:cNvPicPr/>
            <p:nvPr/>
          </p:nvPicPr>
          <p:blipFill>
            <a:blip r:embed="rId9" cstate="print"/>
            <a:stretch>
              <a:fillRect/>
            </a:stretch>
          </p:blipFill>
          <p:spPr>
            <a:xfrm>
              <a:off x="3121152" y="6400800"/>
              <a:ext cx="475487" cy="455675"/>
            </a:xfrm>
            <a:prstGeom prst="rect">
              <a:avLst/>
            </a:prstGeom>
          </p:spPr>
        </p:pic>
        <p:pic>
          <p:nvPicPr>
            <p:cNvPr id="14" name="object 14"/>
            <p:cNvPicPr/>
            <p:nvPr/>
          </p:nvPicPr>
          <p:blipFill>
            <a:blip r:embed="rId9" cstate="print"/>
            <a:stretch>
              <a:fillRect/>
            </a:stretch>
          </p:blipFill>
          <p:spPr>
            <a:xfrm>
              <a:off x="3049524" y="6400800"/>
              <a:ext cx="475487" cy="455675"/>
            </a:xfrm>
            <a:prstGeom prst="rect">
              <a:avLst/>
            </a:prstGeom>
          </p:spPr>
        </p:pic>
        <p:pic>
          <p:nvPicPr>
            <p:cNvPr id="15" name="object 15"/>
            <p:cNvPicPr/>
            <p:nvPr/>
          </p:nvPicPr>
          <p:blipFill>
            <a:blip r:embed="rId10" cstate="print"/>
            <a:stretch>
              <a:fillRect/>
            </a:stretch>
          </p:blipFill>
          <p:spPr>
            <a:xfrm>
              <a:off x="4392167" y="6394704"/>
              <a:ext cx="222503" cy="220979"/>
            </a:xfrm>
            <a:prstGeom prst="rect">
              <a:avLst/>
            </a:prstGeom>
          </p:spPr>
        </p:pic>
        <p:pic>
          <p:nvPicPr>
            <p:cNvPr id="16" name="object 16"/>
            <p:cNvPicPr/>
            <p:nvPr/>
          </p:nvPicPr>
          <p:blipFill>
            <a:blip r:embed="rId11" cstate="print"/>
            <a:stretch>
              <a:fillRect/>
            </a:stretch>
          </p:blipFill>
          <p:spPr>
            <a:xfrm>
              <a:off x="4607052" y="6455664"/>
              <a:ext cx="1211579" cy="82295"/>
            </a:xfrm>
            <a:prstGeom prst="rect">
              <a:avLst/>
            </a:prstGeom>
          </p:spPr>
        </p:pic>
        <p:pic>
          <p:nvPicPr>
            <p:cNvPr id="17" name="object 17"/>
            <p:cNvPicPr/>
            <p:nvPr/>
          </p:nvPicPr>
          <p:blipFill>
            <a:blip r:embed="rId12" cstate="print"/>
            <a:stretch>
              <a:fillRect/>
            </a:stretch>
          </p:blipFill>
          <p:spPr>
            <a:xfrm>
              <a:off x="3055620" y="6501384"/>
              <a:ext cx="9136380" cy="356616"/>
            </a:xfrm>
            <a:prstGeom prst="rect">
              <a:avLst/>
            </a:prstGeom>
          </p:spPr>
        </p:pic>
        <p:pic>
          <p:nvPicPr>
            <p:cNvPr id="18" name="object 18"/>
            <p:cNvPicPr/>
            <p:nvPr/>
          </p:nvPicPr>
          <p:blipFill>
            <a:blip r:embed="rId13" cstate="print"/>
            <a:stretch>
              <a:fillRect/>
            </a:stretch>
          </p:blipFill>
          <p:spPr>
            <a:xfrm>
              <a:off x="3410648" y="6564992"/>
              <a:ext cx="1023112" cy="254227"/>
            </a:xfrm>
            <a:prstGeom prst="rect">
              <a:avLst/>
            </a:prstGeom>
          </p:spPr>
        </p:pic>
        <p:pic>
          <p:nvPicPr>
            <p:cNvPr id="19" name="object 19"/>
            <p:cNvPicPr/>
            <p:nvPr/>
          </p:nvPicPr>
          <p:blipFill>
            <a:blip r:embed="rId10" cstate="print"/>
            <a:stretch>
              <a:fillRect/>
            </a:stretch>
          </p:blipFill>
          <p:spPr>
            <a:xfrm>
              <a:off x="7883652" y="6359651"/>
              <a:ext cx="220979" cy="220979"/>
            </a:xfrm>
            <a:prstGeom prst="rect">
              <a:avLst/>
            </a:prstGeom>
          </p:spPr>
        </p:pic>
        <p:pic>
          <p:nvPicPr>
            <p:cNvPr id="20" name="object 20"/>
            <p:cNvPicPr/>
            <p:nvPr/>
          </p:nvPicPr>
          <p:blipFill>
            <a:blip r:embed="rId11" cstate="print"/>
            <a:stretch>
              <a:fillRect/>
            </a:stretch>
          </p:blipFill>
          <p:spPr>
            <a:xfrm>
              <a:off x="8098535" y="6420612"/>
              <a:ext cx="1211579" cy="80771"/>
            </a:xfrm>
            <a:prstGeom prst="rect">
              <a:avLst/>
            </a:prstGeom>
          </p:spPr>
        </p:pic>
        <p:pic>
          <p:nvPicPr>
            <p:cNvPr id="21" name="object 21"/>
            <p:cNvPicPr/>
            <p:nvPr/>
          </p:nvPicPr>
          <p:blipFill>
            <a:blip r:embed="rId10" cstate="print"/>
            <a:stretch>
              <a:fillRect/>
            </a:stretch>
          </p:blipFill>
          <p:spPr>
            <a:xfrm>
              <a:off x="6213347" y="6350508"/>
              <a:ext cx="224027" cy="219455"/>
            </a:xfrm>
            <a:prstGeom prst="rect">
              <a:avLst/>
            </a:prstGeom>
          </p:spPr>
        </p:pic>
        <p:pic>
          <p:nvPicPr>
            <p:cNvPr id="22" name="object 22"/>
            <p:cNvPicPr/>
            <p:nvPr/>
          </p:nvPicPr>
          <p:blipFill>
            <a:blip r:embed="rId11" cstate="print"/>
            <a:stretch>
              <a:fillRect/>
            </a:stretch>
          </p:blipFill>
          <p:spPr>
            <a:xfrm>
              <a:off x="6428232" y="6409944"/>
              <a:ext cx="1213103" cy="80771"/>
            </a:xfrm>
            <a:prstGeom prst="rect">
              <a:avLst/>
            </a:prstGeom>
          </p:spPr>
        </p:pic>
        <p:pic>
          <p:nvPicPr>
            <p:cNvPr id="23" name="object 23"/>
            <p:cNvPicPr/>
            <p:nvPr/>
          </p:nvPicPr>
          <p:blipFill>
            <a:blip r:embed="rId14" cstate="print"/>
            <a:stretch>
              <a:fillRect/>
            </a:stretch>
          </p:blipFill>
          <p:spPr>
            <a:xfrm>
              <a:off x="0" y="6521196"/>
              <a:ext cx="3227831" cy="335279"/>
            </a:xfrm>
            <a:prstGeom prst="rect">
              <a:avLst/>
            </a:prstGeom>
          </p:spPr>
        </p:pic>
      </p:grpSp>
      <p:pic>
        <p:nvPicPr>
          <p:cNvPr id="24" name="object 24"/>
          <p:cNvPicPr/>
          <p:nvPr/>
        </p:nvPicPr>
        <p:blipFill>
          <a:blip r:embed="rId10" cstate="print"/>
          <a:stretch>
            <a:fillRect/>
          </a:stretch>
        </p:blipFill>
        <p:spPr>
          <a:xfrm>
            <a:off x="3096767" y="5314188"/>
            <a:ext cx="222503" cy="220979"/>
          </a:xfrm>
          <a:prstGeom prst="rect">
            <a:avLst/>
          </a:prstGeom>
        </p:spPr>
      </p:pic>
      <p:pic>
        <p:nvPicPr>
          <p:cNvPr id="25" name="object 25"/>
          <p:cNvPicPr/>
          <p:nvPr/>
        </p:nvPicPr>
        <p:blipFill>
          <a:blip r:embed="rId15" cstate="print"/>
          <a:stretch>
            <a:fillRect/>
          </a:stretch>
        </p:blipFill>
        <p:spPr>
          <a:xfrm>
            <a:off x="4357115" y="4529328"/>
            <a:ext cx="335279" cy="233171"/>
          </a:xfrm>
          <a:prstGeom prst="rect">
            <a:avLst/>
          </a:prstGeom>
        </p:spPr>
      </p:pic>
      <p:pic>
        <p:nvPicPr>
          <p:cNvPr id="26" name="object 26"/>
          <p:cNvPicPr/>
          <p:nvPr/>
        </p:nvPicPr>
        <p:blipFill>
          <a:blip r:embed="rId16" cstate="print"/>
          <a:stretch>
            <a:fillRect/>
          </a:stretch>
        </p:blipFill>
        <p:spPr>
          <a:xfrm>
            <a:off x="8691905" y="4567072"/>
            <a:ext cx="358762" cy="269125"/>
          </a:xfrm>
          <a:prstGeom prst="rect">
            <a:avLst/>
          </a:prstGeom>
        </p:spPr>
      </p:pic>
      <p:pic>
        <p:nvPicPr>
          <p:cNvPr id="27" name="object 27"/>
          <p:cNvPicPr/>
          <p:nvPr/>
        </p:nvPicPr>
        <p:blipFill>
          <a:blip r:embed="rId17" cstate="print"/>
          <a:stretch>
            <a:fillRect/>
          </a:stretch>
        </p:blipFill>
        <p:spPr>
          <a:xfrm>
            <a:off x="7641335" y="1022603"/>
            <a:ext cx="1589531" cy="941831"/>
          </a:xfrm>
          <a:prstGeom prst="rect">
            <a:avLst/>
          </a:prstGeom>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1196" y="255260"/>
            <a:ext cx="2187575" cy="574040"/>
          </a:xfrm>
          <a:prstGeom prst="rect">
            <a:avLst/>
          </a:prstGeom>
        </p:spPr>
        <p:txBody>
          <a:bodyPr vert="horz" wrap="square" lIns="0" tIns="12700" rIns="0" bIns="0" rtlCol="0">
            <a:spAutoFit/>
          </a:bodyPr>
          <a:lstStyle/>
          <a:p>
            <a:pPr marL="12700">
              <a:lnSpc>
                <a:spcPct val="100000"/>
              </a:lnSpc>
              <a:spcBef>
                <a:spcPts val="100"/>
              </a:spcBef>
            </a:pPr>
            <a:r>
              <a:rPr sz="3600" b="0" spc="-20" dirty="0">
                <a:latin typeface="UD デジタル 教科書体 NK-R"/>
                <a:cs typeface="UD デジタル 教科書体 NK-R"/>
              </a:rPr>
              <a:t>０．はじめに</a:t>
            </a:r>
            <a:endParaRPr sz="3600">
              <a:latin typeface="UD デジタル 教科書体 NK-R"/>
              <a:cs typeface="UD デジタル 教科書体 NK-R"/>
            </a:endParaRPr>
          </a:p>
        </p:txBody>
      </p:sp>
      <p:sp>
        <p:nvSpPr>
          <p:cNvPr id="3" name="object 3"/>
          <p:cNvSpPr txBox="1"/>
          <p:nvPr/>
        </p:nvSpPr>
        <p:spPr>
          <a:xfrm>
            <a:off x="11968947" y="6571143"/>
            <a:ext cx="159385"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UD デジタル 教科書体 NK-R"/>
                <a:cs typeface="UD デジタル 教科書体 NK-R"/>
              </a:rPr>
              <a:t>5</a:t>
            </a:r>
            <a:endParaRPr sz="1600">
              <a:latin typeface="UD デジタル 教科書体 NK-R"/>
              <a:cs typeface="UD デジタル 教科書体 NK-R"/>
            </a:endParaRPr>
          </a:p>
        </p:txBody>
      </p:sp>
      <p:pic>
        <p:nvPicPr>
          <p:cNvPr id="4" name="object 4"/>
          <p:cNvPicPr/>
          <p:nvPr/>
        </p:nvPicPr>
        <p:blipFill>
          <a:blip r:embed="rId2" cstate="print"/>
          <a:stretch>
            <a:fillRect/>
          </a:stretch>
        </p:blipFill>
        <p:spPr>
          <a:xfrm>
            <a:off x="11423904" y="86868"/>
            <a:ext cx="673607" cy="1028699"/>
          </a:xfrm>
          <a:prstGeom prst="rect">
            <a:avLst/>
          </a:prstGeom>
        </p:spPr>
      </p:pic>
      <p:grpSp>
        <p:nvGrpSpPr>
          <p:cNvPr id="5" name="object 5"/>
          <p:cNvGrpSpPr/>
          <p:nvPr/>
        </p:nvGrpSpPr>
        <p:grpSpPr>
          <a:xfrm>
            <a:off x="1767840" y="1359408"/>
            <a:ext cx="8717280" cy="4759960"/>
            <a:chOff x="1767840" y="1359408"/>
            <a:chExt cx="8717280" cy="4759960"/>
          </a:xfrm>
        </p:grpSpPr>
        <p:pic>
          <p:nvPicPr>
            <p:cNvPr id="6" name="object 6"/>
            <p:cNvPicPr/>
            <p:nvPr/>
          </p:nvPicPr>
          <p:blipFill>
            <a:blip r:embed="rId3" cstate="print"/>
            <a:stretch>
              <a:fillRect/>
            </a:stretch>
          </p:blipFill>
          <p:spPr>
            <a:xfrm>
              <a:off x="2205227" y="1664208"/>
              <a:ext cx="3848099" cy="1911095"/>
            </a:xfrm>
            <a:prstGeom prst="rect">
              <a:avLst/>
            </a:prstGeom>
          </p:spPr>
        </p:pic>
        <p:pic>
          <p:nvPicPr>
            <p:cNvPr id="7" name="object 7"/>
            <p:cNvPicPr/>
            <p:nvPr/>
          </p:nvPicPr>
          <p:blipFill>
            <a:blip r:embed="rId4" cstate="print"/>
            <a:stretch>
              <a:fillRect/>
            </a:stretch>
          </p:blipFill>
          <p:spPr>
            <a:xfrm>
              <a:off x="6048756" y="3604260"/>
              <a:ext cx="4104131" cy="2389631"/>
            </a:xfrm>
            <a:prstGeom prst="rect">
              <a:avLst/>
            </a:prstGeom>
          </p:spPr>
        </p:pic>
        <p:pic>
          <p:nvPicPr>
            <p:cNvPr id="8" name="object 8"/>
            <p:cNvPicPr/>
            <p:nvPr/>
          </p:nvPicPr>
          <p:blipFill>
            <a:blip r:embed="rId5" cstate="print"/>
            <a:stretch>
              <a:fillRect/>
            </a:stretch>
          </p:blipFill>
          <p:spPr>
            <a:xfrm>
              <a:off x="6057900" y="1667256"/>
              <a:ext cx="4102606" cy="1912619"/>
            </a:xfrm>
            <a:prstGeom prst="rect">
              <a:avLst/>
            </a:prstGeom>
          </p:spPr>
        </p:pic>
        <p:pic>
          <p:nvPicPr>
            <p:cNvPr id="9" name="object 9"/>
            <p:cNvPicPr/>
            <p:nvPr/>
          </p:nvPicPr>
          <p:blipFill>
            <a:blip r:embed="rId6" cstate="print"/>
            <a:stretch>
              <a:fillRect/>
            </a:stretch>
          </p:blipFill>
          <p:spPr>
            <a:xfrm>
              <a:off x="2206751" y="3599688"/>
              <a:ext cx="3861815" cy="2391155"/>
            </a:xfrm>
            <a:prstGeom prst="rect">
              <a:avLst/>
            </a:prstGeom>
          </p:spPr>
        </p:pic>
        <p:pic>
          <p:nvPicPr>
            <p:cNvPr id="10" name="object 10"/>
            <p:cNvPicPr/>
            <p:nvPr/>
          </p:nvPicPr>
          <p:blipFill>
            <a:blip r:embed="rId7" cstate="print"/>
            <a:stretch>
              <a:fillRect/>
            </a:stretch>
          </p:blipFill>
          <p:spPr>
            <a:xfrm>
              <a:off x="1767840" y="3261360"/>
              <a:ext cx="8717279" cy="681215"/>
            </a:xfrm>
            <a:prstGeom prst="rect">
              <a:avLst/>
            </a:prstGeom>
          </p:spPr>
        </p:pic>
        <p:sp>
          <p:nvSpPr>
            <p:cNvPr id="11" name="object 11"/>
            <p:cNvSpPr/>
            <p:nvPr/>
          </p:nvSpPr>
          <p:spPr>
            <a:xfrm>
              <a:off x="9955889" y="3473373"/>
              <a:ext cx="229235" cy="229870"/>
            </a:xfrm>
            <a:custGeom>
              <a:avLst/>
              <a:gdLst/>
              <a:ahLst/>
              <a:cxnLst/>
              <a:rect l="l" t="t" r="r" b="b"/>
              <a:pathLst>
                <a:path w="229234" h="229870">
                  <a:moveTo>
                    <a:pt x="153009" y="153047"/>
                  </a:moveTo>
                  <a:lnTo>
                    <a:pt x="126" y="153047"/>
                  </a:lnTo>
                  <a:lnTo>
                    <a:pt x="0" y="229565"/>
                  </a:lnTo>
                  <a:lnTo>
                    <a:pt x="153009" y="153047"/>
                  </a:lnTo>
                  <a:close/>
                </a:path>
                <a:path w="229234" h="229870">
                  <a:moveTo>
                    <a:pt x="380" y="0"/>
                  </a:moveTo>
                  <a:lnTo>
                    <a:pt x="253" y="76454"/>
                  </a:lnTo>
                  <a:lnTo>
                    <a:pt x="38353" y="76517"/>
                  </a:lnTo>
                  <a:lnTo>
                    <a:pt x="38226" y="153047"/>
                  </a:lnTo>
                  <a:lnTo>
                    <a:pt x="153136" y="152984"/>
                  </a:lnTo>
                  <a:lnTo>
                    <a:pt x="228752" y="115163"/>
                  </a:lnTo>
                  <a:lnTo>
                    <a:pt x="380" y="0"/>
                  </a:lnTo>
                  <a:close/>
                </a:path>
              </a:pathLst>
            </a:custGeom>
            <a:solidFill>
              <a:srgbClr val="92D050"/>
            </a:solidFill>
          </p:spPr>
          <p:txBody>
            <a:bodyPr wrap="square" lIns="0" tIns="0" rIns="0" bIns="0" rtlCol="0"/>
            <a:lstStyle/>
            <a:p>
              <a:endParaRPr/>
            </a:p>
          </p:txBody>
        </p:sp>
        <p:pic>
          <p:nvPicPr>
            <p:cNvPr id="12" name="object 12"/>
            <p:cNvPicPr/>
            <p:nvPr/>
          </p:nvPicPr>
          <p:blipFill>
            <a:blip r:embed="rId8" cstate="print"/>
            <a:stretch>
              <a:fillRect/>
            </a:stretch>
          </p:blipFill>
          <p:spPr>
            <a:xfrm>
              <a:off x="2133596" y="3461004"/>
              <a:ext cx="228815" cy="229565"/>
            </a:xfrm>
            <a:prstGeom prst="rect">
              <a:avLst/>
            </a:prstGeom>
          </p:spPr>
        </p:pic>
        <p:sp>
          <p:nvSpPr>
            <p:cNvPr id="13" name="object 13"/>
            <p:cNvSpPr/>
            <p:nvPr/>
          </p:nvSpPr>
          <p:spPr>
            <a:xfrm>
              <a:off x="2324036" y="3537394"/>
              <a:ext cx="7670800" cy="89535"/>
            </a:xfrm>
            <a:custGeom>
              <a:avLst/>
              <a:gdLst/>
              <a:ahLst/>
              <a:cxnLst/>
              <a:rect l="l" t="t" r="r" b="b"/>
              <a:pathLst>
                <a:path w="7670800" h="89535">
                  <a:moveTo>
                    <a:pt x="38239" y="0"/>
                  </a:moveTo>
                  <a:lnTo>
                    <a:pt x="127" y="0"/>
                  </a:lnTo>
                  <a:lnTo>
                    <a:pt x="38239" y="63"/>
                  </a:lnTo>
                  <a:close/>
                </a:path>
                <a:path w="7670800" h="89535">
                  <a:moveTo>
                    <a:pt x="7670203" y="12509"/>
                  </a:moveTo>
                  <a:lnTo>
                    <a:pt x="7632103" y="12446"/>
                  </a:lnTo>
                  <a:lnTo>
                    <a:pt x="38239" y="76"/>
                  </a:lnTo>
                  <a:lnTo>
                    <a:pt x="127" y="12"/>
                  </a:lnTo>
                  <a:lnTo>
                    <a:pt x="0" y="76530"/>
                  </a:lnTo>
                  <a:lnTo>
                    <a:pt x="38112" y="76593"/>
                  </a:lnTo>
                  <a:lnTo>
                    <a:pt x="7631976" y="88976"/>
                  </a:lnTo>
                  <a:lnTo>
                    <a:pt x="7670076" y="89027"/>
                  </a:lnTo>
                  <a:lnTo>
                    <a:pt x="7670203" y="12509"/>
                  </a:lnTo>
                  <a:close/>
                </a:path>
              </a:pathLst>
            </a:custGeom>
            <a:solidFill>
              <a:srgbClr val="92D050"/>
            </a:solidFill>
          </p:spPr>
          <p:txBody>
            <a:bodyPr wrap="square" lIns="0" tIns="0" rIns="0" bIns="0" rtlCol="0"/>
            <a:lstStyle/>
            <a:p>
              <a:endParaRPr/>
            </a:p>
          </p:txBody>
        </p:sp>
        <p:pic>
          <p:nvPicPr>
            <p:cNvPr id="14" name="object 14"/>
            <p:cNvPicPr/>
            <p:nvPr/>
          </p:nvPicPr>
          <p:blipFill>
            <a:blip r:embed="rId9" cstate="print"/>
            <a:stretch>
              <a:fillRect/>
            </a:stretch>
          </p:blipFill>
          <p:spPr>
            <a:xfrm>
              <a:off x="5730240" y="1359408"/>
              <a:ext cx="667511" cy="4759439"/>
            </a:xfrm>
            <a:prstGeom prst="rect">
              <a:avLst/>
            </a:prstGeom>
          </p:spPr>
        </p:pic>
        <p:sp>
          <p:nvSpPr>
            <p:cNvPr id="15" name="object 15"/>
            <p:cNvSpPr/>
            <p:nvPr/>
          </p:nvSpPr>
          <p:spPr>
            <a:xfrm>
              <a:off x="6025896" y="1845551"/>
              <a:ext cx="76200" cy="4093210"/>
            </a:xfrm>
            <a:custGeom>
              <a:avLst/>
              <a:gdLst/>
              <a:ahLst/>
              <a:cxnLst/>
              <a:rect l="l" t="t" r="r" b="b"/>
              <a:pathLst>
                <a:path w="76200" h="4093210">
                  <a:moveTo>
                    <a:pt x="76200" y="0"/>
                  </a:moveTo>
                  <a:lnTo>
                    <a:pt x="0" y="0"/>
                  </a:lnTo>
                  <a:lnTo>
                    <a:pt x="0" y="4093133"/>
                  </a:lnTo>
                  <a:lnTo>
                    <a:pt x="76200" y="4093133"/>
                  </a:lnTo>
                  <a:lnTo>
                    <a:pt x="76200" y="0"/>
                  </a:lnTo>
                  <a:close/>
                </a:path>
              </a:pathLst>
            </a:custGeom>
            <a:solidFill>
              <a:srgbClr val="92D050"/>
            </a:solidFill>
          </p:spPr>
          <p:txBody>
            <a:bodyPr wrap="square" lIns="0" tIns="0" rIns="0" bIns="0" rtlCol="0"/>
            <a:lstStyle/>
            <a:p>
              <a:endParaRPr/>
            </a:p>
          </p:txBody>
        </p:sp>
        <p:pic>
          <p:nvPicPr>
            <p:cNvPr id="16" name="object 16"/>
            <p:cNvPicPr/>
            <p:nvPr/>
          </p:nvPicPr>
          <p:blipFill>
            <a:blip r:embed="rId10" cstate="print"/>
            <a:stretch>
              <a:fillRect/>
            </a:stretch>
          </p:blipFill>
          <p:spPr>
            <a:xfrm>
              <a:off x="5949696" y="1655063"/>
              <a:ext cx="228600" cy="228583"/>
            </a:xfrm>
            <a:prstGeom prst="rect">
              <a:avLst/>
            </a:prstGeom>
          </p:spPr>
        </p:pic>
        <p:pic>
          <p:nvPicPr>
            <p:cNvPr id="17" name="object 17"/>
            <p:cNvPicPr/>
            <p:nvPr/>
          </p:nvPicPr>
          <p:blipFill>
            <a:blip r:embed="rId11" cstate="print"/>
            <a:stretch>
              <a:fillRect/>
            </a:stretch>
          </p:blipFill>
          <p:spPr>
            <a:xfrm>
              <a:off x="8465820" y="2738627"/>
              <a:ext cx="1048511" cy="1050035"/>
            </a:xfrm>
            <a:prstGeom prst="rect">
              <a:avLst/>
            </a:prstGeom>
          </p:spPr>
        </p:pic>
        <p:pic>
          <p:nvPicPr>
            <p:cNvPr id="18" name="object 18"/>
            <p:cNvPicPr/>
            <p:nvPr/>
          </p:nvPicPr>
          <p:blipFill>
            <a:blip r:embed="rId12" cstate="print"/>
            <a:stretch>
              <a:fillRect/>
            </a:stretch>
          </p:blipFill>
          <p:spPr>
            <a:xfrm>
              <a:off x="4457700" y="2310383"/>
              <a:ext cx="2758439" cy="2758439"/>
            </a:xfrm>
            <a:prstGeom prst="rect">
              <a:avLst/>
            </a:prstGeom>
          </p:spPr>
        </p:pic>
        <p:pic>
          <p:nvPicPr>
            <p:cNvPr id="19" name="object 19"/>
            <p:cNvPicPr/>
            <p:nvPr/>
          </p:nvPicPr>
          <p:blipFill>
            <a:blip r:embed="rId13" cstate="print"/>
            <a:stretch>
              <a:fillRect/>
            </a:stretch>
          </p:blipFill>
          <p:spPr>
            <a:xfrm>
              <a:off x="8787383" y="3267468"/>
              <a:ext cx="1018031" cy="1018019"/>
            </a:xfrm>
            <a:prstGeom prst="rect">
              <a:avLst/>
            </a:prstGeom>
          </p:spPr>
        </p:pic>
        <p:pic>
          <p:nvPicPr>
            <p:cNvPr id="20" name="object 20"/>
            <p:cNvPicPr/>
            <p:nvPr/>
          </p:nvPicPr>
          <p:blipFill>
            <a:blip r:embed="rId14" cstate="print"/>
            <a:stretch>
              <a:fillRect/>
            </a:stretch>
          </p:blipFill>
          <p:spPr>
            <a:xfrm>
              <a:off x="8923020" y="3401567"/>
              <a:ext cx="765047" cy="513587"/>
            </a:xfrm>
            <a:prstGeom prst="rect">
              <a:avLst/>
            </a:prstGeom>
          </p:spPr>
        </p:pic>
        <p:pic>
          <p:nvPicPr>
            <p:cNvPr id="21" name="object 21"/>
            <p:cNvPicPr/>
            <p:nvPr/>
          </p:nvPicPr>
          <p:blipFill>
            <a:blip r:embed="rId15" cstate="print"/>
            <a:stretch>
              <a:fillRect/>
            </a:stretch>
          </p:blipFill>
          <p:spPr>
            <a:xfrm>
              <a:off x="8923020" y="3648455"/>
              <a:ext cx="765047" cy="513587"/>
            </a:xfrm>
            <a:prstGeom prst="rect">
              <a:avLst/>
            </a:prstGeom>
          </p:spPr>
        </p:pic>
      </p:grpSp>
      <p:sp>
        <p:nvSpPr>
          <p:cNvPr id="22" name="object 22"/>
          <p:cNvSpPr txBox="1"/>
          <p:nvPr/>
        </p:nvSpPr>
        <p:spPr>
          <a:xfrm>
            <a:off x="9054844" y="3419600"/>
            <a:ext cx="482600"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ＭＳ Ｐゴシック"/>
                <a:cs typeface="ＭＳ Ｐゴシック"/>
              </a:rPr>
              <a:t>教育</a:t>
            </a:r>
            <a:endParaRPr sz="1800">
              <a:latin typeface="ＭＳ Ｐゴシック"/>
              <a:cs typeface="ＭＳ Ｐゴシック"/>
            </a:endParaRPr>
          </a:p>
        </p:txBody>
      </p:sp>
      <p:sp>
        <p:nvSpPr>
          <p:cNvPr id="23" name="object 23"/>
          <p:cNvSpPr txBox="1"/>
          <p:nvPr/>
        </p:nvSpPr>
        <p:spPr>
          <a:xfrm>
            <a:off x="9054844" y="3719752"/>
            <a:ext cx="482600"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ＭＳ Ｐゴシック"/>
                <a:cs typeface="ＭＳ Ｐゴシック"/>
              </a:rPr>
              <a:t>全般</a:t>
            </a:r>
            <a:endParaRPr sz="1800">
              <a:latin typeface="ＭＳ Ｐゴシック"/>
              <a:cs typeface="ＭＳ Ｐゴシック"/>
            </a:endParaRPr>
          </a:p>
        </p:txBody>
      </p:sp>
      <p:grpSp>
        <p:nvGrpSpPr>
          <p:cNvPr id="24" name="object 24"/>
          <p:cNvGrpSpPr/>
          <p:nvPr/>
        </p:nvGrpSpPr>
        <p:grpSpPr>
          <a:xfrm>
            <a:off x="2773679" y="2049779"/>
            <a:ext cx="5637530" cy="2338070"/>
            <a:chOff x="2773679" y="2049779"/>
            <a:chExt cx="5637530" cy="2338070"/>
          </a:xfrm>
        </p:grpSpPr>
        <p:pic>
          <p:nvPicPr>
            <p:cNvPr id="25" name="object 25"/>
            <p:cNvPicPr/>
            <p:nvPr/>
          </p:nvPicPr>
          <p:blipFill>
            <a:blip r:embed="rId16" cstate="print"/>
            <a:stretch>
              <a:fillRect/>
            </a:stretch>
          </p:blipFill>
          <p:spPr>
            <a:xfrm>
              <a:off x="6670547" y="2049779"/>
              <a:ext cx="1740407" cy="1740407"/>
            </a:xfrm>
            <a:prstGeom prst="rect">
              <a:avLst/>
            </a:prstGeom>
          </p:spPr>
        </p:pic>
        <p:pic>
          <p:nvPicPr>
            <p:cNvPr id="26" name="object 26"/>
            <p:cNvPicPr/>
            <p:nvPr/>
          </p:nvPicPr>
          <p:blipFill>
            <a:blip r:embed="rId17" cstate="print"/>
            <a:stretch>
              <a:fillRect/>
            </a:stretch>
          </p:blipFill>
          <p:spPr>
            <a:xfrm>
              <a:off x="6940296" y="2670048"/>
              <a:ext cx="1222247" cy="513587"/>
            </a:xfrm>
            <a:prstGeom prst="rect">
              <a:avLst/>
            </a:prstGeom>
          </p:spPr>
        </p:pic>
        <p:pic>
          <p:nvPicPr>
            <p:cNvPr id="27" name="object 27"/>
            <p:cNvPicPr/>
            <p:nvPr/>
          </p:nvPicPr>
          <p:blipFill>
            <a:blip r:embed="rId18" cstate="print"/>
            <a:stretch>
              <a:fillRect/>
            </a:stretch>
          </p:blipFill>
          <p:spPr>
            <a:xfrm>
              <a:off x="2773679" y="2811780"/>
              <a:ext cx="1574291" cy="1575815"/>
            </a:xfrm>
            <a:prstGeom prst="rect">
              <a:avLst/>
            </a:prstGeom>
          </p:spPr>
        </p:pic>
        <p:pic>
          <p:nvPicPr>
            <p:cNvPr id="28" name="object 28"/>
            <p:cNvPicPr/>
            <p:nvPr/>
          </p:nvPicPr>
          <p:blipFill>
            <a:blip r:embed="rId19" cstate="print"/>
            <a:stretch>
              <a:fillRect/>
            </a:stretch>
          </p:blipFill>
          <p:spPr>
            <a:xfrm>
              <a:off x="3075431" y="3349752"/>
              <a:ext cx="993647" cy="513587"/>
            </a:xfrm>
            <a:prstGeom prst="rect">
              <a:avLst/>
            </a:prstGeom>
          </p:spPr>
        </p:pic>
      </p:grpSp>
      <p:sp>
        <p:nvSpPr>
          <p:cNvPr id="29" name="object 29"/>
          <p:cNvSpPr txBox="1"/>
          <p:nvPr/>
        </p:nvSpPr>
        <p:spPr>
          <a:xfrm>
            <a:off x="3205478" y="3421505"/>
            <a:ext cx="711200" cy="29972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FFFFFF"/>
                </a:solidFill>
                <a:latin typeface="ＭＳ Ｐゴシック"/>
                <a:cs typeface="ＭＳ Ｐゴシック"/>
              </a:rPr>
              <a:t>製造業</a:t>
            </a:r>
            <a:endParaRPr sz="1800">
              <a:latin typeface="ＭＳ Ｐゴシック"/>
              <a:cs typeface="ＭＳ Ｐゴシック"/>
            </a:endParaRPr>
          </a:p>
        </p:txBody>
      </p:sp>
      <p:grpSp>
        <p:nvGrpSpPr>
          <p:cNvPr id="30" name="object 30"/>
          <p:cNvGrpSpPr/>
          <p:nvPr/>
        </p:nvGrpSpPr>
        <p:grpSpPr>
          <a:xfrm>
            <a:off x="3625596" y="3718559"/>
            <a:ext cx="1103630" cy="1088390"/>
            <a:chOff x="3625596" y="3718559"/>
            <a:chExt cx="1103630" cy="1088390"/>
          </a:xfrm>
        </p:grpSpPr>
        <p:pic>
          <p:nvPicPr>
            <p:cNvPr id="31" name="object 31"/>
            <p:cNvPicPr/>
            <p:nvPr/>
          </p:nvPicPr>
          <p:blipFill>
            <a:blip r:embed="rId20" cstate="print"/>
            <a:stretch>
              <a:fillRect/>
            </a:stretch>
          </p:blipFill>
          <p:spPr>
            <a:xfrm>
              <a:off x="3625596" y="3718559"/>
              <a:ext cx="1103375" cy="1088135"/>
            </a:xfrm>
            <a:prstGeom prst="rect">
              <a:avLst/>
            </a:prstGeom>
          </p:spPr>
        </p:pic>
        <p:pic>
          <p:nvPicPr>
            <p:cNvPr id="32" name="object 32"/>
            <p:cNvPicPr/>
            <p:nvPr/>
          </p:nvPicPr>
          <p:blipFill>
            <a:blip r:embed="rId21" cstate="print"/>
            <a:stretch>
              <a:fillRect/>
            </a:stretch>
          </p:blipFill>
          <p:spPr>
            <a:xfrm>
              <a:off x="3756660" y="3989831"/>
              <a:ext cx="765047" cy="513587"/>
            </a:xfrm>
            <a:prstGeom prst="rect">
              <a:avLst/>
            </a:prstGeom>
          </p:spPr>
        </p:pic>
      </p:grpSp>
      <p:sp>
        <p:nvSpPr>
          <p:cNvPr id="33" name="object 33"/>
          <p:cNvSpPr txBox="1"/>
          <p:nvPr/>
        </p:nvSpPr>
        <p:spPr>
          <a:xfrm>
            <a:off x="3887976" y="4062476"/>
            <a:ext cx="482600"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ＭＳ Ｐゴシック"/>
                <a:cs typeface="ＭＳ Ｐゴシック"/>
              </a:rPr>
              <a:t>鉱業</a:t>
            </a:r>
            <a:endParaRPr sz="1800">
              <a:latin typeface="ＭＳ Ｐゴシック"/>
              <a:cs typeface="ＭＳ Ｐゴシック"/>
            </a:endParaRPr>
          </a:p>
        </p:txBody>
      </p:sp>
      <p:grpSp>
        <p:nvGrpSpPr>
          <p:cNvPr id="34" name="object 34"/>
          <p:cNvGrpSpPr/>
          <p:nvPr/>
        </p:nvGrpSpPr>
        <p:grpSpPr>
          <a:xfrm>
            <a:off x="3820667" y="2732532"/>
            <a:ext cx="5706110" cy="2425065"/>
            <a:chOff x="3820667" y="2732532"/>
            <a:chExt cx="5706110" cy="2425065"/>
          </a:xfrm>
        </p:grpSpPr>
        <p:pic>
          <p:nvPicPr>
            <p:cNvPr id="35" name="object 35"/>
            <p:cNvPicPr/>
            <p:nvPr/>
          </p:nvPicPr>
          <p:blipFill>
            <a:blip r:embed="rId22" cstate="print"/>
            <a:stretch>
              <a:fillRect/>
            </a:stretch>
          </p:blipFill>
          <p:spPr>
            <a:xfrm>
              <a:off x="8360664" y="3991355"/>
              <a:ext cx="1165859" cy="1165859"/>
            </a:xfrm>
            <a:prstGeom prst="rect">
              <a:avLst/>
            </a:prstGeom>
          </p:spPr>
        </p:pic>
        <p:pic>
          <p:nvPicPr>
            <p:cNvPr id="36" name="object 36"/>
            <p:cNvPicPr/>
            <p:nvPr/>
          </p:nvPicPr>
          <p:blipFill>
            <a:blip r:embed="rId23" cstate="print"/>
            <a:stretch>
              <a:fillRect/>
            </a:stretch>
          </p:blipFill>
          <p:spPr>
            <a:xfrm>
              <a:off x="8570976" y="4323588"/>
              <a:ext cx="765047" cy="513587"/>
            </a:xfrm>
            <a:prstGeom prst="rect">
              <a:avLst/>
            </a:prstGeom>
          </p:spPr>
        </p:pic>
        <p:pic>
          <p:nvPicPr>
            <p:cNvPr id="37" name="object 37"/>
            <p:cNvPicPr/>
            <p:nvPr/>
          </p:nvPicPr>
          <p:blipFill>
            <a:blip r:embed="rId24" cstate="print"/>
            <a:stretch>
              <a:fillRect/>
            </a:stretch>
          </p:blipFill>
          <p:spPr>
            <a:xfrm>
              <a:off x="3826764" y="2732532"/>
              <a:ext cx="1103375" cy="1089659"/>
            </a:xfrm>
            <a:prstGeom prst="rect">
              <a:avLst/>
            </a:prstGeom>
          </p:spPr>
        </p:pic>
        <p:pic>
          <p:nvPicPr>
            <p:cNvPr id="38" name="object 38"/>
            <p:cNvPicPr/>
            <p:nvPr/>
          </p:nvPicPr>
          <p:blipFill>
            <a:blip r:embed="rId25" cstate="print"/>
            <a:stretch>
              <a:fillRect/>
            </a:stretch>
          </p:blipFill>
          <p:spPr>
            <a:xfrm>
              <a:off x="3820667" y="2921508"/>
              <a:ext cx="1136903" cy="513587"/>
            </a:xfrm>
            <a:prstGeom prst="rect">
              <a:avLst/>
            </a:prstGeom>
          </p:spPr>
        </p:pic>
        <p:pic>
          <p:nvPicPr>
            <p:cNvPr id="39" name="object 39"/>
            <p:cNvPicPr/>
            <p:nvPr/>
          </p:nvPicPr>
          <p:blipFill>
            <a:blip r:embed="rId26" cstate="print"/>
            <a:stretch>
              <a:fillRect/>
            </a:stretch>
          </p:blipFill>
          <p:spPr>
            <a:xfrm>
              <a:off x="4005072" y="3195828"/>
              <a:ext cx="765047" cy="513587"/>
            </a:xfrm>
            <a:prstGeom prst="rect">
              <a:avLst/>
            </a:prstGeom>
          </p:spPr>
        </p:pic>
      </p:grpSp>
      <p:sp>
        <p:nvSpPr>
          <p:cNvPr id="40" name="object 40"/>
          <p:cNvSpPr txBox="1"/>
          <p:nvPr/>
        </p:nvSpPr>
        <p:spPr>
          <a:xfrm>
            <a:off x="3971447" y="2992880"/>
            <a:ext cx="822960" cy="299720"/>
          </a:xfrm>
          <a:prstGeom prst="rect">
            <a:avLst/>
          </a:prstGeom>
        </p:spPr>
        <p:txBody>
          <a:bodyPr vert="horz" wrap="square" lIns="0" tIns="12700" rIns="0" bIns="0" rtlCol="0">
            <a:spAutoFit/>
          </a:bodyPr>
          <a:lstStyle/>
          <a:p>
            <a:pPr marL="12700">
              <a:lnSpc>
                <a:spcPct val="100000"/>
              </a:lnSpc>
              <a:spcBef>
                <a:spcPts val="100"/>
              </a:spcBef>
            </a:pPr>
            <a:r>
              <a:rPr sz="1800" spc="-150" dirty="0">
                <a:latin typeface="ＭＳ Ｐゴシック"/>
                <a:cs typeface="ＭＳ Ｐゴシック"/>
              </a:rPr>
              <a:t>電気ガス</a:t>
            </a:r>
            <a:endParaRPr sz="1800">
              <a:latin typeface="ＭＳ Ｐゴシック"/>
              <a:cs typeface="ＭＳ Ｐゴシック"/>
            </a:endParaRPr>
          </a:p>
        </p:txBody>
      </p:sp>
      <p:sp>
        <p:nvSpPr>
          <p:cNvPr id="41" name="object 41"/>
          <p:cNvSpPr txBox="1"/>
          <p:nvPr/>
        </p:nvSpPr>
        <p:spPr>
          <a:xfrm>
            <a:off x="4137639" y="3267200"/>
            <a:ext cx="482600"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ＭＳ Ｐゴシック"/>
                <a:cs typeface="ＭＳ Ｐゴシック"/>
              </a:rPr>
              <a:t>水道</a:t>
            </a:r>
            <a:endParaRPr sz="1800">
              <a:latin typeface="ＭＳ Ｐゴシック"/>
              <a:cs typeface="ＭＳ Ｐゴシック"/>
            </a:endParaRPr>
          </a:p>
        </p:txBody>
      </p:sp>
      <p:grpSp>
        <p:nvGrpSpPr>
          <p:cNvPr id="42" name="object 42"/>
          <p:cNvGrpSpPr/>
          <p:nvPr/>
        </p:nvGrpSpPr>
        <p:grpSpPr>
          <a:xfrm>
            <a:off x="4367784" y="3599688"/>
            <a:ext cx="1103630" cy="1088390"/>
            <a:chOff x="4367784" y="3599688"/>
            <a:chExt cx="1103630" cy="1088390"/>
          </a:xfrm>
        </p:grpSpPr>
        <p:pic>
          <p:nvPicPr>
            <p:cNvPr id="43" name="object 43"/>
            <p:cNvPicPr/>
            <p:nvPr/>
          </p:nvPicPr>
          <p:blipFill>
            <a:blip r:embed="rId27" cstate="print"/>
            <a:stretch>
              <a:fillRect/>
            </a:stretch>
          </p:blipFill>
          <p:spPr>
            <a:xfrm>
              <a:off x="4367784" y="3599688"/>
              <a:ext cx="1103375" cy="1088135"/>
            </a:xfrm>
            <a:prstGeom prst="rect">
              <a:avLst/>
            </a:prstGeom>
          </p:spPr>
        </p:pic>
        <p:pic>
          <p:nvPicPr>
            <p:cNvPr id="44" name="object 44"/>
            <p:cNvPicPr/>
            <p:nvPr/>
          </p:nvPicPr>
          <p:blipFill>
            <a:blip r:embed="rId28" cstate="print"/>
            <a:stretch>
              <a:fillRect/>
            </a:stretch>
          </p:blipFill>
          <p:spPr>
            <a:xfrm>
              <a:off x="4533900" y="3736847"/>
              <a:ext cx="765047" cy="513587"/>
            </a:xfrm>
            <a:prstGeom prst="rect">
              <a:avLst/>
            </a:prstGeom>
          </p:spPr>
        </p:pic>
        <p:pic>
          <p:nvPicPr>
            <p:cNvPr id="45" name="object 45"/>
            <p:cNvPicPr/>
            <p:nvPr/>
          </p:nvPicPr>
          <p:blipFill>
            <a:blip r:embed="rId29" cstate="print"/>
            <a:stretch>
              <a:fillRect/>
            </a:stretch>
          </p:blipFill>
          <p:spPr>
            <a:xfrm>
              <a:off x="4421123" y="4011168"/>
              <a:ext cx="993647" cy="513587"/>
            </a:xfrm>
            <a:prstGeom prst="rect">
              <a:avLst/>
            </a:prstGeom>
          </p:spPr>
        </p:pic>
      </p:grpSp>
      <p:sp>
        <p:nvSpPr>
          <p:cNvPr id="46" name="object 46"/>
          <p:cNvSpPr txBox="1"/>
          <p:nvPr/>
        </p:nvSpPr>
        <p:spPr>
          <a:xfrm>
            <a:off x="4552137" y="3808855"/>
            <a:ext cx="711200" cy="574040"/>
          </a:xfrm>
          <a:prstGeom prst="rect">
            <a:avLst/>
          </a:prstGeom>
        </p:spPr>
        <p:txBody>
          <a:bodyPr vert="horz" wrap="square" lIns="0" tIns="12700" rIns="0" bIns="0" rtlCol="0">
            <a:spAutoFit/>
          </a:bodyPr>
          <a:lstStyle/>
          <a:p>
            <a:pPr marL="12700" marR="5080" indent="112395">
              <a:lnSpc>
                <a:spcPct val="100000"/>
              </a:lnSpc>
              <a:spcBef>
                <a:spcPts val="100"/>
              </a:spcBef>
            </a:pPr>
            <a:r>
              <a:rPr sz="1800" spc="-25" dirty="0">
                <a:solidFill>
                  <a:srgbClr val="FFFFFF"/>
                </a:solidFill>
                <a:latin typeface="ＭＳ Ｐゴシック"/>
                <a:cs typeface="ＭＳ Ｐゴシック"/>
              </a:rPr>
              <a:t>農林</a:t>
            </a:r>
            <a:r>
              <a:rPr sz="1800" spc="-20" dirty="0">
                <a:solidFill>
                  <a:srgbClr val="FFFFFF"/>
                </a:solidFill>
                <a:latin typeface="ＭＳ Ｐゴシック"/>
                <a:cs typeface="ＭＳ Ｐゴシック"/>
              </a:rPr>
              <a:t>水産業</a:t>
            </a:r>
            <a:endParaRPr sz="1800">
              <a:latin typeface="ＭＳ Ｐゴシック"/>
              <a:cs typeface="ＭＳ Ｐゴシック"/>
            </a:endParaRPr>
          </a:p>
        </p:txBody>
      </p:sp>
      <p:sp>
        <p:nvSpPr>
          <p:cNvPr id="47" name="object 47"/>
          <p:cNvSpPr txBox="1"/>
          <p:nvPr/>
        </p:nvSpPr>
        <p:spPr>
          <a:xfrm>
            <a:off x="2105723" y="3040081"/>
            <a:ext cx="709295" cy="269240"/>
          </a:xfrm>
          <a:prstGeom prst="rect">
            <a:avLst/>
          </a:prstGeom>
        </p:spPr>
        <p:txBody>
          <a:bodyPr vert="horz" wrap="square" lIns="0" tIns="12065" rIns="0" bIns="0" rtlCol="0">
            <a:spAutoFit/>
          </a:bodyPr>
          <a:lstStyle/>
          <a:p>
            <a:pPr marL="12700">
              <a:lnSpc>
                <a:spcPct val="100000"/>
              </a:lnSpc>
              <a:spcBef>
                <a:spcPts val="95"/>
              </a:spcBef>
            </a:pPr>
            <a:r>
              <a:rPr sz="1600" b="1" spc="-320" dirty="0">
                <a:latin typeface="UD デジタル 教科書体 NK-B"/>
                <a:cs typeface="UD デジタル 教科書体 NK-B"/>
              </a:rPr>
              <a:t>先進製</a:t>
            </a:r>
            <a:r>
              <a:rPr sz="1600" b="1" spc="-370" dirty="0">
                <a:latin typeface="UD デジタル 教科書体 NK-B"/>
                <a:cs typeface="UD デジタル 教科書体 NK-B"/>
              </a:rPr>
              <a:t>造</a:t>
            </a:r>
            <a:endParaRPr sz="1600">
              <a:latin typeface="UD デジタル 教科書体 NK-B"/>
              <a:cs typeface="UD デジタル 教科書体 NK-B"/>
            </a:endParaRPr>
          </a:p>
        </p:txBody>
      </p:sp>
      <p:grpSp>
        <p:nvGrpSpPr>
          <p:cNvPr id="48" name="object 48"/>
          <p:cNvGrpSpPr/>
          <p:nvPr/>
        </p:nvGrpSpPr>
        <p:grpSpPr>
          <a:xfrm>
            <a:off x="5248655" y="1991880"/>
            <a:ext cx="1484630" cy="1484630"/>
            <a:chOff x="5248655" y="1991880"/>
            <a:chExt cx="1484630" cy="1484630"/>
          </a:xfrm>
        </p:grpSpPr>
        <p:pic>
          <p:nvPicPr>
            <p:cNvPr id="49" name="object 49"/>
            <p:cNvPicPr/>
            <p:nvPr/>
          </p:nvPicPr>
          <p:blipFill>
            <a:blip r:embed="rId30" cstate="print"/>
            <a:stretch>
              <a:fillRect/>
            </a:stretch>
          </p:blipFill>
          <p:spPr>
            <a:xfrm>
              <a:off x="5248655" y="1991880"/>
              <a:ext cx="1484375" cy="1484363"/>
            </a:xfrm>
            <a:prstGeom prst="rect">
              <a:avLst/>
            </a:prstGeom>
          </p:spPr>
        </p:pic>
        <p:pic>
          <p:nvPicPr>
            <p:cNvPr id="50" name="object 50"/>
            <p:cNvPicPr/>
            <p:nvPr/>
          </p:nvPicPr>
          <p:blipFill>
            <a:blip r:embed="rId31" cstate="print"/>
            <a:stretch>
              <a:fillRect/>
            </a:stretch>
          </p:blipFill>
          <p:spPr>
            <a:xfrm>
              <a:off x="5388864" y="2484120"/>
              <a:ext cx="1222247" cy="513587"/>
            </a:xfrm>
            <a:prstGeom prst="rect">
              <a:avLst/>
            </a:prstGeom>
          </p:spPr>
        </p:pic>
      </p:grpSp>
      <p:sp>
        <p:nvSpPr>
          <p:cNvPr id="51" name="object 51"/>
          <p:cNvSpPr txBox="1"/>
          <p:nvPr/>
        </p:nvSpPr>
        <p:spPr>
          <a:xfrm>
            <a:off x="5520180" y="2555189"/>
            <a:ext cx="9398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ＭＳ Ｐゴシック"/>
                <a:cs typeface="ＭＳ Ｐゴシック"/>
              </a:rPr>
              <a:t>運輸郵便</a:t>
            </a:r>
            <a:endParaRPr sz="1800">
              <a:latin typeface="ＭＳ Ｐゴシック"/>
              <a:cs typeface="ＭＳ Ｐゴシック"/>
            </a:endParaRPr>
          </a:p>
        </p:txBody>
      </p:sp>
      <p:pic>
        <p:nvPicPr>
          <p:cNvPr id="52" name="object 52"/>
          <p:cNvPicPr/>
          <p:nvPr/>
        </p:nvPicPr>
        <p:blipFill>
          <a:blip r:embed="rId32" cstate="print"/>
          <a:stretch>
            <a:fillRect/>
          </a:stretch>
        </p:blipFill>
        <p:spPr>
          <a:xfrm>
            <a:off x="5335524" y="3352800"/>
            <a:ext cx="765047" cy="513587"/>
          </a:xfrm>
          <a:prstGeom prst="rect">
            <a:avLst/>
          </a:prstGeom>
        </p:spPr>
      </p:pic>
      <p:sp>
        <p:nvSpPr>
          <p:cNvPr id="53" name="object 53"/>
          <p:cNvSpPr txBox="1"/>
          <p:nvPr/>
        </p:nvSpPr>
        <p:spPr>
          <a:xfrm>
            <a:off x="5460238" y="3438617"/>
            <a:ext cx="482600"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ＭＳ Ｐゴシック"/>
                <a:cs typeface="ＭＳ Ｐゴシック"/>
              </a:rPr>
              <a:t>情報</a:t>
            </a:r>
            <a:endParaRPr sz="1800">
              <a:latin typeface="ＭＳ Ｐゴシック"/>
              <a:cs typeface="ＭＳ Ｐゴシック"/>
            </a:endParaRPr>
          </a:p>
        </p:txBody>
      </p:sp>
      <p:pic>
        <p:nvPicPr>
          <p:cNvPr id="54" name="object 54"/>
          <p:cNvPicPr/>
          <p:nvPr/>
        </p:nvPicPr>
        <p:blipFill>
          <a:blip r:embed="rId33" cstate="print"/>
          <a:stretch>
            <a:fillRect/>
          </a:stretch>
        </p:blipFill>
        <p:spPr>
          <a:xfrm>
            <a:off x="5335524" y="3627120"/>
            <a:ext cx="765047" cy="513587"/>
          </a:xfrm>
          <a:prstGeom prst="rect">
            <a:avLst/>
          </a:prstGeom>
        </p:spPr>
      </p:pic>
      <p:sp>
        <p:nvSpPr>
          <p:cNvPr id="55" name="object 55"/>
          <p:cNvSpPr txBox="1"/>
          <p:nvPr/>
        </p:nvSpPr>
        <p:spPr>
          <a:xfrm>
            <a:off x="5466460" y="3699129"/>
            <a:ext cx="482600"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ＭＳ Ｐゴシック"/>
                <a:cs typeface="ＭＳ Ｐゴシック"/>
              </a:rPr>
              <a:t>通信</a:t>
            </a:r>
            <a:endParaRPr sz="1800">
              <a:latin typeface="ＭＳ Ｐゴシック"/>
              <a:cs typeface="ＭＳ Ｐゴシック"/>
            </a:endParaRPr>
          </a:p>
        </p:txBody>
      </p:sp>
      <p:grpSp>
        <p:nvGrpSpPr>
          <p:cNvPr id="56" name="object 56"/>
          <p:cNvGrpSpPr/>
          <p:nvPr/>
        </p:nvGrpSpPr>
        <p:grpSpPr>
          <a:xfrm>
            <a:off x="5919215" y="3046476"/>
            <a:ext cx="1649095" cy="1626235"/>
            <a:chOff x="5919215" y="3046476"/>
            <a:chExt cx="1649095" cy="1626235"/>
          </a:xfrm>
        </p:grpSpPr>
        <p:pic>
          <p:nvPicPr>
            <p:cNvPr id="57" name="object 57"/>
            <p:cNvPicPr/>
            <p:nvPr/>
          </p:nvPicPr>
          <p:blipFill>
            <a:blip r:embed="rId34" cstate="print"/>
            <a:stretch>
              <a:fillRect/>
            </a:stretch>
          </p:blipFill>
          <p:spPr>
            <a:xfrm>
              <a:off x="5919215" y="3046476"/>
              <a:ext cx="1648967" cy="1626107"/>
            </a:xfrm>
            <a:prstGeom prst="rect">
              <a:avLst/>
            </a:prstGeom>
          </p:spPr>
        </p:pic>
        <p:pic>
          <p:nvPicPr>
            <p:cNvPr id="58" name="object 58"/>
            <p:cNvPicPr/>
            <p:nvPr/>
          </p:nvPicPr>
          <p:blipFill>
            <a:blip r:embed="rId35" cstate="print"/>
            <a:stretch>
              <a:fillRect/>
            </a:stretch>
          </p:blipFill>
          <p:spPr>
            <a:xfrm>
              <a:off x="6280404" y="3398520"/>
              <a:ext cx="920495" cy="513587"/>
            </a:xfrm>
            <a:prstGeom prst="rect">
              <a:avLst/>
            </a:prstGeom>
          </p:spPr>
        </p:pic>
      </p:grpSp>
      <p:sp>
        <p:nvSpPr>
          <p:cNvPr id="59" name="object 59"/>
          <p:cNvSpPr txBox="1"/>
          <p:nvPr/>
        </p:nvSpPr>
        <p:spPr>
          <a:xfrm>
            <a:off x="6422642" y="3470909"/>
            <a:ext cx="604520" cy="299720"/>
          </a:xfrm>
          <a:prstGeom prst="rect">
            <a:avLst/>
          </a:prstGeom>
        </p:spPr>
        <p:txBody>
          <a:bodyPr vert="horz" wrap="square" lIns="0" tIns="12700" rIns="0" bIns="0" rtlCol="0">
            <a:spAutoFit/>
          </a:bodyPr>
          <a:lstStyle/>
          <a:p>
            <a:pPr marL="12700">
              <a:lnSpc>
                <a:spcPct val="100000"/>
              </a:lnSpc>
              <a:spcBef>
                <a:spcPts val="100"/>
              </a:spcBef>
            </a:pPr>
            <a:r>
              <a:rPr sz="1800" spc="-150" dirty="0">
                <a:latin typeface="ＭＳ Ｐゴシック"/>
                <a:cs typeface="ＭＳ Ｐゴシック"/>
              </a:rPr>
              <a:t>小売り</a:t>
            </a:r>
            <a:endParaRPr sz="1800">
              <a:latin typeface="ＭＳ Ｐゴシック"/>
              <a:cs typeface="ＭＳ Ｐゴシック"/>
            </a:endParaRPr>
          </a:p>
        </p:txBody>
      </p:sp>
      <p:pic>
        <p:nvPicPr>
          <p:cNvPr id="60" name="object 60"/>
          <p:cNvPicPr/>
          <p:nvPr/>
        </p:nvPicPr>
        <p:blipFill>
          <a:blip r:embed="rId36" cstate="print"/>
          <a:stretch>
            <a:fillRect/>
          </a:stretch>
        </p:blipFill>
        <p:spPr>
          <a:xfrm>
            <a:off x="6291072" y="3672840"/>
            <a:ext cx="920495" cy="513587"/>
          </a:xfrm>
          <a:prstGeom prst="rect">
            <a:avLst/>
          </a:prstGeom>
        </p:spPr>
      </p:pic>
      <p:sp>
        <p:nvSpPr>
          <p:cNvPr id="61" name="object 61"/>
          <p:cNvSpPr txBox="1"/>
          <p:nvPr/>
        </p:nvSpPr>
        <p:spPr>
          <a:xfrm>
            <a:off x="6422642" y="3745229"/>
            <a:ext cx="604520" cy="299720"/>
          </a:xfrm>
          <a:prstGeom prst="rect">
            <a:avLst/>
          </a:prstGeom>
        </p:spPr>
        <p:txBody>
          <a:bodyPr vert="horz" wrap="square" lIns="0" tIns="12700" rIns="0" bIns="0" rtlCol="0">
            <a:spAutoFit/>
          </a:bodyPr>
          <a:lstStyle/>
          <a:p>
            <a:pPr marL="12700">
              <a:lnSpc>
                <a:spcPct val="100000"/>
              </a:lnSpc>
              <a:spcBef>
                <a:spcPts val="100"/>
              </a:spcBef>
            </a:pPr>
            <a:r>
              <a:rPr sz="1800" spc="-150" dirty="0">
                <a:latin typeface="ＭＳ Ｐゴシック"/>
                <a:cs typeface="ＭＳ Ｐゴシック"/>
              </a:rPr>
              <a:t>卸売り</a:t>
            </a:r>
            <a:endParaRPr sz="1800">
              <a:latin typeface="ＭＳ Ｐゴシック"/>
              <a:cs typeface="ＭＳ Ｐゴシック"/>
            </a:endParaRPr>
          </a:p>
        </p:txBody>
      </p:sp>
      <p:sp>
        <p:nvSpPr>
          <p:cNvPr id="62" name="object 62"/>
          <p:cNvSpPr txBox="1"/>
          <p:nvPr/>
        </p:nvSpPr>
        <p:spPr>
          <a:xfrm>
            <a:off x="7071866" y="2741676"/>
            <a:ext cx="9398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ＭＳ Ｐゴシック"/>
                <a:cs typeface="ＭＳ Ｐゴシック"/>
              </a:rPr>
              <a:t>金融保険</a:t>
            </a:r>
            <a:endParaRPr sz="1800">
              <a:latin typeface="ＭＳ Ｐゴシック"/>
              <a:cs typeface="ＭＳ Ｐゴシック"/>
            </a:endParaRPr>
          </a:p>
        </p:txBody>
      </p:sp>
      <p:grpSp>
        <p:nvGrpSpPr>
          <p:cNvPr id="63" name="object 63"/>
          <p:cNvGrpSpPr/>
          <p:nvPr/>
        </p:nvGrpSpPr>
        <p:grpSpPr>
          <a:xfrm>
            <a:off x="5250179" y="4044696"/>
            <a:ext cx="1103630" cy="1089660"/>
            <a:chOff x="5250179" y="4044696"/>
            <a:chExt cx="1103630" cy="1089660"/>
          </a:xfrm>
        </p:grpSpPr>
        <p:pic>
          <p:nvPicPr>
            <p:cNvPr id="64" name="object 64"/>
            <p:cNvPicPr/>
            <p:nvPr/>
          </p:nvPicPr>
          <p:blipFill>
            <a:blip r:embed="rId37" cstate="print"/>
            <a:stretch>
              <a:fillRect/>
            </a:stretch>
          </p:blipFill>
          <p:spPr>
            <a:xfrm>
              <a:off x="5250179" y="4044696"/>
              <a:ext cx="1103375" cy="1089659"/>
            </a:xfrm>
            <a:prstGeom prst="rect">
              <a:avLst/>
            </a:prstGeom>
          </p:spPr>
        </p:pic>
        <p:pic>
          <p:nvPicPr>
            <p:cNvPr id="65" name="object 65"/>
            <p:cNvPicPr/>
            <p:nvPr/>
          </p:nvPicPr>
          <p:blipFill>
            <a:blip r:embed="rId38" cstate="print"/>
            <a:stretch>
              <a:fillRect/>
            </a:stretch>
          </p:blipFill>
          <p:spPr>
            <a:xfrm>
              <a:off x="5330951" y="4315968"/>
              <a:ext cx="993647" cy="513587"/>
            </a:xfrm>
            <a:prstGeom prst="rect">
              <a:avLst/>
            </a:prstGeom>
          </p:spPr>
        </p:pic>
      </p:grpSp>
      <p:sp>
        <p:nvSpPr>
          <p:cNvPr id="66" name="object 66"/>
          <p:cNvSpPr txBox="1"/>
          <p:nvPr/>
        </p:nvSpPr>
        <p:spPr>
          <a:xfrm>
            <a:off x="5461253" y="4388864"/>
            <a:ext cx="711200" cy="29972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FFFFFF"/>
                </a:solidFill>
                <a:latin typeface="ＭＳ Ｐゴシック"/>
                <a:cs typeface="ＭＳ Ｐゴシック"/>
              </a:rPr>
              <a:t>建築業</a:t>
            </a:r>
            <a:endParaRPr sz="1800">
              <a:latin typeface="ＭＳ Ｐゴシック"/>
              <a:cs typeface="ＭＳ Ｐゴシック"/>
            </a:endParaRPr>
          </a:p>
        </p:txBody>
      </p:sp>
      <p:sp>
        <p:nvSpPr>
          <p:cNvPr id="67" name="object 67"/>
          <p:cNvSpPr txBox="1"/>
          <p:nvPr/>
        </p:nvSpPr>
        <p:spPr>
          <a:xfrm>
            <a:off x="8738920" y="2905707"/>
            <a:ext cx="482600"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ＭＳ Ｐゴシック"/>
                <a:cs typeface="ＭＳ Ｐゴシック"/>
              </a:rPr>
              <a:t>行政</a:t>
            </a:r>
            <a:endParaRPr sz="1800">
              <a:latin typeface="ＭＳ Ｐゴシック"/>
              <a:cs typeface="ＭＳ Ｐゴシック"/>
            </a:endParaRPr>
          </a:p>
        </p:txBody>
      </p:sp>
      <p:grpSp>
        <p:nvGrpSpPr>
          <p:cNvPr id="68" name="object 68"/>
          <p:cNvGrpSpPr/>
          <p:nvPr/>
        </p:nvGrpSpPr>
        <p:grpSpPr>
          <a:xfrm>
            <a:off x="6810756" y="3422903"/>
            <a:ext cx="1369060" cy="1446530"/>
            <a:chOff x="6810756" y="3422903"/>
            <a:chExt cx="1369060" cy="1446530"/>
          </a:xfrm>
        </p:grpSpPr>
        <p:pic>
          <p:nvPicPr>
            <p:cNvPr id="69" name="object 69"/>
            <p:cNvPicPr/>
            <p:nvPr/>
          </p:nvPicPr>
          <p:blipFill>
            <a:blip r:embed="rId39" cstate="print"/>
            <a:stretch>
              <a:fillRect/>
            </a:stretch>
          </p:blipFill>
          <p:spPr>
            <a:xfrm>
              <a:off x="7336536" y="3422903"/>
              <a:ext cx="842771" cy="833627"/>
            </a:xfrm>
            <a:prstGeom prst="rect">
              <a:avLst/>
            </a:prstGeom>
          </p:spPr>
        </p:pic>
        <p:pic>
          <p:nvPicPr>
            <p:cNvPr id="70" name="object 70"/>
            <p:cNvPicPr/>
            <p:nvPr/>
          </p:nvPicPr>
          <p:blipFill>
            <a:blip r:embed="rId40" cstate="print"/>
            <a:stretch>
              <a:fillRect/>
            </a:stretch>
          </p:blipFill>
          <p:spPr>
            <a:xfrm>
              <a:off x="6810756" y="3781043"/>
              <a:ext cx="1103375" cy="1088135"/>
            </a:xfrm>
            <a:prstGeom prst="rect">
              <a:avLst/>
            </a:prstGeom>
          </p:spPr>
        </p:pic>
        <p:pic>
          <p:nvPicPr>
            <p:cNvPr id="71" name="object 71"/>
            <p:cNvPicPr/>
            <p:nvPr/>
          </p:nvPicPr>
          <p:blipFill>
            <a:blip r:embed="rId41" cstate="print"/>
            <a:stretch>
              <a:fillRect/>
            </a:stretch>
          </p:blipFill>
          <p:spPr>
            <a:xfrm>
              <a:off x="6897624" y="3854195"/>
              <a:ext cx="920495" cy="513587"/>
            </a:xfrm>
            <a:prstGeom prst="rect">
              <a:avLst/>
            </a:prstGeom>
          </p:spPr>
        </p:pic>
        <p:pic>
          <p:nvPicPr>
            <p:cNvPr id="72" name="object 72"/>
            <p:cNvPicPr/>
            <p:nvPr/>
          </p:nvPicPr>
          <p:blipFill>
            <a:blip r:embed="rId42" cstate="print"/>
            <a:stretch>
              <a:fillRect/>
            </a:stretch>
          </p:blipFill>
          <p:spPr>
            <a:xfrm>
              <a:off x="6830568" y="4128515"/>
              <a:ext cx="1053083" cy="513587"/>
            </a:xfrm>
            <a:prstGeom prst="rect">
              <a:avLst/>
            </a:prstGeom>
          </p:spPr>
        </p:pic>
        <p:pic>
          <p:nvPicPr>
            <p:cNvPr id="73" name="object 73"/>
            <p:cNvPicPr/>
            <p:nvPr/>
          </p:nvPicPr>
          <p:blipFill>
            <a:blip r:embed="rId43" cstate="print"/>
            <a:stretch>
              <a:fillRect/>
            </a:stretch>
          </p:blipFill>
          <p:spPr>
            <a:xfrm>
              <a:off x="6830568" y="4427219"/>
              <a:ext cx="284987" cy="347471"/>
            </a:xfrm>
            <a:prstGeom prst="rect">
              <a:avLst/>
            </a:prstGeom>
          </p:spPr>
        </p:pic>
        <p:pic>
          <p:nvPicPr>
            <p:cNvPr id="74" name="object 74"/>
            <p:cNvPicPr/>
            <p:nvPr/>
          </p:nvPicPr>
          <p:blipFill>
            <a:blip r:embed="rId44" cstate="print"/>
            <a:stretch>
              <a:fillRect/>
            </a:stretch>
          </p:blipFill>
          <p:spPr>
            <a:xfrm>
              <a:off x="6905244" y="4427219"/>
              <a:ext cx="899159" cy="347471"/>
            </a:xfrm>
            <a:prstGeom prst="rect">
              <a:avLst/>
            </a:prstGeom>
          </p:spPr>
        </p:pic>
        <p:pic>
          <p:nvPicPr>
            <p:cNvPr id="75" name="object 75"/>
            <p:cNvPicPr/>
            <p:nvPr/>
          </p:nvPicPr>
          <p:blipFill>
            <a:blip r:embed="rId45" cstate="print"/>
            <a:stretch>
              <a:fillRect/>
            </a:stretch>
          </p:blipFill>
          <p:spPr>
            <a:xfrm>
              <a:off x="7594092" y="4427219"/>
              <a:ext cx="284987" cy="347471"/>
            </a:xfrm>
            <a:prstGeom prst="rect">
              <a:avLst/>
            </a:prstGeom>
          </p:spPr>
        </p:pic>
      </p:grpSp>
      <p:sp>
        <p:nvSpPr>
          <p:cNvPr id="76" name="object 76"/>
          <p:cNvSpPr txBox="1"/>
          <p:nvPr/>
        </p:nvSpPr>
        <p:spPr>
          <a:xfrm>
            <a:off x="6916166" y="4472178"/>
            <a:ext cx="747395" cy="208279"/>
          </a:xfrm>
          <a:prstGeom prst="rect">
            <a:avLst/>
          </a:prstGeom>
        </p:spPr>
        <p:txBody>
          <a:bodyPr vert="horz" wrap="square" lIns="0" tIns="12700" rIns="0" bIns="0" rtlCol="0">
            <a:spAutoFit/>
          </a:bodyPr>
          <a:lstStyle/>
          <a:p>
            <a:pPr marL="12700">
              <a:lnSpc>
                <a:spcPct val="100000"/>
              </a:lnSpc>
              <a:spcBef>
                <a:spcPts val="100"/>
              </a:spcBef>
            </a:pPr>
            <a:r>
              <a:rPr sz="1200" spc="-114" dirty="0">
                <a:latin typeface="ＭＳ Ｐゴシック"/>
                <a:cs typeface="ＭＳ Ｐゴシック"/>
              </a:rPr>
              <a:t>( 観光・遊泳)</a:t>
            </a:r>
            <a:endParaRPr sz="1200">
              <a:latin typeface="ＭＳ Ｐゴシック"/>
              <a:cs typeface="ＭＳ Ｐゴシック"/>
            </a:endParaRPr>
          </a:p>
        </p:txBody>
      </p:sp>
      <p:grpSp>
        <p:nvGrpSpPr>
          <p:cNvPr id="77" name="object 77"/>
          <p:cNvGrpSpPr/>
          <p:nvPr/>
        </p:nvGrpSpPr>
        <p:grpSpPr>
          <a:xfrm>
            <a:off x="7936992" y="3112007"/>
            <a:ext cx="1170940" cy="1160145"/>
            <a:chOff x="7936992" y="3112007"/>
            <a:chExt cx="1170940" cy="1160145"/>
          </a:xfrm>
        </p:grpSpPr>
        <p:pic>
          <p:nvPicPr>
            <p:cNvPr id="78" name="object 78"/>
            <p:cNvPicPr/>
            <p:nvPr/>
          </p:nvPicPr>
          <p:blipFill>
            <a:blip r:embed="rId46" cstate="print"/>
            <a:stretch>
              <a:fillRect/>
            </a:stretch>
          </p:blipFill>
          <p:spPr>
            <a:xfrm>
              <a:off x="7936992" y="3112007"/>
              <a:ext cx="1170431" cy="1159763"/>
            </a:xfrm>
            <a:prstGeom prst="rect">
              <a:avLst/>
            </a:prstGeom>
          </p:spPr>
        </p:pic>
        <p:pic>
          <p:nvPicPr>
            <p:cNvPr id="79" name="object 79"/>
            <p:cNvPicPr/>
            <p:nvPr/>
          </p:nvPicPr>
          <p:blipFill>
            <a:blip r:embed="rId47" cstate="print"/>
            <a:stretch>
              <a:fillRect/>
            </a:stretch>
          </p:blipFill>
          <p:spPr>
            <a:xfrm>
              <a:off x="8148829" y="3317747"/>
              <a:ext cx="765047" cy="513587"/>
            </a:xfrm>
            <a:prstGeom prst="rect">
              <a:avLst/>
            </a:prstGeom>
          </p:spPr>
        </p:pic>
        <p:pic>
          <p:nvPicPr>
            <p:cNvPr id="80" name="object 80"/>
            <p:cNvPicPr/>
            <p:nvPr/>
          </p:nvPicPr>
          <p:blipFill>
            <a:blip r:embed="rId48" cstate="print"/>
            <a:stretch>
              <a:fillRect/>
            </a:stretch>
          </p:blipFill>
          <p:spPr>
            <a:xfrm>
              <a:off x="8148829" y="3564635"/>
              <a:ext cx="765047" cy="513587"/>
            </a:xfrm>
            <a:prstGeom prst="rect">
              <a:avLst/>
            </a:prstGeom>
          </p:spPr>
        </p:pic>
      </p:grpSp>
      <p:sp>
        <p:nvSpPr>
          <p:cNvPr id="81" name="object 81"/>
          <p:cNvSpPr txBox="1"/>
          <p:nvPr/>
        </p:nvSpPr>
        <p:spPr>
          <a:xfrm>
            <a:off x="8280652" y="3637533"/>
            <a:ext cx="482600"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ＭＳ Ｐゴシック"/>
                <a:cs typeface="ＭＳ Ｐゴシック"/>
              </a:rPr>
              <a:t>衛生</a:t>
            </a:r>
            <a:endParaRPr sz="1800">
              <a:latin typeface="ＭＳ Ｐゴシック"/>
              <a:cs typeface="ＭＳ Ｐゴシック"/>
            </a:endParaRPr>
          </a:p>
        </p:txBody>
      </p:sp>
      <p:grpSp>
        <p:nvGrpSpPr>
          <p:cNvPr id="82" name="object 82"/>
          <p:cNvGrpSpPr/>
          <p:nvPr/>
        </p:nvGrpSpPr>
        <p:grpSpPr>
          <a:xfrm>
            <a:off x="7557516" y="3959352"/>
            <a:ext cx="1341120" cy="954405"/>
            <a:chOff x="7557516" y="3959352"/>
            <a:chExt cx="1341120" cy="954405"/>
          </a:xfrm>
        </p:grpSpPr>
        <p:pic>
          <p:nvPicPr>
            <p:cNvPr id="83" name="object 83"/>
            <p:cNvPicPr/>
            <p:nvPr/>
          </p:nvPicPr>
          <p:blipFill>
            <a:blip r:embed="rId49" cstate="print"/>
            <a:stretch>
              <a:fillRect/>
            </a:stretch>
          </p:blipFill>
          <p:spPr>
            <a:xfrm>
              <a:off x="7766304" y="3959352"/>
              <a:ext cx="964691" cy="954023"/>
            </a:xfrm>
            <a:prstGeom prst="rect">
              <a:avLst/>
            </a:prstGeom>
          </p:spPr>
        </p:pic>
        <p:pic>
          <p:nvPicPr>
            <p:cNvPr id="84" name="object 84"/>
            <p:cNvPicPr/>
            <p:nvPr/>
          </p:nvPicPr>
          <p:blipFill>
            <a:blip r:embed="rId50" cstate="print"/>
            <a:stretch>
              <a:fillRect/>
            </a:stretch>
          </p:blipFill>
          <p:spPr>
            <a:xfrm>
              <a:off x="7557516" y="4090416"/>
              <a:ext cx="1341119" cy="513587"/>
            </a:xfrm>
            <a:prstGeom prst="rect">
              <a:avLst/>
            </a:prstGeom>
          </p:spPr>
        </p:pic>
        <p:pic>
          <p:nvPicPr>
            <p:cNvPr id="85" name="object 85"/>
            <p:cNvPicPr/>
            <p:nvPr/>
          </p:nvPicPr>
          <p:blipFill>
            <a:blip r:embed="rId51" cstate="print"/>
            <a:stretch>
              <a:fillRect/>
            </a:stretch>
          </p:blipFill>
          <p:spPr>
            <a:xfrm>
              <a:off x="7700772" y="4364736"/>
              <a:ext cx="1053083" cy="513587"/>
            </a:xfrm>
            <a:prstGeom prst="rect">
              <a:avLst/>
            </a:prstGeom>
          </p:spPr>
        </p:pic>
      </p:grpSp>
      <p:sp>
        <p:nvSpPr>
          <p:cNvPr id="86" name="object 86"/>
          <p:cNvSpPr txBox="1"/>
          <p:nvPr/>
        </p:nvSpPr>
        <p:spPr>
          <a:xfrm>
            <a:off x="6928040" y="4159300"/>
            <a:ext cx="1736089" cy="299720"/>
          </a:xfrm>
          <a:prstGeom prst="rect">
            <a:avLst/>
          </a:prstGeom>
        </p:spPr>
        <p:txBody>
          <a:bodyPr vert="horz" wrap="square" lIns="0" tIns="12700" rIns="0" bIns="0" rtlCol="0">
            <a:spAutoFit/>
          </a:bodyPr>
          <a:lstStyle/>
          <a:p>
            <a:pPr marL="38100">
              <a:lnSpc>
                <a:spcPct val="100000"/>
              </a:lnSpc>
              <a:spcBef>
                <a:spcPts val="100"/>
              </a:spcBef>
            </a:pPr>
            <a:r>
              <a:rPr sz="2700" spc="-352" baseline="-12345" dirty="0">
                <a:latin typeface="ＭＳ Ｐゴシック"/>
                <a:cs typeface="ＭＳ Ｐゴシック"/>
              </a:rPr>
              <a:t>サービス</a:t>
            </a:r>
            <a:r>
              <a:rPr sz="1800" spc="-155" dirty="0">
                <a:latin typeface="ＭＳ Ｐゴシック"/>
                <a:cs typeface="ＭＳ Ｐゴシック"/>
              </a:rPr>
              <a:t>宿泊・飲食</a:t>
            </a:r>
            <a:endParaRPr sz="1800">
              <a:latin typeface="ＭＳ Ｐゴシック"/>
              <a:cs typeface="ＭＳ Ｐゴシック"/>
            </a:endParaRPr>
          </a:p>
        </p:txBody>
      </p:sp>
      <p:sp>
        <p:nvSpPr>
          <p:cNvPr id="87" name="object 87"/>
          <p:cNvSpPr txBox="1"/>
          <p:nvPr/>
        </p:nvSpPr>
        <p:spPr>
          <a:xfrm>
            <a:off x="7822120" y="4444438"/>
            <a:ext cx="735965" cy="299720"/>
          </a:xfrm>
          <a:prstGeom prst="rect">
            <a:avLst/>
          </a:prstGeom>
        </p:spPr>
        <p:txBody>
          <a:bodyPr vert="horz" wrap="square" lIns="0" tIns="12700" rIns="0" bIns="0" rtlCol="0">
            <a:spAutoFit/>
          </a:bodyPr>
          <a:lstStyle/>
          <a:p>
            <a:pPr marL="12700">
              <a:lnSpc>
                <a:spcPct val="100000"/>
              </a:lnSpc>
              <a:spcBef>
                <a:spcPts val="100"/>
              </a:spcBef>
            </a:pPr>
            <a:r>
              <a:rPr sz="1800" spc="-360" dirty="0">
                <a:latin typeface="ＭＳ Ｐゴシック"/>
                <a:cs typeface="ＭＳ Ｐゴシック"/>
              </a:rPr>
              <a:t>サービス</a:t>
            </a:r>
            <a:endParaRPr sz="1800">
              <a:latin typeface="ＭＳ Ｐゴシック"/>
              <a:cs typeface="ＭＳ Ｐゴシック"/>
            </a:endParaRPr>
          </a:p>
        </p:txBody>
      </p:sp>
      <p:sp>
        <p:nvSpPr>
          <p:cNvPr id="88" name="object 88"/>
          <p:cNvSpPr txBox="1"/>
          <p:nvPr/>
        </p:nvSpPr>
        <p:spPr>
          <a:xfrm>
            <a:off x="8734920" y="4406262"/>
            <a:ext cx="482600"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ＭＳ Ｐゴシック"/>
                <a:cs typeface="ＭＳ Ｐゴシック"/>
              </a:rPr>
              <a:t>介護</a:t>
            </a:r>
            <a:endParaRPr sz="1800">
              <a:latin typeface="ＭＳ Ｐゴシック"/>
              <a:cs typeface="ＭＳ Ｐゴシック"/>
            </a:endParaRPr>
          </a:p>
        </p:txBody>
      </p:sp>
      <p:pic>
        <p:nvPicPr>
          <p:cNvPr id="89" name="object 89"/>
          <p:cNvPicPr/>
          <p:nvPr/>
        </p:nvPicPr>
        <p:blipFill>
          <a:blip r:embed="rId52" cstate="print"/>
          <a:stretch>
            <a:fillRect/>
          </a:stretch>
        </p:blipFill>
        <p:spPr>
          <a:xfrm>
            <a:off x="7232904" y="3509771"/>
            <a:ext cx="993647" cy="513587"/>
          </a:xfrm>
          <a:prstGeom prst="rect">
            <a:avLst/>
          </a:prstGeom>
        </p:spPr>
      </p:pic>
      <p:sp>
        <p:nvSpPr>
          <p:cNvPr id="90" name="object 90"/>
          <p:cNvSpPr txBox="1"/>
          <p:nvPr/>
        </p:nvSpPr>
        <p:spPr>
          <a:xfrm>
            <a:off x="7028942" y="3532504"/>
            <a:ext cx="1045844" cy="672465"/>
          </a:xfrm>
          <a:prstGeom prst="rect">
            <a:avLst/>
          </a:prstGeom>
        </p:spPr>
        <p:txBody>
          <a:bodyPr vert="horz" wrap="square" lIns="0" tIns="12700" rIns="0" bIns="0" rtlCol="0">
            <a:spAutoFit/>
          </a:bodyPr>
          <a:lstStyle/>
          <a:p>
            <a:pPr marL="12700" marR="5080" indent="334645">
              <a:lnSpc>
                <a:spcPct val="117900"/>
              </a:lnSpc>
              <a:spcBef>
                <a:spcPts val="100"/>
              </a:spcBef>
            </a:pPr>
            <a:r>
              <a:rPr sz="1800" spc="-20" dirty="0">
                <a:latin typeface="ＭＳ Ｐゴシック"/>
                <a:cs typeface="ＭＳ Ｐゴシック"/>
              </a:rPr>
              <a:t>不動産</a:t>
            </a:r>
            <a:r>
              <a:rPr sz="1800" spc="-220" dirty="0">
                <a:latin typeface="ＭＳ Ｐゴシック"/>
                <a:cs typeface="ＭＳ Ｐゴシック"/>
              </a:rPr>
              <a:t>その他</a:t>
            </a:r>
            <a:endParaRPr sz="1800">
              <a:latin typeface="ＭＳ Ｐゴシック"/>
              <a:cs typeface="ＭＳ Ｐゴシック"/>
            </a:endParaRPr>
          </a:p>
        </p:txBody>
      </p:sp>
      <p:sp>
        <p:nvSpPr>
          <p:cNvPr id="91" name="object 91"/>
          <p:cNvSpPr txBox="1"/>
          <p:nvPr/>
        </p:nvSpPr>
        <p:spPr>
          <a:xfrm>
            <a:off x="8280730" y="3401390"/>
            <a:ext cx="482600"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ＭＳ Ｐゴシック"/>
                <a:cs typeface="ＭＳ Ｐゴシック"/>
              </a:rPr>
              <a:t>医療</a:t>
            </a:r>
            <a:endParaRPr sz="1800">
              <a:latin typeface="ＭＳ Ｐゴシック"/>
              <a:cs typeface="ＭＳ Ｐゴシック"/>
            </a:endParaRPr>
          </a:p>
        </p:txBody>
      </p:sp>
      <p:sp>
        <p:nvSpPr>
          <p:cNvPr id="92" name="object 92"/>
          <p:cNvSpPr txBox="1"/>
          <p:nvPr/>
        </p:nvSpPr>
        <p:spPr>
          <a:xfrm>
            <a:off x="5317869" y="1218053"/>
            <a:ext cx="1455420" cy="391160"/>
          </a:xfrm>
          <a:prstGeom prst="rect">
            <a:avLst/>
          </a:prstGeom>
        </p:spPr>
        <p:txBody>
          <a:bodyPr vert="horz" wrap="square" lIns="0" tIns="12700" rIns="0" bIns="0" rtlCol="0">
            <a:spAutoFit/>
          </a:bodyPr>
          <a:lstStyle/>
          <a:p>
            <a:pPr marL="12700">
              <a:lnSpc>
                <a:spcPct val="100000"/>
              </a:lnSpc>
              <a:spcBef>
                <a:spcPts val="100"/>
              </a:spcBef>
            </a:pPr>
            <a:r>
              <a:rPr sz="2400" b="1" spc="-15" dirty="0">
                <a:latin typeface="UD デジタル 教科書体 NK-B"/>
                <a:cs typeface="UD デジタル 教科書体 NK-B"/>
              </a:rPr>
              <a:t>デジタル化</a:t>
            </a:r>
            <a:endParaRPr sz="2400">
              <a:latin typeface="UD デジタル 教科書体 NK-B"/>
              <a:cs typeface="UD デジタル 教科書体 NK-B"/>
            </a:endParaRPr>
          </a:p>
        </p:txBody>
      </p:sp>
      <p:sp>
        <p:nvSpPr>
          <p:cNvPr id="93" name="object 93"/>
          <p:cNvSpPr txBox="1"/>
          <p:nvPr/>
        </p:nvSpPr>
        <p:spPr>
          <a:xfrm>
            <a:off x="1346935" y="3383047"/>
            <a:ext cx="528320" cy="391160"/>
          </a:xfrm>
          <a:prstGeom prst="rect">
            <a:avLst/>
          </a:prstGeom>
        </p:spPr>
        <p:txBody>
          <a:bodyPr vert="horz" wrap="square" lIns="0" tIns="12700" rIns="0" bIns="0" rtlCol="0">
            <a:spAutoFit/>
          </a:bodyPr>
          <a:lstStyle/>
          <a:p>
            <a:pPr marL="12700">
              <a:lnSpc>
                <a:spcPct val="100000"/>
              </a:lnSpc>
              <a:spcBef>
                <a:spcPts val="100"/>
              </a:spcBef>
            </a:pPr>
            <a:r>
              <a:rPr sz="2400" b="1" spc="-25" dirty="0">
                <a:latin typeface="UD デジタル 教科書体 NK-B"/>
                <a:cs typeface="UD デジタル 教科書体 NK-B"/>
              </a:rPr>
              <a:t>モノ</a:t>
            </a:r>
            <a:endParaRPr sz="2400">
              <a:latin typeface="UD デジタル 教科書体 NK-B"/>
              <a:cs typeface="UD デジタル 教科書体 NK-B"/>
            </a:endParaRPr>
          </a:p>
        </p:txBody>
      </p:sp>
      <p:sp>
        <p:nvSpPr>
          <p:cNvPr id="94" name="object 94"/>
          <p:cNvSpPr txBox="1"/>
          <p:nvPr/>
        </p:nvSpPr>
        <p:spPr>
          <a:xfrm>
            <a:off x="10159007" y="3383962"/>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UD デジタル 教科書体 NK-B"/>
                <a:cs typeface="UD デジタル 教科書体 NK-B"/>
              </a:rPr>
              <a:t>人</a:t>
            </a:r>
            <a:endParaRPr sz="2400">
              <a:latin typeface="UD デジタル 教科書体 NK-B"/>
              <a:cs typeface="UD デジタル 教科書体 NK-B"/>
            </a:endParaRPr>
          </a:p>
        </p:txBody>
      </p:sp>
      <p:sp>
        <p:nvSpPr>
          <p:cNvPr id="95" name="object 95"/>
          <p:cNvSpPr txBox="1"/>
          <p:nvPr/>
        </p:nvSpPr>
        <p:spPr>
          <a:xfrm>
            <a:off x="3172236" y="5784577"/>
            <a:ext cx="1323340" cy="330835"/>
          </a:xfrm>
          <a:prstGeom prst="rect">
            <a:avLst/>
          </a:prstGeom>
        </p:spPr>
        <p:txBody>
          <a:bodyPr vert="horz" wrap="square" lIns="0" tIns="12700" rIns="0" bIns="0" rtlCol="0">
            <a:spAutoFit/>
          </a:bodyPr>
          <a:lstStyle/>
          <a:p>
            <a:pPr marL="12700">
              <a:lnSpc>
                <a:spcPct val="100000"/>
              </a:lnSpc>
              <a:spcBef>
                <a:spcPts val="100"/>
              </a:spcBef>
            </a:pPr>
            <a:r>
              <a:rPr sz="2000" b="1" spc="-20" dirty="0">
                <a:latin typeface="UD デジタル 教科書体 NK-B"/>
                <a:cs typeface="UD デジタル 教科書体 NK-B"/>
              </a:rPr>
              <a:t>④モノづくり</a:t>
            </a:r>
            <a:endParaRPr sz="2000">
              <a:latin typeface="UD デジタル 教科書体 NK-B"/>
              <a:cs typeface="UD デジタル 教科書体 NK-B"/>
            </a:endParaRPr>
          </a:p>
        </p:txBody>
      </p:sp>
      <p:sp>
        <p:nvSpPr>
          <p:cNvPr id="96" name="object 96"/>
          <p:cNvSpPr txBox="1"/>
          <p:nvPr/>
        </p:nvSpPr>
        <p:spPr>
          <a:xfrm>
            <a:off x="2862754" y="1390241"/>
            <a:ext cx="1341120" cy="330835"/>
          </a:xfrm>
          <a:prstGeom prst="rect">
            <a:avLst/>
          </a:prstGeom>
        </p:spPr>
        <p:txBody>
          <a:bodyPr vert="horz" wrap="square" lIns="0" tIns="13335" rIns="0" bIns="0" rtlCol="0">
            <a:spAutoFit/>
          </a:bodyPr>
          <a:lstStyle/>
          <a:p>
            <a:pPr marL="12700">
              <a:lnSpc>
                <a:spcPct val="100000"/>
              </a:lnSpc>
              <a:spcBef>
                <a:spcPts val="105"/>
              </a:spcBef>
            </a:pPr>
            <a:r>
              <a:rPr sz="2000" b="1" dirty="0">
                <a:latin typeface="UD デジタル 教科書体 NK-B"/>
                <a:cs typeface="UD デジタル 教科書体 NK-B"/>
              </a:rPr>
              <a:t>③産業IT</a:t>
            </a:r>
            <a:r>
              <a:rPr sz="2000" b="1" spc="-50" dirty="0">
                <a:latin typeface="UD デジタル 教科書体 NK-B"/>
                <a:cs typeface="UD デジタル 教科書体 NK-B"/>
              </a:rPr>
              <a:t>化</a:t>
            </a:r>
            <a:endParaRPr sz="2000">
              <a:latin typeface="UD デジタル 教科書体 NK-B"/>
              <a:cs typeface="UD デジタル 教科書体 NK-B"/>
            </a:endParaRPr>
          </a:p>
        </p:txBody>
      </p:sp>
      <p:sp>
        <p:nvSpPr>
          <p:cNvPr id="97" name="object 97"/>
          <p:cNvSpPr txBox="1"/>
          <p:nvPr/>
        </p:nvSpPr>
        <p:spPr>
          <a:xfrm>
            <a:off x="7837877" y="1396350"/>
            <a:ext cx="1717039" cy="330835"/>
          </a:xfrm>
          <a:prstGeom prst="rect">
            <a:avLst/>
          </a:prstGeom>
        </p:spPr>
        <p:txBody>
          <a:bodyPr vert="horz" wrap="square" lIns="0" tIns="13335" rIns="0" bIns="0" rtlCol="0">
            <a:spAutoFit/>
          </a:bodyPr>
          <a:lstStyle/>
          <a:p>
            <a:pPr marL="12700">
              <a:lnSpc>
                <a:spcPct val="100000"/>
              </a:lnSpc>
              <a:spcBef>
                <a:spcPts val="105"/>
              </a:spcBef>
            </a:pPr>
            <a:r>
              <a:rPr sz="2000" b="1" spc="-10" dirty="0">
                <a:latin typeface="UD デジタル 教科書体 NK-B"/>
                <a:cs typeface="UD デジタル 教科書体 NK-B"/>
              </a:rPr>
              <a:t>①サイバー空間</a:t>
            </a:r>
            <a:endParaRPr sz="2000">
              <a:latin typeface="UD デジタル 教科書体 NK-B"/>
              <a:cs typeface="UD デジタル 教科書体 NK-B"/>
            </a:endParaRPr>
          </a:p>
        </p:txBody>
      </p:sp>
      <p:sp>
        <p:nvSpPr>
          <p:cNvPr id="98" name="object 98"/>
          <p:cNvSpPr txBox="1"/>
          <p:nvPr/>
        </p:nvSpPr>
        <p:spPr>
          <a:xfrm>
            <a:off x="7984218" y="5789667"/>
            <a:ext cx="1297940" cy="330835"/>
          </a:xfrm>
          <a:prstGeom prst="rect">
            <a:avLst/>
          </a:prstGeom>
        </p:spPr>
        <p:txBody>
          <a:bodyPr vert="horz" wrap="square" lIns="0" tIns="12700" rIns="0" bIns="0" rtlCol="0">
            <a:spAutoFit/>
          </a:bodyPr>
          <a:lstStyle/>
          <a:p>
            <a:pPr marL="12700">
              <a:lnSpc>
                <a:spcPct val="100000"/>
              </a:lnSpc>
              <a:spcBef>
                <a:spcPts val="100"/>
              </a:spcBef>
            </a:pPr>
            <a:r>
              <a:rPr sz="2000" b="1" spc="-10" dirty="0">
                <a:latin typeface="UD デジタル 教科書体 NK-B"/>
                <a:cs typeface="UD デジタル 教科書体 NK-B"/>
              </a:rPr>
              <a:t>②物理空間</a:t>
            </a:r>
            <a:endParaRPr sz="2000">
              <a:latin typeface="UD デジタル 教科書体 NK-B"/>
              <a:cs typeface="UD デジタル 教科書体 NK-B"/>
            </a:endParaRPr>
          </a:p>
        </p:txBody>
      </p:sp>
      <p:sp>
        <p:nvSpPr>
          <p:cNvPr id="99" name="object 99"/>
          <p:cNvSpPr/>
          <p:nvPr/>
        </p:nvSpPr>
        <p:spPr>
          <a:xfrm>
            <a:off x="1789176" y="4349496"/>
            <a:ext cx="8351520" cy="2249805"/>
          </a:xfrm>
          <a:custGeom>
            <a:avLst/>
            <a:gdLst/>
            <a:ahLst/>
            <a:cxnLst/>
            <a:rect l="l" t="t" r="r" b="b"/>
            <a:pathLst>
              <a:path w="8351520" h="2249804">
                <a:moveTo>
                  <a:pt x="0" y="1124711"/>
                </a:moveTo>
                <a:lnTo>
                  <a:pt x="2421" y="1086046"/>
                </a:lnTo>
                <a:lnTo>
                  <a:pt x="9633" y="1047707"/>
                </a:lnTo>
                <a:lnTo>
                  <a:pt x="21559" y="1009717"/>
                </a:lnTo>
                <a:lnTo>
                  <a:pt x="38119" y="972096"/>
                </a:lnTo>
                <a:lnTo>
                  <a:pt x="59238" y="934864"/>
                </a:lnTo>
                <a:lnTo>
                  <a:pt x="84836" y="898044"/>
                </a:lnTo>
                <a:lnTo>
                  <a:pt x="114837" y="861656"/>
                </a:lnTo>
                <a:lnTo>
                  <a:pt x="149162" y="825720"/>
                </a:lnTo>
                <a:lnTo>
                  <a:pt x="187734" y="790258"/>
                </a:lnTo>
                <a:lnTo>
                  <a:pt x="230474" y="755291"/>
                </a:lnTo>
                <a:lnTo>
                  <a:pt x="277306" y="720840"/>
                </a:lnTo>
                <a:lnTo>
                  <a:pt x="328152" y="686925"/>
                </a:lnTo>
                <a:lnTo>
                  <a:pt x="382933" y="653567"/>
                </a:lnTo>
                <a:lnTo>
                  <a:pt x="441572" y="620788"/>
                </a:lnTo>
                <a:lnTo>
                  <a:pt x="503992" y="588609"/>
                </a:lnTo>
                <a:lnTo>
                  <a:pt x="570114" y="557050"/>
                </a:lnTo>
                <a:lnTo>
                  <a:pt x="639861" y="526132"/>
                </a:lnTo>
                <a:lnTo>
                  <a:pt x="676069" y="510920"/>
                </a:lnTo>
                <a:lnTo>
                  <a:pt x="713154" y="495876"/>
                </a:lnTo>
                <a:lnTo>
                  <a:pt x="751107" y="481003"/>
                </a:lnTo>
                <a:lnTo>
                  <a:pt x="789918" y="466304"/>
                </a:lnTo>
                <a:lnTo>
                  <a:pt x="829576" y="451780"/>
                </a:lnTo>
                <a:lnTo>
                  <a:pt x="870072" y="437435"/>
                </a:lnTo>
                <a:lnTo>
                  <a:pt x="911397" y="423272"/>
                </a:lnTo>
                <a:lnTo>
                  <a:pt x="953541" y="409292"/>
                </a:lnTo>
                <a:lnTo>
                  <a:pt x="996494" y="395499"/>
                </a:lnTo>
                <a:lnTo>
                  <a:pt x="1040246" y="381895"/>
                </a:lnTo>
                <a:lnTo>
                  <a:pt x="1084787" y="368482"/>
                </a:lnTo>
                <a:lnTo>
                  <a:pt x="1130109" y="355264"/>
                </a:lnTo>
                <a:lnTo>
                  <a:pt x="1176200" y="342243"/>
                </a:lnTo>
                <a:lnTo>
                  <a:pt x="1223052" y="329422"/>
                </a:lnTo>
                <a:lnTo>
                  <a:pt x="1270655" y="316802"/>
                </a:lnTo>
                <a:lnTo>
                  <a:pt x="1318999" y="304388"/>
                </a:lnTo>
                <a:lnTo>
                  <a:pt x="1368074" y="292181"/>
                </a:lnTo>
                <a:lnTo>
                  <a:pt x="1417871" y="280184"/>
                </a:lnTo>
                <a:lnTo>
                  <a:pt x="1468379" y="268399"/>
                </a:lnTo>
                <a:lnTo>
                  <a:pt x="1519590" y="256830"/>
                </a:lnTo>
                <a:lnTo>
                  <a:pt x="1571493" y="245479"/>
                </a:lnTo>
                <a:lnTo>
                  <a:pt x="1624078" y="234349"/>
                </a:lnTo>
                <a:lnTo>
                  <a:pt x="1677337" y="223441"/>
                </a:lnTo>
                <a:lnTo>
                  <a:pt x="1731259" y="212759"/>
                </a:lnTo>
                <a:lnTo>
                  <a:pt x="1785834" y="202306"/>
                </a:lnTo>
                <a:lnTo>
                  <a:pt x="1841054" y="192084"/>
                </a:lnTo>
                <a:lnTo>
                  <a:pt x="1896907" y="182095"/>
                </a:lnTo>
                <a:lnTo>
                  <a:pt x="1953385" y="172343"/>
                </a:lnTo>
                <a:lnTo>
                  <a:pt x="2010477" y="162829"/>
                </a:lnTo>
                <a:lnTo>
                  <a:pt x="2068175" y="153557"/>
                </a:lnTo>
                <a:lnTo>
                  <a:pt x="2126467" y="144528"/>
                </a:lnTo>
                <a:lnTo>
                  <a:pt x="2185346" y="135747"/>
                </a:lnTo>
                <a:lnTo>
                  <a:pt x="2244800" y="127215"/>
                </a:lnTo>
                <a:lnTo>
                  <a:pt x="2304820" y="118935"/>
                </a:lnTo>
                <a:lnTo>
                  <a:pt x="2365396" y="110909"/>
                </a:lnTo>
                <a:lnTo>
                  <a:pt x="2426519" y="103141"/>
                </a:lnTo>
                <a:lnTo>
                  <a:pt x="2488179" y="95632"/>
                </a:lnTo>
                <a:lnTo>
                  <a:pt x="2550366" y="88386"/>
                </a:lnTo>
                <a:lnTo>
                  <a:pt x="2613071" y="81404"/>
                </a:lnTo>
                <a:lnTo>
                  <a:pt x="2676284" y="74691"/>
                </a:lnTo>
                <a:lnTo>
                  <a:pt x="2739994" y="68247"/>
                </a:lnTo>
                <a:lnTo>
                  <a:pt x="2804193" y="62077"/>
                </a:lnTo>
                <a:lnTo>
                  <a:pt x="2868871" y="56182"/>
                </a:lnTo>
                <a:lnTo>
                  <a:pt x="2934017" y="50565"/>
                </a:lnTo>
                <a:lnTo>
                  <a:pt x="2999623" y="45228"/>
                </a:lnTo>
                <a:lnTo>
                  <a:pt x="3065678" y="40176"/>
                </a:lnTo>
                <a:lnTo>
                  <a:pt x="3132173" y="35409"/>
                </a:lnTo>
                <a:lnTo>
                  <a:pt x="3199098" y="30930"/>
                </a:lnTo>
                <a:lnTo>
                  <a:pt x="3266443" y="26743"/>
                </a:lnTo>
                <a:lnTo>
                  <a:pt x="3334199" y="22850"/>
                </a:lnTo>
                <a:lnTo>
                  <a:pt x="3402356" y="19253"/>
                </a:lnTo>
                <a:lnTo>
                  <a:pt x="3470904" y="15955"/>
                </a:lnTo>
                <a:lnTo>
                  <a:pt x="3539833" y="12959"/>
                </a:lnTo>
                <a:lnTo>
                  <a:pt x="3609134" y="10267"/>
                </a:lnTo>
                <a:lnTo>
                  <a:pt x="3678797" y="7882"/>
                </a:lnTo>
                <a:lnTo>
                  <a:pt x="3748813" y="5806"/>
                </a:lnTo>
                <a:lnTo>
                  <a:pt x="3819171" y="4043"/>
                </a:lnTo>
                <a:lnTo>
                  <a:pt x="3889862" y="2594"/>
                </a:lnTo>
                <a:lnTo>
                  <a:pt x="3960876" y="1463"/>
                </a:lnTo>
                <a:lnTo>
                  <a:pt x="4032203" y="652"/>
                </a:lnTo>
                <a:lnTo>
                  <a:pt x="4103834" y="163"/>
                </a:lnTo>
                <a:lnTo>
                  <a:pt x="4175760" y="0"/>
                </a:lnTo>
                <a:lnTo>
                  <a:pt x="4247685" y="163"/>
                </a:lnTo>
                <a:lnTo>
                  <a:pt x="4319316" y="652"/>
                </a:lnTo>
                <a:lnTo>
                  <a:pt x="4390643" y="1463"/>
                </a:lnTo>
                <a:lnTo>
                  <a:pt x="4461657" y="2594"/>
                </a:lnTo>
                <a:lnTo>
                  <a:pt x="4532348" y="4043"/>
                </a:lnTo>
                <a:lnTo>
                  <a:pt x="4602706" y="5806"/>
                </a:lnTo>
                <a:lnTo>
                  <a:pt x="4672722" y="7882"/>
                </a:lnTo>
                <a:lnTo>
                  <a:pt x="4742385" y="10267"/>
                </a:lnTo>
                <a:lnTo>
                  <a:pt x="4811686" y="12959"/>
                </a:lnTo>
                <a:lnTo>
                  <a:pt x="4880615" y="15955"/>
                </a:lnTo>
                <a:lnTo>
                  <a:pt x="4949163" y="19253"/>
                </a:lnTo>
                <a:lnTo>
                  <a:pt x="5017320" y="22850"/>
                </a:lnTo>
                <a:lnTo>
                  <a:pt x="5085076" y="26743"/>
                </a:lnTo>
                <a:lnTo>
                  <a:pt x="5152421" y="30930"/>
                </a:lnTo>
                <a:lnTo>
                  <a:pt x="5219346" y="35409"/>
                </a:lnTo>
                <a:lnTo>
                  <a:pt x="5285841" y="40176"/>
                </a:lnTo>
                <a:lnTo>
                  <a:pt x="5351896" y="45228"/>
                </a:lnTo>
                <a:lnTo>
                  <a:pt x="5417502" y="50565"/>
                </a:lnTo>
                <a:lnTo>
                  <a:pt x="5482648" y="56182"/>
                </a:lnTo>
                <a:lnTo>
                  <a:pt x="5547326" y="62077"/>
                </a:lnTo>
                <a:lnTo>
                  <a:pt x="5611525" y="68247"/>
                </a:lnTo>
                <a:lnTo>
                  <a:pt x="5675235" y="74691"/>
                </a:lnTo>
                <a:lnTo>
                  <a:pt x="5738448" y="81404"/>
                </a:lnTo>
                <a:lnTo>
                  <a:pt x="5801153" y="88386"/>
                </a:lnTo>
                <a:lnTo>
                  <a:pt x="5863340" y="95632"/>
                </a:lnTo>
                <a:lnTo>
                  <a:pt x="5925000" y="103141"/>
                </a:lnTo>
                <a:lnTo>
                  <a:pt x="5986123" y="110909"/>
                </a:lnTo>
                <a:lnTo>
                  <a:pt x="6046699" y="118935"/>
                </a:lnTo>
                <a:lnTo>
                  <a:pt x="6106719" y="127215"/>
                </a:lnTo>
                <a:lnTo>
                  <a:pt x="6166173" y="135747"/>
                </a:lnTo>
                <a:lnTo>
                  <a:pt x="6225052" y="144528"/>
                </a:lnTo>
                <a:lnTo>
                  <a:pt x="6283344" y="153557"/>
                </a:lnTo>
                <a:lnTo>
                  <a:pt x="6341042" y="162829"/>
                </a:lnTo>
                <a:lnTo>
                  <a:pt x="6398134" y="172343"/>
                </a:lnTo>
                <a:lnTo>
                  <a:pt x="6454612" y="182095"/>
                </a:lnTo>
                <a:lnTo>
                  <a:pt x="6510465" y="192084"/>
                </a:lnTo>
                <a:lnTo>
                  <a:pt x="6565685" y="202306"/>
                </a:lnTo>
                <a:lnTo>
                  <a:pt x="6620260" y="212759"/>
                </a:lnTo>
                <a:lnTo>
                  <a:pt x="6674182" y="223441"/>
                </a:lnTo>
                <a:lnTo>
                  <a:pt x="6727441" y="234349"/>
                </a:lnTo>
                <a:lnTo>
                  <a:pt x="6780026" y="245479"/>
                </a:lnTo>
                <a:lnTo>
                  <a:pt x="6831929" y="256830"/>
                </a:lnTo>
                <a:lnTo>
                  <a:pt x="6883140" y="268399"/>
                </a:lnTo>
                <a:lnTo>
                  <a:pt x="6933648" y="280184"/>
                </a:lnTo>
                <a:lnTo>
                  <a:pt x="6983445" y="292181"/>
                </a:lnTo>
                <a:lnTo>
                  <a:pt x="7032520" y="304388"/>
                </a:lnTo>
                <a:lnTo>
                  <a:pt x="7080864" y="316802"/>
                </a:lnTo>
                <a:lnTo>
                  <a:pt x="7128467" y="329422"/>
                </a:lnTo>
                <a:lnTo>
                  <a:pt x="7175319" y="342243"/>
                </a:lnTo>
                <a:lnTo>
                  <a:pt x="7221410" y="355264"/>
                </a:lnTo>
                <a:lnTo>
                  <a:pt x="7266732" y="368482"/>
                </a:lnTo>
                <a:lnTo>
                  <a:pt x="7311273" y="381895"/>
                </a:lnTo>
                <a:lnTo>
                  <a:pt x="7355025" y="395499"/>
                </a:lnTo>
                <a:lnTo>
                  <a:pt x="7397978" y="409292"/>
                </a:lnTo>
                <a:lnTo>
                  <a:pt x="7440122" y="423272"/>
                </a:lnTo>
                <a:lnTo>
                  <a:pt x="7481447" y="437435"/>
                </a:lnTo>
                <a:lnTo>
                  <a:pt x="7521943" y="451780"/>
                </a:lnTo>
                <a:lnTo>
                  <a:pt x="7561601" y="466304"/>
                </a:lnTo>
                <a:lnTo>
                  <a:pt x="7600412" y="481003"/>
                </a:lnTo>
                <a:lnTo>
                  <a:pt x="7638365" y="495876"/>
                </a:lnTo>
                <a:lnTo>
                  <a:pt x="7675450" y="510920"/>
                </a:lnTo>
                <a:lnTo>
                  <a:pt x="7711658" y="526132"/>
                </a:lnTo>
                <a:lnTo>
                  <a:pt x="7746980" y="541509"/>
                </a:lnTo>
                <a:lnTo>
                  <a:pt x="7814924" y="572750"/>
                </a:lnTo>
                <a:lnTo>
                  <a:pt x="7879205" y="604622"/>
                </a:lnTo>
                <a:lnTo>
                  <a:pt x="7939744" y="637104"/>
                </a:lnTo>
                <a:lnTo>
                  <a:pt x="7996464" y="670175"/>
                </a:lnTo>
                <a:lnTo>
                  <a:pt x="8049287" y="703814"/>
                </a:lnTo>
                <a:lnTo>
                  <a:pt x="8098135" y="738000"/>
                </a:lnTo>
                <a:lnTo>
                  <a:pt x="8142931" y="772711"/>
                </a:lnTo>
                <a:lnTo>
                  <a:pt x="8183597" y="807929"/>
                </a:lnTo>
                <a:lnTo>
                  <a:pt x="8220055" y="843630"/>
                </a:lnTo>
                <a:lnTo>
                  <a:pt x="8252228" y="879795"/>
                </a:lnTo>
                <a:lnTo>
                  <a:pt x="8280037" y="916402"/>
                </a:lnTo>
                <a:lnTo>
                  <a:pt x="8303405" y="953430"/>
                </a:lnTo>
                <a:lnTo>
                  <a:pt x="8322255" y="990859"/>
                </a:lnTo>
                <a:lnTo>
                  <a:pt x="8336507" y="1028667"/>
                </a:lnTo>
                <a:lnTo>
                  <a:pt x="8346086" y="1066834"/>
                </a:lnTo>
                <a:lnTo>
                  <a:pt x="8350913" y="1105339"/>
                </a:lnTo>
                <a:lnTo>
                  <a:pt x="8351520" y="1124711"/>
                </a:lnTo>
                <a:lnTo>
                  <a:pt x="8350913" y="1144084"/>
                </a:lnTo>
                <a:lnTo>
                  <a:pt x="8346086" y="1182589"/>
                </a:lnTo>
                <a:lnTo>
                  <a:pt x="8336507" y="1220756"/>
                </a:lnTo>
                <a:lnTo>
                  <a:pt x="8322255" y="1258564"/>
                </a:lnTo>
                <a:lnTo>
                  <a:pt x="8303405" y="1295993"/>
                </a:lnTo>
                <a:lnTo>
                  <a:pt x="8280037" y="1333021"/>
                </a:lnTo>
                <a:lnTo>
                  <a:pt x="8252228" y="1369628"/>
                </a:lnTo>
                <a:lnTo>
                  <a:pt x="8220055" y="1405793"/>
                </a:lnTo>
                <a:lnTo>
                  <a:pt x="8183597" y="1441494"/>
                </a:lnTo>
                <a:lnTo>
                  <a:pt x="8142931" y="1476712"/>
                </a:lnTo>
                <a:lnTo>
                  <a:pt x="8098135" y="1511423"/>
                </a:lnTo>
                <a:lnTo>
                  <a:pt x="8049287" y="1545609"/>
                </a:lnTo>
                <a:lnTo>
                  <a:pt x="7996464" y="1579248"/>
                </a:lnTo>
                <a:lnTo>
                  <a:pt x="7939744" y="1612319"/>
                </a:lnTo>
                <a:lnTo>
                  <a:pt x="7879205" y="1644801"/>
                </a:lnTo>
                <a:lnTo>
                  <a:pt x="7814924" y="1676673"/>
                </a:lnTo>
                <a:lnTo>
                  <a:pt x="7746980" y="1707914"/>
                </a:lnTo>
                <a:lnTo>
                  <a:pt x="7711658" y="1723291"/>
                </a:lnTo>
                <a:lnTo>
                  <a:pt x="7675450" y="1738503"/>
                </a:lnTo>
                <a:lnTo>
                  <a:pt x="7638365" y="1753547"/>
                </a:lnTo>
                <a:lnTo>
                  <a:pt x="7600412" y="1768420"/>
                </a:lnTo>
                <a:lnTo>
                  <a:pt x="7561601" y="1783119"/>
                </a:lnTo>
                <a:lnTo>
                  <a:pt x="7521943" y="1797643"/>
                </a:lnTo>
                <a:lnTo>
                  <a:pt x="7481447" y="1811988"/>
                </a:lnTo>
                <a:lnTo>
                  <a:pt x="7440122" y="1826151"/>
                </a:lnTo>
                <a:lnTo>
                  <a:pt x="7397978" y="1840131"/>
                </a:lnTo>
                <a:lnTo>
                  <a:pt x="7355025" y="1853924"/>
                </a:lnTo>
                <a:lnTo>
                  <a:pt x="7311273" y="1867528"/>
                </a:lnTo>
                <a:lnTo>
                  <a:pt x="7266732" y="1880941"/>
                </a:lnTo>
                <a:lnTo>
                  <a:pt x="7221410" y="1894159"/>
                </a:lnTo>
                <a:lnTo>
                  <a:pt x="7175319" y="1907180"/>
                </a:lnTo>
                <a:lnTo>
                  <a:pt x="7128467" y="1920001"/>
                </a:lnTo>
                <a:lnTo>
                  <a:pt x="7080864" y="1932621"/>
                </a:lnTo>
                <a:lnTo>
                  <a:pt x="7032520" y="1945035"/>
                </a:lnTo>
                <a:lnTo>
                  <a:pt x="6983445" y="1957242"/>
                </a:lnTo>
                <a:lnTo>
                  <a:pt x="6933648" y="1969239"/>
                </a:lnTo>
                <a:lnTo>
                  <a:pt x="6883140" y="1981024"/>
                </a:lnTo>
                <a:lnTo>
                  <a:pt x="6831929" y="1992593"/>
                </a:lnTo>
                <a:lnTo>
                  <a:pt x="6780026" y="2003944"/>
                </a:lnTo>
                <a:lnTo>
                  <a:pt x="6727441" y="2015074"/>
                </a:lnTo>
                <a:lnTo>
                  <a:pt x="6674182" y="2025982"/>
                </a:lnTo>
                <a:lnTo>
                  <a:pt x="6620260" y="2036664"/>
                </a:lnTo>
                <a:lnTo>
                  <a:pt x="6565685" y="2047117"/>
                </a:lnTo>
                <a:lnTo>
                  <a:pt x="6510465" y="2057339"/>
                </a:lnTo>
                <a:lnTo>
                  <a:pt x="6454612" y="2067328"/>
                </a:lnTo>
                <a:lnTo>
                  <a:pt x="6398134" y="2077080"/>
                </a:lnTo>
                <a:lnTo>
                  <a:pt x="6341042" y="2086594"/>
                </a:lnTo>
                <a:lnTo>
                  <a:pt x="6283344" y="2095866"/>
                </a:lnTo>
                <a:lnTo>
                  <a:pt x="6225052" y="2104895"/>
                </a:lnTo>
                <a:lnTo>
                  <a:pt x="6166173" y="2113676"/>
                </a:lnTo>
                <a:lnTo>
                  <a:pt x="6106719" y="2122208"/>
                </a:lnTo>
                <a:lnTo>
                  <a:pt x="6046699" y="2130488"/>
                </a:lnTo>
                <a:lnTo>
                  <a:pt x="5986123" y="2138514"/>
                </a:lnTo>
                <a:lnTo>
                  <a:pt x="5925000" y="2146282"/>
                </a:lnTo>
                <a:lnTo>
                  <a:pt x="5863340" y="2153791"/>
                </a:lnTo>
                <a:lnTo>
                  <a:pt x="5801153" y="2161037"/>
                </a:lnTo>
                <a:lnTo>
                  <a:pt x="5738448" y="2168019"/>
                </a:lnTo>
                <a:lnTo>
                  <a:pt x="5675235" y="2174732"/>
                </a:lnTo>
                <a:lnTo>
                  <a:pt x="5611525" y="2181176"/>
                </a:lnTo>
                <a:lnTo>
                  <a:pt x="5547326" y="2187346"/>
                </a:lnTo>
                <a:lnTo>
                  <a:pt x="5482648" y="2193241"/>
                </a:lnTo>
                <a:lnTo>
                  <a:pt x="5417502" y="2198858"/>
                </a:lnTo>
                <a:lnTo>
                  <a:pt x="5351896" y="2204195"/>
                </a:lnTo>
                <a:lnTo>
                  <a:pt x="5285841" y="2209247"/>
                </a:lnTo>
                <a:lnTo>
                  <a:pt x="5219346" y="2214014"/>
                </a:lnTo>
                <a:lnTo>
                  <a:pt x="5152421" y="2218493"/>
                </a:lnTo>
                <a:lnTo>
                  <a:pt x="5085076" y="2222680"/>
                </a:lnTo>
                <a:lnTo>
                  <a:pt x="5017320" y="2226573"/>
                </a:lnTo>
                <a:lnTo>
                  <a:pt x="4949163" y="2230170"/>
                </a:lnTo>
                <a:lnTo>
                  <a:pt x="4880615" y="2233468"/>
                </a:lnTo>
                <a:lnTo>
                  <a:pt x="4811686" y="2236464"/>
                </a:lnTo>
                <a:lnTo>
                  <a:pt x="4742385" y="2239156"/>
                </a:lnTo>
                <a:lnTo>
                  <a:pt x="4672722" y="2241541"/>
                </a:lnTo>
                <a:lnTo>
                  <a:pt x="4602706" y="2243617"/>
                </a:lnTo>
                <a:lnTo>
                  <a:pt x="4532348" y="2245380"/>
                </a:lnTo>
                <a:lnTo>
                  <a:pt x="4461657" y="2246829"/>
                </a:lnTo>
                <a:lnTo>
                  <a:pt x="4390643" y="2247960"/>
                </a:lnTo>
                <a:lnTo>
                  <a:pt x="4319316" y="2248771"/>
                </a:lnTo>
                <a:lnTo>
                  <a:pt x="4247685" y="2249260"/>
                </a:lnTo>
                <a:lnTo>
                  <a:pt x="4175760" y="2249424"/>
                </a:lnTo>
                <a:lnTo>
                  <a:pt x="4103834" y="2249260"/>
                </a:lnTo>
                <a:lnTo>
                  <a:pt x="4032203" y="2248771"/>
                </a:lnTo>
                <a:lnTo>
                  <a:pt x="3960876" y="2247960"/>
                </a:lnTo>
                <a:lnTo>
                  <a:pt x="3889862" y="2246829"/>
                </a:lnTo>
                <a:lnTo>
                  <a:pt x="3819171" y="2245380"/>
                </a:lnTo>
                <a:lnTo>
                  <a:pt x="3748813" y="2243617"/>
                </a:lnTo>
                <a:lnTo>
                  <a:pt x="3678797" y="2241541"/>
                </a:lnTo>
                <a:lnTo>
                  <a:pt x="3609134" y="2239156"/>
                </a:lnTo>
                <a:lnTo>
                  <a:pt x="3539833" y="2236464"/>
                </a:lnTo>
                <a:lnTo>
                  <a:pt x="3470904" y="2233468"/>
                </a:lnTo>
                <a:lnTo>
                  <a:pt x="3402356" y="2230170"/>
                </a:lnTo>
                <a:lnTo>
                  <a:pt x="3334199" y="2226573"/>
                </a:lnTo>
                <a:lnTo>
                  <a:pt x="3266443" y="2222680"/>
                </a:lnTo>
                <a:lnTo>
                  <a:pt x="3199098" y="2218493"/>
                </a:lnTo>
                <a:lnTo>
                  <a:pt x="3132173" y="2214014"/>
                </a:lnTo>
                <a:lnTo>
                  <a:pt x="3065678" y="2209247"/>
                </a:lnTo>
                <a:lnTo>
                  <a:pt x="2999623" y="2204195"/>
                </a:lnTo>
                <a:lnTo>
                  <a:pt x="2934017" y="2198858"/>
                </a:lnTo>
                <a:lnTo>
                  <a:pt x="2868871" y="2193241"/>
                </a:lnTo>
                <a:lnTo>
                  <a:pt x="2804193" y="2187346"/>
                </a:lnTo>
                <a:lnTo>
                  <a:pt x="2739994" y="2181176"/>
                </a:lnTo>
                <a:lnTo>
                  <a:pt x="2676284" y="2174732"/>
                </a:lnTo>
                <a:lnTo>
                  <a:pt x="2613071" y="2168019"/>
                </a:lnTo>
                <a:lnTo>
                  <a:pt x="2550366" y="2161037"/>
                </a:lnTo>
                <a:lnTo>
                  <a:pt x="2488179" y="2153791"/>
                </a:lnTo>
                <a:lnTo>
                  <a:pt x="2426519" y="2146282"/>
                </a:lnTo>
                <a:lnTo>
                  <a:pt x="2365396" y="2138514"/>
                </a:lnTo>
                <a:lnTo>
                  <a:pt x="2304820" y="2130488"/>
                </a:lnTo>
                <a:lnTo>
                  <a:pt x="2244800" y="2122208"/>
                </a:lnTo>
                <a:lnTo>
                  <a:pt x="2185346" y="2113676"/>
                </a:lnTo>
                <a:lnTo>
                  <a:pt x="2126467" y="2104895"/>
                </a:lnTo>
                <a:lnTo>
                  <a:pt x="2068175" y="2095866"/>
                </a:lnTo>
                <a:lnTo>
                  <a:pt x="2010477" y="2086594"/>
                </a:lnTo>
                <a:lnTo>
                  <a:pt x="1953385" y="2077080"/>
                </a:lnTo>
                <a:lnTo>
                  <a:pt x="1896907" y="2067328"/>
                </a:lnTo>
                <a:lnTo>
                  <a:pt x="1841054" y="2057339"/>
                </a:lnTo>
                <a:lnTo>
                  <a:pt x="1785834" y="2047117"/>
                </a:lnTo>
                <a:lnTo>
                  <a:pt x="1731259" y="2036664"/>
                </a:lnTo>
                <a:lnTo>
                  <a:pt x="1677337" y="2025982"/>
                </a:lnTo>
                <a:lnTo>
                  <a:pt x="1624078" y="2015074"/>
                </a:lnTo>
                <a:lnTo>
                  <a:pt x="1571493" y="2003944"/>
                </a:lnTo>
                <a:lnTo>
                  <a:pt x="1519590" y="1992593"/>
                </a:lnTo>
                <a:lnTo>
                  <a:pt x="1468379" y="1981024"/>
                </a:lnTo>
                <a:lnTo>
                  <a:pt x="1417871" y="1969239"/>
                </a:lnTo>
                <a:lnTo>
                  <a:pt x="1368074" y="1957242"/>
                </a:lnTo>
                <a:lnTo>
                  <a:pt x="1318999" y="1945035"/>
                </a:lnTo>
                <a:lnTo>
                  <a:pt x="1270655" y="1932621"/>
                </a:lnTo>
                <a:lnTo>
                  <a:pt x="1223052" y="1920001"/>
                </a:lnTo>
                <a:lnTo>
                  <a:pt x="1176200" y="1907180"/>
                </a:lnTo>
                <a:lnTo>
                  <a:pt x="1130109" y="1894159"/>
                </a:lnTo>
                <a:lnTo>
                  <a:pt x="1084787" y="1880941"/>
                </a:lnTo>
                <a:lnTo>
                  <a:pt x="1040246" y="1867528"/>
                </a:lnTo>
                <a:lnTo>
                  <a:pt x="996494" y="1853924"/>
                </a:lnTo>
                <a:lnTo>
                  <a:pt x="953541" y="1840131"/>
                </a:lnTo>
                <a:lnTo>
                  <a:pt x="911397" y="1826151"/>
                </a:lnTo>
                <a:lnTo>
                  <a:pt x="870072" y="1811988"/>
                </a:lnTo>
                <a:lnTo>
                  <a:pt x="829576" y="1797643"/>
                </a:lnTo>
                <a:lnTo>
                  <a:pt x="789918" y="1783119"/>
                </a:lnTo>
                <a:lnTo>
                  <a:pt x="751107" y="1768420"/>
                </a:lnTo>
                <a:lnTo>
                  <a:pt x="713154" y="1753547"/>
                </a:lnTo>
                <a:lnTo>
                  <a:pt x="676069" y="1738503"/>
                </a:lnTo>
                <a:lnTo>
                  <a:pt x="639861" y="1723291"/>
                </a:lnTo>
                <a:lnTo>
                  <a:pt x="604539" y="1707914"/>
                </a:lnTo>
                <a:lnTo>
                  <a:pt x="536595" y="1676673"/>
                </a:lnTo>
                <a:lnTo>
                  <a:pt x="472314" y="1644801"/>
                </a:lnTo>
                <a:lnTo>
                  <a:pt x="411775" y="1612319"/>
                </a:lnTo>
                <a:lnTo>
                  <a:pt x="355055" y="1579248"/>
                </a:lnTo>
                <a:lnTo>
                  <a:pt x="302232" y="1545609"/>
                </a:lnTo>
                <a:lnTo>
                  <a:pt x="253384" y="1511423"/>
                </a:lnTo>
                <a:lnTo>
                  <a:pt x="208588" y="1476712"/>
                </a:lnTo>
                <a:lnTo>
                  <a:pt x="167922" y="1441494"/>
                </a:lnTo>
                <a:lnTo>
                  <a:pt x="131464" y="1405793"/>
                </a:lnTo>
                <a:lnTo>
                  <a:pt x="99291" y="1369628"/>
                </a:lnTo>
                <a:lnTo>
                  <a:pt x="71482" y="1333021"/>
                </a:lnTo>
                <a:lnTo>
                  <a:pt x="48114" y="1295993"/>
                </a:lnTo>
                <a:lnTo>
                  <a:pt x="29264" y="1258564"/>
                </a:lnTo>
                <a:lnTo>
                  <a:pt x="15012" y="1220756"/>
                </a:lnTo>
                <a:lnTo>
                  <a:pt x="5433" y="1182589"/>
                </a:lnTo>
                <a:lnTo>
                  <a:pt x="606" y="1144084"/>
                </a:lnTo>
                <a:lnTo>
                  <a:pt x="0" y="1124711"/>
                </a:lnTo>
                <a:close/>
              </a:path>
            </a:pathLst>
          </a:custGeom>
          <a:ln w="57912">
            <a:solidFill>
              <a:srgbClr val="C00000"/>
            </a:solidFill>
            <a:prstDash val="dash"/>
          </a:ln>
        </p:spPr>
        <p:txBody>
          <a:bodyPr wrap="square" lIns="0" tIns="0" rIns="0" bIns="0" rtlCol="0"/>
          <a:lstStyle/>
          <a:p>
            <a:endParaRPr/>
          </a:p>
        </p:txBody>
      </p:sp>
      <p:sp>
        <p:nvSpPr>
          <p:cNvPr id="100" name="object 100"/>
          <p:cNvSpPr txBox="1"/>
          <p:nvPr/>
        </p:nvSpPr>
        <p:spPr>
          <a:xfrm>
            <a:off x="5482525" y="6023499"/>
            <a:ext cx="1146175" cy="391160"/>
          </a:xfrm>
          <a:prstGeom prst="rect">
            <a:avLst/>
          </a:prstGeom>
        </p:spPr>
        <p:txBody>
          <a:bodyPr vert="horz" wrap="square" lIns="0" tIns="12700" rIns="0" bIns="0" rtlCol="0">
            <a:spAutoFit/>
          </a:bodyPr>
          <a:lstStyle/>
          <a:p>
            <a:pPr marL="12700">
              <a:lnSpc>
                <a:spcPct val="100000"/>
              </a:lnSpc>
              <a:spcBef>
                <a:spcPts val="100"/>
              </a:spcBef>
            </a:pPr>
            <a:r>
              <a:rPr sz="2400" b="1" spc="-20" dirty="0">
                <a:latin typeface="UD デジタル 教科書体 NK-B"/>
                <a:cs typeface="UD デジタル 教科書体 NK-B"/>
              </a:rPr>
              <a:t>アナログ</a:t>
            </a:r>
            <a:endParaRPr sz="2400">
              <a:latin typeface="UD デジタル 教科書体 NK-B"/>
              <a:cs typeface="UD デジタル 教科書体 NK-B"/>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940701" y="6584881"/>
            <a:ext cx="15938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2060"/>
                </a:solidFill>
                <a:latin typeface="UD デジタル 教科書体 NK-R"/>
                <a:cs typeface="UD デジタル 教科書体 NK-R"/>
              </a:rPr>
              <a:t>6</a:t>
            </a:r>
            <a:endParaRPr sz="1600">
              <a:latin typeface="UD デジタル 教科書体 NK-R"/>
              <a:cs typeface="UD デジタル 教科書体 NK-R"/>
            </a:endParaRPr>
          </a:p>
        </p:txBody>
      </p:sp>
      <p:pic>
        <p:nvPicPr>
          <p:cNvPr id="3" name="object 3"/>
          <p:cNvPicPr/>
          <p:nvPr/>
        </p:nvPicPr>
        <p:blipFill>
          <a:blip r:embed="rId2" cstate="print"/>
          <a:stretch>
            <a:fillRect/>
          </a:stretch>
        </p:blipFill>
        <p:spPr>
          <a:xfrm>
            <a:off x="11423904" y="86868"/>
            <a:ext cx="673607" cy="1028699"/>
          </a:xfrm>
          <a:prstGeom prst="rect">
            <a:avLst/>
          </a:prstGeom>
        </p:spPr>
      </p:pic>
      <p:sp>
        <p:nvSpPr>
          <p:cNvPr id="4" name="object 4"/>
          <p:cNvSpPr txBox="1">
            <a:spLocks noGrp="1"/>
          </p:cNvSpPr>
          <p:nvPr>
            <p:ph type="title"/>
          </p:nvPr>
        </p:nvSpPr>
        <p:spPr>
          <a:xfrm>
            <a:off x="4874934" y="305771"/>
            <a:ext cx="2465705" cy="513715"/>
          </a:xfrm>
          <a:prstGeom prst="rect">
            <a:avLst/>
          </a:prstGeom>
        </p:spPr>
        <p:txBody>
          <a:bodyPr vert="horz" wrap="square" lIns="0" tIns="12700" rIns="0" bIns="0" rtlCol="0">
            <a:spAutoFit/>
          </a:bodyPr>
          <a:lstStyle/>
          <a:p>
            <a:pPr marL="12700">
              <a:lnSpc>
                <a:spcPct val="100000"/>
              </a:lnSpc>
              <a:spcBef>
                <a:spcPts val="100"/>
              </a:spcBef>
            </a:pPr>
            <a:r>
              <a:rPr sz="3200" b="0" spc="-15" dirty="0">
                <a:latin typeface="HG明朝B"/>
                <a:cs typeface="HG明朝B"/>
              </a:rPr>
              <a:t>遍在する資源</a:t>
            </a:r>
            <a:endParaRPr sz="3200">
              <a:latin typeface="HG明朝B"/>
              <a:cs typeface="HG明朝B"/>
            </a:endParaRPr>
          </a:p>
        </p:txBody>
      </p:sp>
      <p:grpSp>
        <p:nvGrpSpPr>
          <p:cNvPr id="5" name="object 5"/>
          <p:cNvGrpSpPr/>
          <p:nvPr/>
        </p:nvGrpSpPr>
        <p:grpSpPr>
          <a:xfrm>
            <a:off x="11726" y="1022739"/>
            <a:ext cx="9588500" cy="3293745"/>
            <a:chOff x="11726" y="1022739"/>
            <a:chExt cx="9588500" cy="3293745"/>
          </a:xfrm>
        </p:grpSpPr>
        <p:pic>
          <p:nvPicPr>
            <p:cNvPr id="6" name="object 6"/>
            <p:cNvPicPr/>
            <p:nvPr/>
          </p:nvPicPr>
          <p:blipFill>
            <a:blip r:embed="rId3" cstate="print"/>
            <a:stretch>
              <a:fillRect/>
            </a:stretch>
          </p:blipFill>
          <p:spPr>
            <a:xfrm>
              <a:off x="11726" y="1022739"/>
              <a:ext cx="6085797" cy="3096496"/>
            </a:xfrm>
            <a:prstGeom prst="rect">
              <a:avLst/>
            </a:prstGeom>
          </p:spPr>
        </p:pic>
        <p:pic>
          <p:nvPicPr>
            <p:cNvPr id="7" name="object 7"/>
            <p:cNvPicPr/>
            <p:nvPr/>
          </p:nvPicPr>
          <p:blipFill>
            <a:blip r:embed="rId4" cstate="print"/>
            <a:stretch>
              <a:fillRect/>
            </a:stretch>
          </p:blipFill>
          <p:spPr>
            <a:xfrm>
              <a:off x="6063996" y="1264920"/>
              <a:ext cx="3535679" cy="3051047"/>
            </a:xfrm>
            <a:prstGeom prst="rect">
              <a:avLst/>
            </a:prstGeom>
          </p:spPr>
        </p:pic>
      </p:grpSp>
      <p:pic>
        <p:nvPicPr>
          <p:cNvPr id="8" name="object 8"/>
          <p:cNvPicPr/>
          <p:nvPr/>
        </p:nvPicPr>
        <p:blipFill>
          <a:blip r:embed="rId5" cstate="print"/>
          <a:stretch>
            <a:fillRect/>
          </a:stretch>
        </p:blipFill>
        <p:spPr>
          <a:xfrm>
            <a:off x="304800" y="4373879"/>
            <a:ext cx="3566159" cy="2179319"/>
          </a:xfrm>
          <a:prstGeom prst="rect">
            <a:avLst/>
          </a:prstGeom>
        </p:spPr>
      </p:pic>
      <p:pic>
        <p:nvPicPr>
          <p:cNvPr id="9" name="object 9"/>
          <p:cNvPicPr/>
          <p:nvPr/>
        </p:nvPicPr>
        <p:blipFill>
          <a:blip r:embed="rId6" cstate="print"/>
          <a:stretch>
            <a:fillRect/>
          </a:stretch>
        </p:blipFill>
        <p:spPr>
          <a:xfrm>
            <a:off x="9777983" y="1202436"/>
            <a:ext cx="2343911" cy="5198363"/>
          </a:xfrm>
          <a:prstGeom prst="rect">
            <a:avLst/>
          </a:prstGeom>
        </p:spPr>
      </p:pic>
      <p:pic>
        <p:nvPicPr>
          <p:cNvPr id="10" name="object 10"/>
          <p:cNvPicPr/>
          <p:nvPr/>
        </p:nvPicPr>
        <p:blipFill>
          <a:blip r:embed="rId7" cstate="print"/>
          <a:stretch>
            <a:fillRect/>
          </a:stretch>
        </p:blipFill>
        <p:spPr>
          <a:xfrm>
            <a:off x="4217663" y="4442834"/>
            <a:ext cx="5279903" cy="2330020"/>
          </a:xfrm>
          <a:prstGeom prst="rect">
            <a:avLst/>
          </a:prstGeom>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8863" y="48661"/>
            <a:ext cx="657040" cy="1344274"/>
          </a:xfrm>
          <a:prstGeom prst="rect">
            <a:avLst/>
          </a:prstGeom>
        </p:spPr>
      </p:pic>
      <p:pic>
        <p:nvPicPr>
          <p:cNvPr id="3" name="object 3"/>
          <p:cNvPicPr/>
          <p:nvPr/>
        </p:nvPicPr>
        <p:blipFill>
          <a:blip r:embed="rId3" cstate="print"/>
          <a:stretch>
            <a:fillRect/>
          </a:stretch>
        </p:blipFill>
        <p:spPr>
          <a:xfrm>
            <a:off x="9961263" y="5091684"/>
            <a:ext cx="2230736" cy="1766315"/>
          </a:xfrm>
          <a:prstGeom prst="rect">
            <a:avLst/>
          </a:prstGeom>
        </p:spPr>
      </p:pic>
      <p:grpSp>
        <p:nvGrpSpPr>
          <p:cNvPr id="4" name="object 4"/>
          <p:cNvGrpSpPr/>
          <p:nvPr/>
        </p:nvGrpSpPr>
        <p:grpSpPr>
          <a:xfrm>
            <a:off x="128015" y="1309116"/>
            <a:ext cx="3335020" cy="5288280"/>
            <a:chOff x="128015" y="1309116"/>
            <a:chExt cx="3335020" cy="5288280"/>
          </a:xfrm>
        </p:grpSpPr>
        <p:pic>
          <p:nvPicPr>
            <p:cNvPr id="5" name="object 5"/>
            <p:cNvPicPr/>
            <p:nvPr/>
          </p:nvPicPr>
          <p:blipFill>
            <a:blip r:embed="rId4" cstate="print"/>
            <a:stretch>
              <a:fillRect/>
            </a:stretch>
          </p:blipFill>
          <p:spPr>
            <a:xfrm>
              <a:off x="128015" y="3751464"/>
              <a:ext cx="3334511" cy="2845450"/>
            </a:xfrm>
            <a:prstGeom prst="rect">
              <a:avLst/>
            </a:prstGeom>
          </p:spPr>
        </p:pic>
        <p:pic>
          <p:nvPicPr>
            <p:cNvPr id="6" name="object 6"/>
            <p:cNvPicPr/>
            <p:nvPr/>
          </p:nvPicPr>
          <p:blipFill>
            <a:blip r:embed="rId5" cstate="print"/>
            <a:stretch>
              <a:fillRect/>
            </a:stretch>
          </p:blipFill>
          <p:spPr>
            <a:xfrm>
              <a:off x="128016" y="1309116"/>
              <a:ext cx="3334511" cy="2502407"/>
            </a:xfrm>
            <a:prstGeom prst="rect">
              <a:avLst/>
            </a:prstGeom>
          </p:spPr>
        </p:pic>
      </p:grpSp>
      <p:sp>
        <p:nvSpPr>
          <p:cNvPr id="7" name="object 7"/>
          <p:cNvSpPr txBox="1">
            <a:spLocks noGrp="1"/>
          </p:cNvSpPr>
          <p:nvPr>
            <p:ph type="title"/>
          </p:nvPr>
        </p:nvSpPr>
        <p:spPr>
          <a:xfrm>
            <a:off x="2184020" y="280903"/>
            <a:ext cx="7822565" cy="452120"/>
          </a:xfrm>
          <a:prstGeom prst="rect">
            <a:avLst/>
          </a:prstGeom>
        </p:spPr>
        <p:txBody>
          <a:bodyPr vert="horz" wrap="square" lIns="0" tIns="12065" rIns="0" bIns="0" rtlCol="0">
            <a:spAutoFit/>
          </a:bodyPr>
          <a:lstStyle/>
          <a:p>
            <a:pPr marL="12700">
              <a:lnSpc>
                <a:spcPct val="100000"/>
              </a:lnSpc>
              <a:spcBef>
                <a:spcPts val="95"/>
              </a:spcBef>
            </a:pPr>
            <a:r>
              <a:rPr sz="2800" spc="-10" dirty="0"/>
              <a:t>「</a:t>
            </a:r>
            <a:r>
              <a:rPr sz="2800" spc="-35" dirty="0"/>
              <a:t>その辺に</a:t>
            </a:r>
            <a:r>
              <a:rPr sz="2800" spc="-10" dirty="0"/>
              <a:t>」</a:t>
            </a:r>
            <a:r>
              <a:rPr sz="2800" spc="-35" dirty="0"/>
              <a:t>にあ</a:t>
            </a:r>
            <a:r>
              <a:rPr sz="2800" spc="-30" dirty="0"/>
              <a:t>るモノ</a:t>
            </a:r>
            <a:r>
              <a:rPr sz="2800" spc="-40" dirty="0"/>
              <a:t>が</a:t>
            </a:r>
            <a:r>
              <a:rPr sz="2800" spc="-35" dirty="0"/>
              <a:t>実は希少</a:t>
            </a:r>
            <a:r>
              <a:rPr sz="2800" spc="-10" dirty="0"/>
              <a:t>・</a:t>
            </a:r>
            <a:r>
              <a:rPr sz="2800" spc="-35" dirty="0"/>
              <a:t>貴重だ</a:t>
            </a:r>
            <a:r>
              <a:rPr sz="2800" spc="-30" dirty="0"/>
              <a:t>っ</a:t>
            </a:r>
            <a:r>
              <a:rPr sz="2800" spc="-40" dirty="0"/>
              <a:t>た</a:t>
            </a:r>
            <a:r>
              <a:rPr sz="2800" spc="-35" dirty="0"/>
              <a:t>りす</a:t>
            </a:r>
            <a:r>
              <a:rPr sz="2800" spc="-50" dirty="0"/>
              <a:t>る</a:t>
            </a:r>
            <a:endParaRPr sz="2800"/>
          </a:p>
        </p:txBody>
      </p:sp>
      <p:sp>
        <p:nvSpPr>
          <p:cNvPr id="8" name="object 8"/>
          <p:cNvSpPr txBox="1"/>
          <p:nvPr/>
        </p:nvSpPr>
        <p:spPr>
          <a:xfrm>
            <a:off x="864408" y="6438498"/>
            <a:ext cx="1250950" cy="391160"/>
          </a:xfrm>
          <a:prstGeom prst="rect">
            <a:avLst/>
          </a:prstGeom>
        </p:spPr>
        <p:txBody>
          <a:bodyPr vert="horz" wrap="square" lIns="0" tIns="12700" rIns="0" bIns="0" rtlCol="0">
            <a:spAutoFit/>
          </a:bodyPr>
          <a:lstStyle/>
          <a:p>
            <a:pPr marL="12700">
              <a:lnSpc>
                <a:spcPct val="100000"/>
              </a:lnSpc>
              <a:spcBef>
                <a:spcPts val="100"/>
              </a:spcBef>
            </a:pPr>
            <a:r>
              <a:rPr sz="2400" b="1" spc="-20" dirty="0">
                <a:latin typeface="HG丸ｺﾞｼｯｸM-PRO"/>
                <a:cs typeface="HG丸ｺﾞｼｯｸM-PRO"/>
              </a:rPr>
              <a:t>砂•砂</a:t>
            </a:r>
            <a:r>
              <a:rPr sz="2400" b="1" spc="-50" dirty="0">
                <a:latin typeface="HG丸ｺﾞｼｯｸM-PRO"/>
                <a:cs typeface="HG丸ｺﾞｼｯｸM-PRO"/>
              </a:rPr>
              <a:t>利</a:t>
            </a:r>
            <a:endParaRPr sz="2400">
              <a:latin typeface="HG丸ｺﾞｼｯｸM-PRO"/>
              <a:cs typeface="HG丸ｺﾞｼｯｸM-PRO"/>
            </a:endParaRPr>
          </a:p>
        </p:txBody>
      </p:sp>
      <p:pic>
        <p:nvPicPr>
          <p:cNvPr id="9" name="object 9"/>
          <p:cNvPicPr/>
          <p:nvPr/>
        </p:nvPicPr>
        <p:blipFill>
          <a:blip r:embed="rId6" cstate="print"/>
          <a:stretch>
            <a:fillRect/>
          </a:stretch>
        </p:blipFill>
        <p:spPr>
          <a:xfrm>
            <a:off x="3640835" y="4687823"/>
            <a:ext cx="3105911" cy="1741931"/>
          </a:xfrm>
          <a:prstGeom prst="rect">
            <a:avLst/>
          </a:prstGeom>
        </p:spPr>
      </p:pic>
      <p:sp>
        <p:nvSpPr>
          <p:cNvPr id="10" name="object 10"/>
          <p:cNvSpPr txBox="1"/>
          <p:nvPr/>
        </p:nvSpPr>
        <p:spPr>
          <a:xfrm>
            <a:off x="5242149" y="6429400"/>
            <a:ext cx="330200" cy="391160"/>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HG丸ｺﾞｼｯｸM-PRO"/>
                <a:cs typeface="HG丸ｺﾞｼｯｸM-PRO"/>
              </a:rPr>
              <a:t>銅</a:t>
            </a:r>
            <a:endParaRPr sz="2400">
              <a:latin typeface="HG丸ｺﾞｼｯｸM-PRO"/>
              <a:cs typeface="HG丸ｺﾞｼｯｸM-PRO"/>
            </a:endParaRPr>
          </a:p>
        </p:txBody>
      </p:sp>
      <p:sp>
        <p:nvSpPr>
          <p:cNvPr id="11" name="object 11"/>
          <p:cNvSpPr txBox="1"/>
          <p:nvPr/>
        </p:nvSpPr>
        <p:spPr>
          <a:xfrm>
            <a:off x="3611162" y="3577309"/>
            <a:ext cx="3005455" cy="1000760"/>
          </a:xfrm>
          <a:prstGeom prst="rect">
            <a:avLst/>
          </a:prstGeom>
        </p:spPr>
        <p:txBody>
          <a:bodyPr vert="horz" wrap="square" lIns="0" tIns="12065" rIns="0" bIns="0" rtlCol="0">
            <a:spAutoFit/>
          </a:bodyPr>
          <a:lstStyle/>
          <a:p>
            <a:pPr marL="12700" marR="5080">
              <a:lnSpc>
                <a:spcPct val="100000"/>
              </a:lnSpc>
              <a:spcBef>
                <a:spcPts val="95"/>
              </a:spcBef>
            </a:pPr>
            <a:r>
              <a:rPr sz="1600" spc="-25" dirty="0">
                <a:latin typeface="UD デジタル 教科書体 NK-R"/>
                <a:cs typeface="UD デジタル 教科書体 NK-R"/>
              </a:rPr>
              <a:t>自然界</a:t>
            </a:r>
            <a:r>
              <a:rPr sz="1600" spc="-30" dirty="0">
                <a:latin typeface="UD デジタル 教科書体 NK-R"/>
                <a:cs typeface="UD デジタル 教科書体 NK-R"/>
              </a:rPr>
              <a:t>の</a:t>
            </a:r>
            <a:r>
              <a:rPr sz="1600" spc="-25" dirty="0">
                <a:latin typeface="UD デジタル 教科書体 NK-R"/>
                <a:cs typeface="UD デジタル 教科書体 NK-R"/>
              </a:rPr>
              <a:t>最大</a:t>
            </a:r>
            <a:r>
              <a:rPr sz="1600" spc="-30" dirty="0">
                <a:latin typeface="UD デジタル 教科書体 NK-R"/>
                <a:cs typeface="UD デジタル 教科書体 NK-R"/>
              </a:rPr>
              <a:t>の</a:t>
            </a:r>
            <a:r>
              <a:rPr sz="1600" spc="-25" dirty="0">
                <a:latin typeface="UD デジタル 教科書体 NK-R"/>
                <a:cs typeface="UD デジタル 教科書体 NK-R"/>
              </a:rPr>
              <a:t>受粉者であ</a:t>
            </a:r>
            <a:r>
              <a:rPr sz="1600" spc="-10" dirty="0">
                <a:latin typeface="UD デジタル 教科書体 NK-R"/>
                <a:cs typeface="UD デジタル 教科書体 NK-R"/>
              </a:rPr>
              <a:t>るミ</a:t>
            </a:r>
            <a:r>
              <a:rPr sz="1600" spc="-50" dirty="0">
                <a:latin typeface="UD デジタル 教科書体 NK-R"/>
                <a:cs typeface="UD デジタル 教科書体 NK-R"/>
              </a:rPr>
              <a:t>ツ</a:t>
            </a:r>
            <a:r>
              <a:rPr sz="1600" spc="-30" dirty="0">
                <a:latin typeface="UD デジタル 教科書体 NK-R"/>
                <a:cs typeface="UD デジタル 教科書体 NK-R"/>
              </a:rPr>
              <a:t>バ</a:t>
            </a:r>
            <a:r>
              <a:rPr sz="1600" spc="-25" dirty="0">
                <a:latin typeface="UD デジタル 教科書体 NK-R"/>
                <a:cs typeface="UD デジタル 教科書体 NK-R"/>
              </a:rPr>
              <a:t>チは</a:t>
            </a:r>
            <a:r>
              <a:rPr sz="1600" spc="-10" dirty="0">
                <a:latin typeface="UD デジタル 教科書体 NK-R"/>
                <a:cs typeface="UD デジタル 教科書体 NK-R"/>
              </a:rPr>
              <a:t>、</a:t>
            </a:r>
            <a:r>
              <a:rPr sz="1600" spc="-25" dirty="0">
                <a:latin typeface="UD デジタル 教科書体 NK-R"/>
                <a:cs typeface="UD デジタル 教科書体 NK-R"/>
              </a:rPr>
              <a:t>米国</a:t>
            </a:r>
            <a:r>
              <a:rPr sz="1600" spc="-30" dirty="0">
                <a:latin typeface="UD デジタル 教科書体 NK-R"/>
                <a:cs typeface="UD デジタル 教科書体 NK-R"/>
              </a:rPr>
              <a:t>の</a:t>
            </a:r>
            <a:r>
              <a:rPr sz="1600" spc="-25" dirty="0">
                <a:latin typeface="UD デジタル 教科書体 NK-R"/>
                <a:cs typeface="UD デジタル 教科書体 NK-R"/>
              </a:rPr>
              <a:t>農業</a:t>
            </a:r>
            <a:r>
              <a:rPr sz="1600" spc="-20" dirty="0">
                <a:latin typeface="UD デジタル 教科書体 NK-R"/>
                <a:cs typeface="UD デジタル 教科書体 NK-R"/>
              </a:rPr>
              <a:t>に</a:t>
            </a:r>
            <a:r>
              <a:rPr sz="1600" spc="-25" dirty="0">
                <a:latin typeface="UD デジタル 教科書体 NK-R"/>
                <a:cs typeface="UD デジタル 教科書体 NK-R"/>
              </a:rPr>
              <a:t>対</a:t>
            </a:r>
            <a:r>
              <a:rPr sz="1600" dirty="0">
                <a:latin typeface="UD デジタル 教科書体 NK-R"/>
                <a:cs typeface="UD デジタル 教科書体 NK-R"/>
              </a:rPr>
              <a:t>し</a:t>
            </a:r>
            <a:r>
              <a:rPr sz="1600" spc="-25" dirty="0">
                <a:latin typeface="UD デジタル 教科書体 NK-R"/>
                <a:cs typeface="UD デジタル 教科書体 NK-R"/>
              </a:rPr>
              <a:t>金銭</a:t>
            </a:r>
            <a:r>
              <a:rPr sz="1600" spc="-50" dirty="0">
                <a:latin typeface="UD デジタル 教科書体 NK-R"/>
                <a:cs typeface="UD デジタル 教科書体 NK-R"/>
              </a:rPr>
              <a:t>価</a:t>
            </a:r>
            <a:r>
              <a:rPr sz="1600" spc="-25" dirty="0">
                <a:latin typeface="UD デジタル 教科書体 NK-R"/>
                <a:cs typeface="UD デジタル 教科書体 NK-R"/>
              </a:rPr>
              <a:t>値</a:t>
            </a:r>
            <a:r>
              <a:rPr sz="1600" spc="-20" dirty="0">
                <a:latin typeface="UD デジタル 教科書体 NK-R"/>
                <a:cs typeface="UD デジタル 教科書体 NK-R"/>
              </a:rPr>
              <a:t>にし</a:t>
            </a:r>
            <a:r>
              <a:rPr sz="1600" spc="-25" dirty="0">
                <a:latin typeface="UD デジタル 教科書体 NK-R"/>
                <a:cs typeface="UD デジタル 教科書体 NK-R"/>
              </a:rPr>
              <a:t>て</a:t>
            </a:r>
            <a:r>
              <a:rPr sz="1600" spc="-20" dirty="0">
                <a:latin typeface="UD デジタル 教科書体 NK-R"/>
                <a:cs typeface="UD デジタル 教科書体 NK-R"/>
              </a:rPr>
              <a:t>150</a:t>
            </a:r>
            <a:r>
              <a:rPr sz="1600" spc="-25" dirty="0">
                <a:latin typeface="UD デジタル 教科書体 NK-R"/>
                <a:cs typeface="UD デジタル 教科書体 NK-R"/>
              </a:rPr>
              <a:t>億</a:t>
            </a:r>
            <a:r>
              <a:rPr sz="1600" spc="-20" dirty="0">
                <a:latin typeface="UD デジタル 教科書体 NK-R"/>
                <a:cs typeface="UD デジタル 教科書体 NK-R"/>
              </a:rPr>
              <a:t>ドル</a:t>
            </a:r>
            <a:r>
              <a:rPr sz="1600" spc="-25" dirty="0">
                <a:latin typeface="UD デジタル 教科書体 NK-R"/>
                <a:cs typeface="UD デジタル 教科書体 NK-R"/>
              </a:rPr>
              <a:t>以上</a:t>
            </a:r>
            <a:r>
              <a:rPr sz="1600" spc="-20" dirty="0">
                <a:latin typeface="UD デジタル 教科書体 NK-R"/>
                <a:cs typeface="UD デジタル 教科書体 NK-R"/>
              </a:rPr>
              <a:t>を</a:t>
            </a:r>
            <a:r>
              <a:rPr sz="1600" spc="-25" dirty="0">
                <a:latin typeface="UD デジタル 教科書体 NK-R"/>
                <a:cs typeface="UD デジタル 教科書体 NK-R"/>
              </a:rPr>
              <a:t>貢献</a:t>
            </a:r>
            <a:r>
              <a:rPr sz="1600" spc="-20" dirty="0">
                <a:latin typeface="UD デジタル 教科書体 NK-R"/>
                <a:cs typeface="UD デジタル 教科書体 NK-R"/>
              </a:rPr>
              <a:t>し</a:t>
            </a:r>
            <a:r>
              <a:rPr sz="1600" spc="-50" dirty="0">
                <a:latin typeface="UD デジタル 教科書体 NK-R"/>
                <a:cs typeface="UD デジタル 教科書体 NK-R"/>
              </a:rPr>
              <a:t>て</a:t>
            </a:r>
            <a:r>
              <a:rPr sz="1600" spc="-20" dirty="0">
                <a:latin typeface="UD デジタル 教科書体 NK-R"/>
                <a:cs typeface="UD デジタル 教科書体 NK-R"/>
              </a:rPr>
              <a:t>い</a:t>
            </a:r>
            <a:r>
              <a:rPr sz="1600" spc="-25" dirty="0">
                <a:latin typeface="UD デジタル 教科書体 NK-R"/>
                <a:cs typeface="UD デジタル 教科書体 NK-R"/>
              </a:rPr>
              <a:t>るという推計もある</a:t>
            </a:r>
            <a:r>
              <a:rPr sz="1600" spc="-50" dirty="0">
                <a:latin typeface="UD デジタル 教科書体 NK-R"/>
                <a:cs typeface="UD デジタル 教科書体 NK-R"/>
              </a:rPr>
              <a:t>。</a:t>
            </a:r>
            <a:endParaRPr sz="1600">
              <a:latin typeface="UD デジタル 教科書体 NK-R"/>
              <a:cs typeface="UD デジタル 教科書体 NK-R"/>
            </a:endParaRPr>
          </a:p>
        </p:txBody>
      </p:sp>
      <p:pic>
        <p:nvPicPr>
          <p:cNvPr id="12" name="object 12"/>
          <p:cNvPicPr/>
          <p:nvPr/>
        </p:nvPicPr>
        <p:blipFill>
          <a:blip r:embed="rId7" cstate="print"/>
          <a:stretch>
            <a:fillRect/>
          </a:stretch>
        </p:blipFill>
        <p:spPr>
          <a:xfrm>
            <a:off x="3587496" y="1455420"/>
            <a:ext cx="3104387" cy="2068067"/>
          </a:xfrm>
          <a:prstGeom prst="rect">
            <a:avLst/>
          </a:prstGeom>
        </p:spPr>
      </p:pic>
      <p:sp>
        <p:nvSpPr>
          <p:cNvPr id="13" name="object 13"/>
          <p:cNvSpPr txBox="1"/>
          <p:nvPr/>
        </p:nvSpPr>
        <p:spPr>
          <a:xfrm>
            <a:off x="35641" y="6616554"/>
            <a:ext cx="15938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2060"/>
                </a:solidFill>
                <a:latin typeface="UD デジタル 教科書体 NK-R"/>
                <a:cs typeface="UD デジタル 教科書体 NK-R"/>
              </a:rPr>
              <a:t>7</a:t>
            </a:r>
            <a:endParaRPr sz="1600">
              <a:latin typeface="UD デジタル 教科書体 NK-R"/>
              <a:cs typeface="UD デジタル 教科書体 NK-R"/>
            </a:endParaRPr>
          </a:p>
        </p:txBody>
      </p:sp>
      <p:pic>
        <p:nvPicPr>
          <p:cNvPr id="14" name="object 14"/>
          <p:cNvPicPr/>
          <p:nvPr/>
        </p:nvPicPr>
        <p:blipFill>
          <a:blip r:embed="rId8" cstate="print"/>
          <a:stretch>
            <a:fillRect/>
          </a:stretch>
        </p:blipFill>
        <p:spPr>
          <a:xfrm>
            <a:off x="11423904" y="86868"/>
            <a:ext cx="673607" cy="1028699"/>
          </a:xfrm>
          <a:prstGeom prst="rect">
            <a:avLst/>
          </a:prstGeom>
        </p:spPr>
      </p:pic>
      <p:pic>
        <p:nvPicPr>
          <p:cNvPr id="15" name="object 15"/>
          <p:cNvPicPr/>
          <p:nvPr/>
        </p:nvPicPr>
        <p:blipFill>
          <a:blip r:embed="rId9" cstate="print"/>
          <a:stretch>
            <a:fillRect/>
          </a:stretch>
        </p:blipFill>
        <p:spPr>
          <a:xfrm>
            <a:off x="8432292" y="1472183"/>
            <a:ext cx="3665219" cy="2058923"/>
          </a:xfrm>
          <a:prstGeom prst="rect">
            <a:avLst/>
          </a:prstGeom>
        </p:spPr>
      </p:pic>
      <p:pic>
        <p:nvPicPr>
          <p:cNvPr id="16" name="object 16"/>
          <p:cNvPicPr/>
          <p:nvPr/>
        </p:nvPicPr>
        <p:blipFill>
          <a:blip r:embed="rId10" cstate="print"/>
          <a:stretch>
            <a:fillRect/>
          </a:stretch>
        </p:blipFill>
        <p:spPr>
          <a:xfrm>
            <a:off x="6816852" y="4189476"/>
            <a:ext cx="2985515" cy="2240279"/>
          </a:xfrm>
          <a:prstGeom prst="rect">
            <a:avLst/>
          </a:prstGeom>
        </p:spPr>
      </p:pic>
      <p:sp>
        <p:nvSpPr>
          <p:cNvPr id="17" name="object 17"/>
          <p:cNvSpPr txBox="1"/>
          <p:nvPr/>
        </p:nvSpPr>
        <p:spPr>
          <a:xfrm>
            <a:off x="7998913" y="6460940"/>
            <a:ext cx="944880" cy="391160"/>
          </a:xfrm>
          <a:prstGeom prst="rect">
            <a:avLst/>
          </a:prstGeom>
        </p:spPr>
        <p:txBody>
          <a:bodyPr vert="horz" wrap="square" lIns="0" tIns="12700" rIns="0" bIns="0" rtlCol="0">
            <a:spAutoFit/>
          </a:bodyPr>
          <a:lstStyle/>
          <a:p>
            <a:pPr marL="12700">
              <a:lnSpc>
                <a:spcPct val="100000"/>
              </a:lnSpc>
              <a:spcBef>
                <a:spcPts val="100"/>
              </a:spcBef>
            </a:pPr>
            <a:r>
              <a:rPr sz="2400" b="1" spc="-20" dirty="0">
                <a:latin typeface="HG丸ｺﾞｼｯｸM-PRO"/>
                <a:cs typeface="HG丸ｺﾞｼｯｸM-PRO"/>
              </a:rPr>
              <a:t>ミミ</a:t>
            </a:r>
            <a:r>
              <a:rPr sz="2400" b="1" spc="-60" dirty="0">
                <a:latin typeface="HG丸ｺﾞｼｯｸM-PRO"/>
                <a:cs typeface="HG丸ｺﾞｼｯｸM-PRO"/>
              </a:rPr>
              <a:t>ズ</a:t>
            </a:r>
            <a:endParaRPr sz="2400">
              <a:latin typeface="HG丸ｺﾞｼｯｸM-PRO"/>
              <a:cs typeface="HG丸ｺﾞｼｯｸM-PRO"/>
            </a:endParaRPr>
          </a:p>
        </p:txBody>
      </p:sp>
      <p:pic>
        <p:nvPicPr>
          <p:cNvPr id="18" name="object 18"/>
          <p:cNvPicPr/>
          <p:nvPr/>
        </p:nvPicPr>
        <p:blipFill>
          <a:blip r:embed="rId11" cstate="print"/>
          <a:stretch>
            <a:fillRect/>
          </a:stretch>
        </p:blipFill>
        <p:spPr>
          <a:xfrm>
            <a:off x="6845807" y="1455420"/>
            <a:ext cx="1432558" cy="2071115"/>
          </a:xfrm>
          <a:prstGeom prst="rect">
            <a:avLst/>
          </a:prstGeom>
        </p:spPr>
      </p:pic>
      <p:sp>
        <p:nvSpPr>
          <p:cNvPr id="19" name="object 19"/>
          <p:cNvSpPr txBox="1"/>
          <p:nvPr/>
        </p:nvSpPr>
        <p:spPr>
          <a:xfrm>
            <a:off x="3632578" y="779855"/>
            <a:ext cx="6644640" cy="1419225"/>
          </a:xfrm>
          <a:prstGeom prst="rect">
            <a:avLst/>
          </a:prstGeom>
        </p:spPr>
        <p:txBody>
          <a:bodyPr vert="horz" wrap="square" lIns="0" tIns="12700" rIns="0" bIns="0" rtlCol="0">
            <a:spAutoFit/>
          </a:bodyPr>
          <a:lstStyle/>
          <a:p>
            <a:pPr marL="1830705">
              <a:lnSpc>
                <a:spcPct val="100000"/>
              </a:lnSpc>
              <a:spcBef>
                <a:spcPts val="100"/>
              </a:spcBef>
            </a:pPr>
            <a:r>
              <a:rPr sz="1800" spc="-5" dirty="0">
                <a:latin typeface="Meiryo UI"/>
                <a:cs typeface="Meiryo UI"/>
              </a:rPr>
              <a:t>灯台下暗し</a:t>
            </a:r>
            <a:r>
              <a:rPr sz="1800" spc="-50" dirty="0">
                <a:latin typeface="Meiryo UI"/>
                <a:cs typeface="Meiryo UI"/>
              </a:rPr>
              <a:t>~</a:t>
            </a:r>
            <a:endParaRPr sz="1800">
              <a:latin typeface="Meiryo UI"/>
              <a:cs typeface="Meiryo UI"/>
            </a:endParaRPr>
          </a:p>
          <a:p>
            <a:pPr marL="6326505">
              <a:lnSpc>
                <a:spcPct val="100000"/>
              </a:lnSpc>
              <a:spcBef>
                <a:spcPts val="80"/>
              </a:spcBef>
            </a:pPr>
            <a:r>
              <a:rPr sz="2400" b="1" spc="-10" dirty="0">
                <a:latin typeface="HG丸ｺﾞｼｯｸM-PRO"/>
                <a:cs typeface="HG丸ｺﾞｼｯｸM-PRO"/>
              </a:rPr>
              <a:t>土</a:t>
            </a:r>
            <a:endParaRPr sz="2400">
              <a:latin typeface="HG丸ｺﾞｼｯｸM-PRO"/>
              <a:cs typeface="HG丸ｺﾞｼｯｸM-PRO"/>
            </a:endParaRPr>
          </a:p>
          <a:p>
            <a:pPr marL="12700" marR="5038725">
              <a:lnSpc>
                <a:spcPct val="100000"/>
              </a:lnSpc>
              <a:spcBef>
                <a:spcPts val="95"/>
              </a:spcBef>
            </a:pPr>
            <a:r>
              <a:rPr sz="2400" b="1" spc="-20" dirty="0">
                <a:solidFill>
                  <a:srgbClr val="FFFFFF"/>
                </a:solidFill>
                <a:latin typeface="HG丸ｺﾞｼｯｸM-PRO"/>
                <a:cs typeface="HG丸ｺﾞｼｯｸM-PRO"/>
              </a:rPr>
              <a:t>ミツバチ</a:t>
            </a:r>
            <a:r>
              <a:rPr sz="1400" b="1" spc="-10" dirty="0">
                <a:solidFill>
                  <a:srgbClr val="FFFFFF"/>
                </a:solidFill>
                <a:latin typeface="HG丸ｺﾞｼｯｸM-PRO"/>
                <a:cs typeface="HG丸ｺﾞｼｯｸM-PRO"/>
              </a:rPr>
              <a:t>な</a:t>
            </a:r>
            <a:r>
              <a:rPr sz="1400" b="1" spc="-50" dirty="0">
                <a:solidFill>
                  <a:srgbClr val="FFFFFF"/>
                </a:solidFill>
                <a:latin typeface="HG丸ｺﾞｼｯｸM-PRO"/>
                <a:cs typeface="HG丸ｺﾞｼｯｸM-PRO"/>
              </a:rPr>
              <a:t>ど</a:t>
            </a:r>
            <a:r>
              <a:rPr sz="2400" b="1" spc="-20" dirty="0">
                <a:solidFill>
                  <a:srgbClr val="FFFFFF"/>
                </a:solidFill>
                <a:latin typeface="HG丸ｺﾞｼｯｸM-PRO"/>
                <a:cs typeface="HG丸ｺﾞｼｯｸM-PRO"/>
              </a:rPr>
              <a:t>昆</a:t>
            </a:r>
            <a:r>
              <a:rPr sz="2400" b="1" spc="-50" dirty="0">
                <a:solidFill>
                  <a:srgbClr val="FFFFFF"/>
                </a:solidFill>
                <a:latin typeface="HG丸ｺﾞｼｯｸM-PRO"/>
                <a:cs typeface="HG丸ｺﾞｼｯｸM-PRO"/>
              </a:rPr>
              <a:t>虫</a:t>
            </a:r>
            <a:endParaRPr sz="2400">
              <a:latin typeface="HG丸ｺﾞｼｯｸM-PRO"/>
              <a:cs typeface="HG丸ｺﾞｼｯｸM-PRO"/>
            </a:endParaRPr>
          </a:p>
        </p:txBody>
      </p:sp>
      <p:pic>
        <p:nvPicPr>
          <p:cNvPr id="20" name="object 20"/>
          <p:cNvPicPr/>
          <p:nvPr/>
        </p:nvPicPr>
        <p:blipFill>
          <a:blip r:embed="rId12" cstate="print"/>
          <a:stretch>
            <a:fillRect/>
          </a:stretch>
        </p:blipFill>
        <p:spPr>
          <a:xfrm>
            <a:off x="9962388" y="3648455"/>
            <a:ext cx="2135123" cy="1421891"/>
          </a:xfrm>
          <a:prstGeom prst="rect">
            <a:avLst/>
          </a:prstGeom>
        </p:spPr>
      </p:pic>
      <p:sp>
        <p:nvSpPr>
          <p:cNvPr id="21" name="object 21"/>
          <p:cNvSpPr txBox="1"/>
          <p:nvPr/>
        </p:nvSpPr>
        <p:spPr>
          <a:xfrm>
            <a:off x="10207099" y="5026258"/>
            <a:ext cx="1557020" cy="1031875"/>
          </a:xfrm>
          <a:prstGeom prst="rect">
            <a:avLst/>
          </a:prstGeom>
        </p:spPr>
        <p:txBody>
          <a:bodyPr vert="horz" wrap="square" lIns="0" tIns="12700" rIns="0" bIns="0" rtlCol="0">
            <a:spAutoFit/>
          </a:bodyPr>
          <a:lstStyle/>
          <a:p>
            <a:pPr marL="12700">
              <a:lnSpc>
                <a:spcPct val="100000"/>
              </a:lnSpc>
              <a:spcBef>
                <a:spcPts val="100"/>
              </a:spcBef>
            </a:pPr>
            <a:r>
              <a:rPr sz="2400" b="1" spc="-20" dirty="0">
                <a:latin typeface="HG丸ｺﾞｼｯｸM-PRO"/>
                <a:cs typeface="HG丸ｺﾞｼｯｸM-PRO"/>
              </a:rPr>
              <a:t>細菌•粘</a:t>
            </a:r>
            <a:r>
              <a:rPr sz="2400" b="1" spc="-50" dirty="0">
                <a:latin typeface="HG丸ｺﾞｼｯｸM-PRO"/>
                <a:cs typeface="HG丸ｺﾞｼｯｸM-PRO"/>
              </a:rPr>
              <a:t>菌</a:t>
            </a:r>
            <a:endParaRPr sz="2400">
              <a:latin typeface="HG丸ｺﾞｼｯｸM-PRO"/>
              <a:cs typeface="HG丸ｺﾞｼｯｸM-PRO"/>
            </a:endParaRPr>
          </a:p>
          <a:p>
            <a:pPr>
              <a:lnSpc>
                <a:spcPct val="100000"/>
              </a:lnSpc>
              <a:spcBef>
                <a:spcPts val="45"/>
              </a:spcBef>
            </a:pPr>
            <a:endParaRPr sz="1650">
              <a:latin typeface="HG丸ｺﾞｼｯｸM-PRO"/>
              <a:cs typeface="HG丸ｺﾞｼｯｸM-PRO"/>
            </a:endParaRPr>
          </a:p>
          <a:p>
            <a:pPr marL="153670" algn="ctr">
              <a:lnSpc>
                <a:spcPct val="100000"/>
              </a:lnSpc>
            </a:pPr>
            <a:r>
              <a:rPr sz="2400" b="1" spc="-10" dirty="0">
                <a:latin typeface="HG丸ｺﾞｼｯｸM-PRO"/>
                <a:cs typeface="HG丸ｺﾞｼｯｸM-PRO"/>
              </a:rPr>
              <a:t>水</a:t>
            </a:r>
            <a:endParaRPr sz="2400">
              <a:latin typeface="HG丸ｺﾞｼｯｸM-PRO"/>
              <a:cs typeface="HG丸ｺﾞｼｯｸM-PRO"/>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05209" y="236606"/>
            <a:ext cx="2395220" cy="452120"/>
          </a:xfrm>
          <a:prstGeom prst="rect">
            <a:avLst/>
          </a:prstGeom>
        </p:spPr>
        <p:txBody>
          <a:bodyPr vert="horz" wrap="square" lIns="0" tIns="12065" rIns="0" bIns="0" rtlCol="0">
            <a:spAutoFit/>
          </a:bodyPr>
          <a:lstStyle/>
          <a:p>
            <a:pPr marL="12700">
              <a:lnSpc>
                <a:spcPct val="100000"/>
              </a:lnSpc>
              <a:spcBef>
                <a:spcPts val="95"/>
              </a:spcBef>
            </a:pPr>
            <a:r>
              <a:rPr sz="2800" spc="-35" dirty="0"/>
              <a:t>エネルギ</a:t>
            </a:r>
            <a:r>
              <a:rPr sz="2800" spc="-40" dirty="0"/>
              <a:t>ー</a:t>
            </a:r>
            <a:r>
              <a:rPr sz="2800" spc="-35" dirty="0"/>
              <a:t>転</a:t>
            </a:r>
            <a:r>
              <a:rPr sz="2800" spc="-50" dirty="0"/>
              <a:t>換</a:t>
            </a:r>
            <a:endParaRPr sz="2800"/>
          </a:p>
        </p:txBody>
      </p:sp>
      <p:grpSp>
        <p:nvGrpSpPr>
          <p:cNvPr id="3" name="object 3"/>
          <p:cNvGrpSpPr/>
          <p:nvPr/>
        </p:nvGrpSpPr>
        <p:grpSpPr>
          <a:xfrm>
            <a:off x="3459479" y="1200911"/>
            <a:ext cx="8010525" cy="1618615"/>
            <a:chOff x="3459479" y="1200911"/>
            <a:chExt cx="8010525" cy="1618615"/>
          </a:xfrm>
        </p:grpSpPr>
        <p:pic>
          <p:nvPicPr>
            <p:cNvPr id="4" name="object 4"/>
            <p:cNvPicPr/>
            <p:nvPr/>
          </p:nvPicPr>
          <p:blipFill>
            <a:blip r:embed="rId2" cstate="print"/>
            <a:stretch>
              <a:fillRect/>
            </a:stretch>
          </p:blipFill>
          <p:spPr>
            <a:xfrm>
              <a:off x="7185659" y="1287780"/>
              <a:ext cx="4283963" cy="1441703"/>
            </a:xfrm>
            <a:prstGeom prst="rect">
              <a:avLst/>
            </a:prstGeom>
          </p:spPr>
        </p:pic>
        <p:pic>
          <p:nvPicPr>
            <p:cNvPr id="5" name="object 5"/>
            <p:cNvPicPr/>
            <p:nvPr/>
          </p:nvPicPr>
          <p:blipFill>
            <a:blip r:embed="rId3" cstate="print"/>
            <a:stretch>
              <a:fillRect/>
            </a:stretch>
          </p:blipFill>
          <p:spPr>
            <a:xfrm>
              <a:off x="3459479" y="1200911"/>
              <a:ext cx="4306823" cy="1618487"/>
            </a:xfrm>
            <a:prstGeom prst="rect">
              <a:avLst/>
            </a:prstGeom>
          </p:spPr>
        </p:pic>
        <p:sp>
          <p:nvSpPr>
            <p:cNvPr id="6" name="object 6"/>
            <p:cNvSpPr/>
            <p:nvPr/>
          </p:nvSpPr>
          <p:spPr>
            <a:xfrm>
              <a:off x="5009388" y="1720597"/>
              <a:ext cx="1828800" cy="457200"/>
            </a:xfrm>
            <a:custGeom>
              <a:avLst/>
              <a:gdLst/>
              <a:ahLst/>
              <a:cxnLst/>
              <a:rect l="l" t="t" r="r" b="b"/>
              <a:pathLst>
                <a:path w="1828800" h="457200">
                  <a:moveTo>
                    <a:pt x="1752600" y="0"/>
                  </a:moveTo>
                  <a:lnTo>
                    <a:pt x="76200" y="0"/>
                  </a:lnTo>
                  <a:lnTo>
                    <a:pt x="46537" y="5987"/>
                  </a:lnTo>
                  <a:lnTo>
                    <a:pt x="22317" y="22317"/>
                  </a:lnTo>
                  <a:lnTo>
                    <a:pt x="5987" y="46537"/>
                  </a:lnTo>
                  <a:lnTo>
                    <a:pt x="0" y="76200"/>
                  </a:lnTo>
                  <a:lnTo>
                    <a:pt x="0" y="381000"/>
                  </a:lnTo>
                  <a:lnTo>
                    <a:pt x="5987" y="410656"/>
                  </a:lnTo>
                  <a:lnTo>
                    <a:pt x="22317" y="434878"/>
                  </a:lnTo>
                  <a:lnTo>
                    <a:pt x="46537" y="451210"/>
                  </a:lnTo>
                  <a:lnTo>
                    <a:pt x="76200" y="457200"/>
                  </a:lnTo>
                  <a:lnTo>
                    <a:pt x="1752600" y="457200"/>
                  </a:lnTo>
                  <a:lnTo>
                    <a:pt x="1782262" y="451210"/>
                  </a:lnTo>
                  <a:lnTo>
                    <a:pt x="1806482" y="434878"/>
                  </a:lnTo>
                  <a:lnTo>
                    <a:pt x="1822812" y="410656"/>
                  </a:lnTo>
                  <a:lnTo>
                    <a:pt x="1828800" y="381000"/>
                  </a:lnTo>
                  <a:lnTo>
                    <a:pt x="1828800" y="76200"/>
                  </a:lnTo>
                  <a:lnTo>
                    <a:pt x="1822812" y="46537"/>
                  </a:lnTo>
                  <a:lnTo>
                    <a:pt x="1806482" y="22317"/>
                  </a:lnTo>
                  <a:lnTo>
                    <a:pt x="1782262" y="5987"/>
                  </a:lnTo>
                  <a:lnTo>
                    <a:pt x="1752600" y="0"/>
                  </a:lnTo>
                  <a:close/>
                </a:path>
              </a:pathLst>
            </a:custGeom>
            <a:solidFill>
              <a:srgbClr val="002060"/>
            </a:solidFill>
          </p:spPr>
          <p:txBody>
            <a:bodyPr wrap="square" lIns="0" tIns="0" rIns="0" bIns="0" rtlCol="0"/>
            <a:lstStyle/>
            <a:p>
              <a:endParaRPr/>
            </a:p>
          </p:txBody>
        </p:sp>
        <p:sp>
          <p:nvSpPr>
            <p:cNvPr id="7" name="object 7"/>
            <p:cNvSpPr/>
            <p:nvPr/>
          </p:nvSpPr>
          <p:spPr>
            <a:xfrm>
              <a:off x="5009388" y="1720597"/>
              <a:ext cx="1828800" cy="457200"/>
            </a:xfrm>
            <a:custGeom>
              <a:avLst/>
              <a:gdLst/>
              <a:ahLst/>
              <a:cxnLst/>
              <a:rect l="l" t="t" r="r" b="b"/>
              <a:pathLst>
                <a:path w="1828800" h="457200">
                  <a:moveTo>
                    <a:pt x="0" y="76200"/>
                  </a:moveTo>
                  <a:lnTo>
                    <a:pt x="5987" y="46537"/>
                  </a:lnTo>
                  <a:lnTo>
                    <a:pt x="22317" y="22317"/>
                  </a:lnTo>
                  <a:lnTo>
                    <a:pt x="46537" y="5987"/>
                  </a:lnTo>
                  <a:lnTo>
                    <a:pt x="76200" y="0"/>
                  </a:lnTo>
                  <a:lnTo>
                    <a:pt x="1752600" y="0"/>
                  </a:lnTo>
                  <a:lnTo>
                    <a:pt x="1782262" y="5987"/>
                  </a:lnTo>
                  <a:lnTo>
                    <a:pt x="1806482" y="22317"/>
                  </a:lnTo>
                  <a:lnTo>
                    <a:pt x="1822812" y="46537"/>
                  </a:lnTo>
                  <a:lnTo>
                    <a:pt x="1828800" y="76200"/>
                  </a:lnTo>
                  <a:lnTo>
                    <a:pt x="1828800" y="381000"/>
                  </a:lnTo>
                  <a:lnTo>
                    <a:pt x="1822812" y="410656"/>
                  </a:lnTo>
                  <a:lnTo>
                    <a:pt x="1806482" y="434878"/>
                  </a:lnTo>
                  <a:lnTo>
                    <a:pt x="1782262" y="451210"/>
                  </a:lnTo>
                  <a:lnTo>
                    <a:pt x="1752600" y="457200"/>
                  </a:lnTo>
                  <a:lnTo>
                    <a:pt x="76200" y="457200"/>
                  </a:lnTo>
                  <a:lnTo>
                    <a:pt x="46537" y="451210"/>
                  </a:lnTo>
                  <a:lnTo>
                    <a:pt x="22317" y="434878"/>
                  </a:lnTo>
                  <a:lnTo>
                    <a:pt x="5987" y="410656"/>
                  </a:lnTo>
                  <a:lnTo>
                    <a:pt x="0" y="381000"/>
                  </a:lnTo>
                  <a:lnTo>
                    <a:pt x="0" y="76200"/>
                  </a:lnTo>
                  <a:close/>
                </a:path>
              </a:pathLst>
            </a:custGeom>
            <a:ln w="12192">
              <a:solidFill>
                <a:srgbClr val="41719C"/>
              </a:solidFill>
            </a:ln>
          </p:spPr>
          <p:txBody>
            <a:bodyPr wrap="square" lIns="0" tIns="0" rIns="0" bIns="0" rtlCol="0"/>
            <a:lstStyle/>
            <a:p>
              <a:endParaRPr/>
            </a:p>
          </p:txBody>
        </p:sp>
      </p:grpSp>
      <p:sp>
        <p:nvSpPr>
          <p:cNvPr id="8" name="object 8"/>
          <p:cNvSpPr txBox="1"/>
          <p:nvPr/>
        </p:nvSpPr>
        <p:spPr>
          <a:xfrm>
            <a:off x="5141686" y="1779512"/>
            <a:ext cx="156337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UD デジタル 教科書体 NP-B"/>
                <a:cs typeface="UD デジタル 教科書体 NP-B"/>
              </a:rPr>
              <a:t>石油/LNG</a:t>
            </a:r>
            <a:r>
              <a:rPr sz="1800" b="1" spc="-25" dirty="0">
                <a:solidFill>
                  <a:srgbClr val="FFFFFF"/>
                </a:solidFill>
                <a:latin typeface="UD デジタル 教科書体 NP-B"/>
                <a:cs typeface="UD デジタル 教科書体 NP-B"/>
              </a:rPr>
              <a:t>産業</a:t>
            </a:r>
            <a:endParaRPr sz="1800">
              <a:latin typeface="UD デジタル 教科書体 NP-B"/>
              <a:cs typeface="UD デジタル 教科書体 NP-B"/>
            </a:endParaRPr>
          </a:p>
        </p:txBody>
      </p:sp>
      <p:sp>
        <p:nvSpPr>
          <p:cNvPr id="9" name="object 9"/>
          <p:cNvSpPr txBox="1"/>
          <p:nvPr/>
        </p:nvSpPr>
        <p:spPr>
          <a:xfrm>
            <a:off x="5282402" y="2177118"/>
            <a:ext cx="1273810" cy="453390"/>
          </a:xfrm>
          <a:prstGeom prst="rect">
            <a:avLst/>
          </a:prstGeom>
        </p:spPr>
        <p:txBody>
          <a:bodyPr vert="horz" wrap="square" lIns="0" tIns="13335" rIns="0" bIns="0" rtlCol="0">
            <a:spAutoFit/>
          </a:bodyPr>
          <a:lstStyle/>
          <a:p>
            <a:pPr marL="12700" marR="5080">
              <a:lnSpc>
                <a:spcPct val="100000"/>
              </a:lnSpc>
              <a:spcBef>
                <a:spcPts val="105"/>
              </a:spcBef>
            </a:pPr>
            <a:r>
              <a:rPr sz="1400" b="1" spc="-10" dirty="0">
                <a:latin typeface="UD デジタル 教科書体 NP-B"/>
                <a:cs typeface="UD デジタル 教科書体 NP-B"/>
              </a:rPr>
              <a:t>液体エネルギーガス気体⇒液体</a:t>
            </a:r>
            <a:endParaRPr sz="1400">
              <a:latin typeface="UD デジタル 教科書体 NP-B"/>
              <a:cs typeface="UD デジタル 教科書体 NP-B"/>
            </a:endParaRPr>
          </a:p>
        </p:txBody>
      </p:sp>
      <p:sp>
        <p:nvSpPr>
          <p:cNvPr id="10" name="object 10"/>
          <p:cNvSpPr txBox="1"/>
          <p:nvPr/>
        </p:nvSpPr>
        <p:spPr>
          <a:xfrm>
            <a:off x="5546181" y="1426959"/>
            <a:ext cx="836294" cy="269240"/>
          </a:xfrm>
          <a:prstGeom prst="rect">
            <a:avLst/>
          </a:prstGeom>
        </p:spPr>
        <p:txBody>
          <a:bodyPr vert="horz" wrap="square" lIns="0" tIns="12065" rIns="0" bIns="0" rtlCol="0">
            <a:spAutoFit/>
          </a:bodyPr>
          <a:lstStyle/>
          <a:p>
            <a:pPr marL="12700">
              <a:lnSpc>
                <a:spcPct val="100000"/>
              </a:lnSpc>
              <a:spcBef>
                <a:spcPts val="95"/>
              </a:spcBef>
            </a:pPr>
            <a:r>
              <a:rPr sz="1600" b="1" spc="-25" dirty="0">
                <a:latin typeface="UD デジタル 教科書体 NP-B"/>
                <a:cs typeface="UD デジタル 教科書体 NP-B"/>
              </a:rPr>
              <a:t>偏在資</a:t>
            </a:r>
            <a:r>
              <a:rPr sz="1600" b="1" spc="-50" dirty="0">
                <a:latin typeface="UD デジタル 教科書体 NP-B"/>
                <a:cs typeface="UD デジタル 教科書体 NP-B"/>
              </a:rPr>
              <a:t>源</a:t>
            </a:r>
            <a:endParaRPr sz="1600">
              <a:latin typeface="UD デジタル 教科書体 NP-B"/>
              <a:cs typeface="UD デジタル 教科書体 NP-B"/>
            </a:endParaRPr>
          </a:p>
        </p:txBody>
      </p:sp>
      <p:grpSp>
        <p:nvGrpSpPr>
          <p:cNvPr id="11" name="object 11"/>
          <p:cNvGrpSpPr/>
          <p:nvPr/>
        </p:nvGrpSpPr>
        <p:grpSpPr>
          <a:xfrm>
            <a:off x="8985250" y="1651764"/>
            <a:ext cx="1841500" cy="469900"/>
            <a:chOff x="8985250" y="1651764"/>
            <a:chExt cx="1841500" cy="469900"/>
          </a:xfrm>
        </p:grpSpPr>
        <p:sp>
          <p:nvSpPr>
            <p:cNvPr id="12" name="object 12"/>
            <p:cNvSpPr/>
            <p:nvPr/>
          </p:nvSpPr>
          <p:spPr>
            <a:xfrm>
              <a:off x="8991600" y="1658114"/>
              <a:ext cx="1828800" cy="457200"/>
            </a:xfrm>
            <a:custGeom>
              <a:avLst/>
              <a:gdLst/>
              <a:ahLst/>
              <a:cxnLst/>
              <a:rect l="l" t="t" r="r" b="b"/>
              <a:pathLst>
                <a:path w="1828800" h="457200">
                  <a:moveTo>
                    <a:pt x="1752600" y="0"/>
                  </a:moveTo>
                  <a:lnTo>
                    <a:pt x="76200" y="0"/>
                  </a:lnTo>
                  <a:lnTo>
                    <a:pt x="46537" y="5987"/>
                  </a:lnTo>
                  <a:lnTo>
                    <a:pt x="22317" y="22317"/>
                  </a:lnTo>
                  <a:lnTo>
                    <a:pt x="5987" y="46537"/>
                  </a:lnTo>
                  <a:lnTo>
                    <a:pt x="0" y="76200"/>
                  </a:lnTo>
                  <a:lnTo>
                    <a:pt x="0" y="381000"/>
                  </a:lnTo>
                  <a:lnTo>
                    <a:pt x="5987" y="410656"/>
                  </a:lnTo>
                  <a:lnTo>
                    <a:pt x="22317" y="434878"/>
                  </a:lnTo>
                  <a:lnTo>
                    <a:pt x="46537" y="451210"/>
                  </a:lnTo>
                  <a:lnTo>
                    <a:pt x="76200" y="457200"/>
                  </a:lnTo>
                  <a:lnTo>
                    <a:pt x="1752600" y="457200"/>
                  </a:lnTo>
                  <a:lnTo>
                    <a:pt x="1782262" y="451210"/>
                  </a:lnTo>
                  <a:lnTo>
                    <a:pt x="1806482" y="434878"/>
                  </a:lnTo>
                  <a:lnTo>
                    <a:pt x="1822812" y="410656"/>
                  </a:lnTo>
                  <a:lnTo>
                    <a:pt x="1828800" y="381000"/>
                  </a:lnTo>
                  <a:lnTo>
                    <a:pt x="1828800" y="76200"/>
                  </a:lnTo>
                  <a:lnTo>
                    <a:pt x="1822812" y="46537"/>
                  </a:lnTo>
                  <a:lnTo>
                    <a:pt x="1806482" y="22317"/>
                  </a:lnTo>
                  <a:lnTo>
                    <a:pt x="1782262" y="5987"/>
                  </a:lnTo>
                  <a:lnTo>
                    <a:pt x="1752600" y="0"/>
                  </a:lnTo>
                  <a:close/>
                </a:path>
              </a:pathLst>
            </a:custGeom>
            <a:solidFill>
              <a:srgbClr val="00B0F0"/>
            </a:solidFill>
          </p:spPr>
          <p:txBody>
            <a:bodyPr wrap="square" lIns="0" tIns="0" rIns="0" bIns="0" rtlCol="0"/>
            <a:lstStyle/>
            <a:p>
              <a:endParaRPr/>
            </a:p>
          </p:txBody>
        </p:sp>
        <p:sp>
          <p:nvSpPr>
            <p:cNvPr id="13" name="object 13"/>
            <p:cNvSpPr/>
            <p:nvPr/>
          </p:nvSpPr>
          <p:spPr>
            <a:xfrm>
              <a:off x="8991600" y="1658114"/>
              <a:ext cx="1828800" cy="457200"/>
            </a:xfrm>
            <a:custGeom>
              <a:avLst/>
              <a:gdLst/>
              <a:ahLst/>
              <a:cxnLst/>
              <a:rect l="l" t="t" r="r" b="b"/>
              <a:pathLst>
                <a:path w="1828800" h="457200">
                  <a:moveTo>
                    <a:pt x="0" y="76200"/>
                  </a:moveTo>
                  <a:lnTo>
                    <a:pt x="5987" y="46537"/>
                  </a:lnTo>
                  <a:lnTo>
                    <a:pt x="22317" y="22317"/>
                  </a:lnTo>
                  <a:lnTo>
                    <a:pt x="46537" y="5987"/>
                  </a:lnTo>
                  <a:lnTo>
                    <a:pt x="76200" y="0"/>
                  </a:lnTo>
                  <a:lnTo>
                    <a:pt x="1752600" y="0"/>
                  </a:lnTo>
                  <a:lnTo>
                    <a:pt x="1782262" y="5987"/>
                  </a:lnTo>
                  <a:lnTo>
                    <a:pt x="1806482" y="22317"/>
                  </a:lnTo>
                  <a:lnTo>
                    <a:pt x="1822812" y="46537"/>
                  </a:lnTo>
                  <a:lnTo>
                    <a:pt x="1828800" y="76200"/>
                  </a:lnTo>
                  <a:lnTo>
                    <a:pt x="1828800" y="381000"/>
                  </a:lnTo>
                  <a:lnTo>
                    <a:pt x="1822812" y="410656"/>
                  </a:lnTo>
                  <a:lnTo>
                    <a:pt x="1806482" y="434878"/>
                  </a:lnTo>
                  <a:lnTo>
                    <a:pt x="1782262" y="451210"/>
                  </a:lnTo>
                  <a:lnTo>
                    <a:pt x="1752600" y="457200"/>
                  </a:lnTo>
                  <a:lnTo>
                    <a:pt x="76200" y="457200"/>
                  </a:lnTo>
                  <a:lnTo>
                    <a:pt x="46537" y="451210"/>
                  </a:lnTo>
                  <a:lnTo>
                    <a:pt x="22317" y="434878"/>
                  </a:lnTo>
                  <a:lnTo>
                    <a:pt x="5987" y="410656"/>
                  </a:lnTo>
                  <a:lnTo>
                    <a:pt x="0" y="381000"/>
                  </a:lnTo>
                  <a:lnTo>
                    <a:pt x="0" y="76200"/>
                  </a:lnTo>
                  <a:close/>
                </a:path>
              </a:pathLst>
            </a:custGeom>
            <a:ln w="12192">
              <a:solidFill>
                <a:srgbClr val="C00000"/>
              </a:solidFill>
            </a:ln>
          </p:spPr>
          <p:txBody>
            <a:bodyPr wrap="square" lIns="0" tIns="0" rIns="0" bIns="0" rtlCol="0"/>
            <a:lstStyle/>
            <a:p>
              <a:endParaRPr/>
            </a:p>
          </p:txBody>
        </p:sp>
      </p:grpSp>
      <p:sp>
        <p:nvSpPr>
          <p:cNvPr id="14" name="object 14"/>
          <p:cNvSpPr txBox="1"/>
          <p:nvPr/>
        </p:nvSpPr>
        <p:spPr>
          <a:xfrm>
            <a:off x="9436827" y="1717610"/>
            <a:ext cx="939800" cy="299720"/>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rgbClr val="FFFFFF"/>
                </a:solidFill>
                <a:latin typeface="UD デジタル 教科書体 NP-B"/>
                <a:cs typeface="UD デジタル 教科書体 NP-B"/>
              </a:rPr>
              <a:t>水素産業</a:t>
            </a:r>
            <a:endParaRPr sz="1800">
              <a:latin typeface="UD デジタル 教科書体 NP-B"/>
              <a:cs typeface="UD デジタル 教科書体 NP-B"/>
            </a:endParaRPr>
          </a:p>
        </p:txBody>
      </p:sp>
      <p:grpSp>
        <p:nvGrpSpPr>
          <p:cNvPr id="15" name="object 15"/>
          <p:cNvGrpSpPr/>
          <p:nvPr/>
        </p:nvGrpSpPr>
        <p:grpSpPr>
          <a:xfrm>
            <a:off x="7616952" y="1891289"/>
            <a:ext cx="1375410" cy="114300"/>
            <a:chOff x="7616952" y="1891289"/>
            <a:chExt cx="1375410" cy="114300"/>
          </a:xfrm>
        </p:grpSpPr>
        <p:sp>
          <p:nvSpPr>
            <p:cNvPr id="16" name="object 16"/>
            <p:cNvSpPr/>
            <p:nvPr/>
          </p:nvSpPr>
          <p:spPr>
            <a:xfrm>
              <a:off x="7636002" y="1948435"/>
              <a:ext cx="1261110" cy="0"/>
            </a:xfrm>
            <a:custGeom>
              <a:avLst/>
              <a:gdLst/>
              <a:ahLst/>
              <a:cxnLst/>
              <a:rect l="l" t="t" r="r" b="b"/>
              <a:pathLst>
                <a:path w="1261109">
                  <a:moveTo>
                    <a:pt x="0" y="0"/>
                  </a:moveTo>
                  <a:lnTo>
                    <a:pt x="1261110" y="0"/>
                  </a:lnTo>
                </a:path>
              </a:pathLst>
            </a:custGeom>
            <a:ln w="38100">
              <a:solidFill>
                <a:srgbClr val="C00000"/>
              </a:solidFill>
              <a:prstDash val="lgDash"/>
            </a:ln>
          </p:spPr>
          <p:txBody>
            <a:bodyPr wrap="square" lIns="0" tIns="0" rIns="0" bIns="0" rtlCol="0"/>
            <a:lstStyle/>
            <a:p>
              <a:endParaRPr/>
            </a:p>
          </p:txBody>
        </p:sp>
        <p:sp>
          <p:nvSpPr>
            <p:cNvPr id="17" name="object 17"/>
            <p:cNvSpPr/>
            <p:nvPr/>
          </p:nvSpPr>
          <p:spPr>
            <a:xfrm>
              <a:off x="8878064" y="1891289"/>
              <a:ext cx="114300" cy="114300"/>
            </a:xfrm>
            <a:custGeom>
              <a:avLst/>
              <a:gdLst/>
              <a:ahLst/>
              <a:cxnLst/>
              <a:rect l="l" t="t" r="r" b="b"/>
              <a:pathLst>
                <a:path w="114300" h="114300">
                  <a:moveTo>
                    <a:pt x="0" y="0"/>
                  </a:moveTo>
                  <a:lnTo>
                    <a:pt x="0" y="114300"/>
                  </a:lnTo>
                  <a:lnTo>
                    <a:pt x="114300" y="57150"/>
                  </a:lnTo>
                  <a:lnTo>
                    <a:pt x="0" y="0"/>
                  </a:lnTo>
                  <a:close/>
                </a:path>
              </a:pathLst>
            </a:custGeom>
            <a:solidFill>
              <a:srgbClr val="C00000"/>
            </a:solidFill>
          </p:spPr>
          <p:txBody>
            <a:bodyPr wrap="square" lIns="0" tIns="0" rIns="0" bIns="0" rtlCol="0"/>
            <a:lstStyle/>
            <a:p>
              <a:endParaRPr/>
            </a:p>
          </p:txBody>
        </p:sp>
      </p:grpSp>
      <p:sp>
        <p:nvSpPr>
          <p:cNvPr id="18" name="object 18"/>
          <p:cNvSpPr txBox="1"/>
          <p:nvPr/>
        </p:nvSpPr>
        <p:spPr>
          <a:xfrm>
            <a:off x="9182185" y="1406398"/>
            <a:ext cx="1444625" cy="269240"/>
          </a:xfrm>
          <a:prstGeom prst="rect">
            <a:avLst/>
          </a:prstGeom>
        </p:spPr>
        <p:txBody>
          <a:bodyPr vert="horz" wrap="square" lIns="0" tIns="12065" rIns="0" bIns="0" rtlCol="0">
            <a:spAutoFit/>
          </a:bodyPr>
          <a:lstStyle/>
          <a:p>
            <a:pPr marL="12700">
              <a:lnSpc>
                <a:spcPct val="100000"/>
              </a:lnSpc>
              <a:spcBef>
                <a:spcPts val="95"/>
              </a:spcBef>
            </a:pPr>
            <a:r>
              <a:rPr sz="1600" b="1" spc="-25" dirty="0">
                <a:latin typeface="UD デジタル 教科書体 NP-B"/>
                <a:cs typeface="UD デジタル 教科書体 NP-B"/>
              </a:rPr>
              <a:t>ユビキタス資</a:t>
            </a:r>
            <a:r>
              <a:rPr sz="1600" b="1" spc="-50" dirty="0">
                <a:latin typeface="UD デジタル 教科書体 NP-B"/>
                <a:cs typeface="UD デジタル 教科書体 NP-B"/>
              </a:rPr>
              <a:t>源</a:t>
            </a:r>
            <a:endParaRPr sz="1600">
              <a:latin typeface="UD デジタル 教科書体 NP-B"/>
              <a:cs typeface="UD デジタル 教科書体 NP-B"/>
            </a:endParaRPr>
          </a:p>
        </p:txBody>
      </p:sp>
      <p:sp>
        <p:nvSpPr>
          <p:cNvPr id="19" name="object 19"/>
          <p:cNvSpPr txBox="1"/>
          <p:nvPr/>
        </p:nvSpPr>
        <p:spPr>
          <a:xfrm>
            <a:off x="5943325" y="821259"/>
            <a:ext cx="2900045" cy="239395"/>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C00000"/>
                </a:solidFill>
                <a:latin typeface="UD デジタル 教科書体 NP-B"/>
                <a:cs typeface="UD デジタル 教科書体 NP-B"/>
              </a:rPr>
              <a:t>2021</a:t>
            </a:r>
            <a:r>
              <a:rPr sz="1400" b="1" spc="-20" dirty="0">
                <a:solidFill>
                  <a:srgbClr val="C00000"/>
                </a:solidFill>
                <a:latin typeface="UD デジタル 教科書体 NP-B"/>
                <a:cs typeface="UD デジタル 教科書体 NP-B"/>
              </a:rPr>
              <a:t>年 第六次エネルギー基本計画</a:t>
            </a:r>
            <a:endParaRPr sz="1400">
              <a:latin typeface="UD デジタル 教科書体 NP-B"/>
              <a:cs typeface="UD デジタル 教科書体 NP-B"/>
            </a:endParaRPr>
          </a:p>
        </p:txBody>
      </p:sp>
      <p:grpSp>
        <p:nvGrpSpPr>
          <p:cNvPr id="20" name="object 20"/>
          <p:cNvGrpSpPr/>
          <p:nvPr/>
        </p:nvGrpSpPr>
        <p:grpSpPr>
          <a:xfrm>
            <a:off x="251459" y="1008888"/>
            <a:ext cx="7425055" cy="1823085"/>
            <a:chOff x="251459" y="1008888"/>
            <a:chExt cx="7425055" cy="1823085"/>
          </a:xfrm>
        </p:grpSpPr>
        <p:sp>
          <p:nvSpPr>
            <p:cNvPr id="21" name="object 21"/>
            <p:cNvSpPr/>
            <p:nvPr/>
          </p:nvSpPr>
          <p:spPr>
            <a:xfrm>
              <a:off x="6838950" y="1948431"/>
              <a:ext cx="797560" cy="2540"/>
            </a:xfrm>
            <a:custGeom>
              <a:avLst/>
              <a:gdLst/>
              <a:ahLst/>
              <a:cxnLst/>
              <a:rect l="l" t="t" r="r" b="b"/>
              <a:pathLst>
                <a:path w="797559" h="2539">
                  <a:moveTo>
                    <a:pt x="0" y="2108"/>
                  </a:moveTo>
                  <a:lnTo>
                    <a:pt x="797560" y="0"/>
                  </a:lnTo>
                </a:path>
              </a:pathLst>
            </a:custGeom>
            <a:ln w="38100">
              <a:solidFill>
                <a:srgbClr val="C00000"/>
              </a:solidFill>
            </a:ln>
          </p:spPr>
          <p:txBody>
            <a:bodyPr wrap="square" lIns="0" tIns="0" rIns="0" bIns="0" rtlCol="0"/>
            <a:lstStyle/>
            <a:p>
              <a:endParaRPr/>
            </a:p>
          </p:txBody>
        </p:sp>
        <p:pic>
          <p:nvPicPr>
            <p:cNvPr id="22" name="object 22"/>
            <p:cNvPicPr/>
            <p:nvPr/>
          </p:nvPicPr>
          <p:blipFill>
            <a:blip r:embed="rId4" cstate="print"/>
            <a:stretch>
              <a:fillRect/>
            </a:stretch>
          </p:blipFill>
          <p:spPr>
            <a:xfrm>
              <a:off x="7202424" y="1008888"/>
              <a:ext cx="473963" cy="429767"/>
            </a:xfrm>
            <a:prstGeom prst="rect">
              <a:avLst/>
            </a:prstGeom>
          </p:spPr>
        </p:pic>
        <p:sp>
          <p:nvSpPr>
            <p:cNvPr id="23" name="object 23"/>
            <p:cNvSpPr/>
            <p:nvPr/>
          </p:nvSpPr>
          <p:spPr>
            <a:xfrm>
              <a:off x="7279565" y="1080361"/>
              <a:ext cx="320675" cy="280670"/>
            </a:xfrm>
            <a:custGeom>
              <a:avLst/>
              <a:gdLst/>
              <a:ahLst/>
              <a:cxnLst/>
              <a:rect l="l" t="t" r="r" b="b"/>
              <a:pathLst>
                <a:path w="320675" h="280669">
                  <a:moveTo>
                    <a:pt x="320243" y="0"/>
                  </a:moveTo>
                  <a:lnTo>
                    <a:pt x="0" y="939"/>
                  </a:lnTo>
                  <a:lnTo>
                    <a:pt x="165404" y="280314"/>
                  </a:lnTo>
                  <a:lnTo>
                    <a:pt x="320243" y="0"/>
                  </a:lnTo>
                  <a:close/>
                </a:path>
              </a:pathLst>
            </a:custGeom>
            <a:solidFill>
              <a:srgbClr val="D24726"/>
            </a:solidFill>
          </p:spPr>
          <p:txBody>
            <a:bodyPr wrap="square" lIns="0" tIns="0" rIns="0" bIns="0" rtlCol="0"/>
            <a:lstStyle/>
            <a:p>
              <a:endParaRPr/>
            </a:p>
          </p:txBody>
        </p:sp>
        <p:sp>
          <p:nvSpPr>
            <p:cNvPr id="24" name="object 24"/>
            <p:cNvSpPr/>
            <p:nvPr/>
          </p:nvSpPr>
          <p:spPr>
            <a:xfrm>
              <a:off x="7279563" y="1080361"/>
              <a:ext cx="320675" cy="280670"/>
            </a:xfrm>
            <a:custGeom>
              <a:avLst/>
              <a:gdLst/>
              <a:ahLst/>
              <a:cxnLst/>
              <a:rect l="l" t="t" r="r" b="b"/>
              <a:pathLst>
                <a:path w="320675" h="280669">
                  <a:moveTo>
                    <a:pt x="0" y="939"/>
                  </a:moveTo>
                  <a:lnTo>
                    <a:pt x="320243" y="0"/>
                  </a:lnTo>
                  <a:lnTo>
                    <a:pt x="165404" y="280314"/>
                  </a:lnTo>
                  <a:lnTo>
                    <a:pt x="0" y="939"/>
                  </a:lnTo>
                  <a:close/>
                </a:path>
              </a:pathLst>
            </a:custGeom>
            <a:ln w="12700">
              <a:solidFill>
                <a:srgbClr val="C00000"/>
              </a:solidFill>
            </a:ln>
          </p:spPr>
          <p:txBody>
            <a:bodyPr wrap="square" lIns="0" tIns="0" rIns="0" bIns="0" rtlCol="0"/>
            <a:lstStyle/>
            <a:p>
              <a:endParaRPr/>
            </a:p>
          </p:txBody>
        </p:sp>
        <p:pic>
          <p:nvPicPr>
            <p:cNvPr id="25" name="object 25"/>
            <p:cNvPicPr/>
            <p:nvPr/>
          </p:nvPicPr>
          <p:blipFill>
            <a:blip r:embed="rId5" cstate="print"/>
            <a:stretch>
              <a:fillRect/>
            </a:stretch>
          </p:blipFill>
          <p:spPr>
            <a:xfrm>
              <a:off x="251459" y="1161287"/>
              <a:ext cx="3855719" cy="1670303"/>
            </a:xfrm>
            <a:prstGeom prst="rect">
              <a:avLst/>
            </a:prstGeom>
          </p:spPr>
        </p:pic>
        <p:pic>
          <p:nvPicPr>
            <p:cNvPr id="26" name="object 26"/>
            <p:cNvPicPr/>
            <p:nvPr/>
          </p:nvPicPr>
          <p:blipFill>
            <a:blip r:embed="rId6" cstate="print"/>
            <a:stretch>
              <a:fillRect/>
            </a:stretch>
          </p:blipFill>
          <p:spPr>
            <a:xfrm>
              <a:off x="914400" y="1688591"/>
              <a:ext cx="1770887" cy="521207"/>
            </a:xfrm>
            <a:prstGeom prst="rect">
              <a:avLst/>
            </a:prstGeom>
          </p:spPr>
        </p:pic>
      </p:grpSp>
      <p:grpSp>
        <p:nvGrpSpPr>
          <p:cNvPr id="27" name="object 27"/>
          <p:cNvGrpSpPr/>
          <p:nvPr/>
        </p:nvGrpSpPr>
        <p:grpSpPr>
          <a:xfrm>
            <a:off x="137160" y="3703320"/>
            <a:ext cx="11943715" cy="2938780"/>
            <a:chOff x="137160" y="3703320"/>
            <a:chExt cx="11943715" cy="2938780"/>
          </a:xfrm>
        </p:grpSpPr>
        <p:pic>
          <p:nvPicPr>
            <p:cNvPr id="28" name="object 28"/>
            <p:cNvPicPr/>
            <p:nvPr/>
          </p:nvPicPr>
          <p:blipFill>
            <a:blip r:embed="rId7" cstate="print"/>
            <a:stretch>
              <a:fillRect/>
            </a:stretch>
          </p:blipFill>
          <p:spPr>
            <a:xfrm>
              <a:off x="137160" y="3730752"/>
              <a:ext cx="6361175" cy="2910839"/>
            </a:xfrm>
            <a:prstGeom prst="rect">
              <a:avLst/>
            </a:prstGeom>
          </p:spPr>
        </p:pic>
        <p:pic>
          <p:nvPicPr>
            <p:cNvPr id="29" name="object 29"/>
            <p:cNvPicPr/>
            <p:nvPr/>
          </p:nvPicPr>
          <p:blipFill>
            <a:blip r:embed="rId8" cstate="print"/>
            <a:stretch>
              <a:fillRect/>
            </a:stretch>
          </p:blipFill>
          <p:spPr>
            <a:xfrm>
              <a:off x="3322786" y="4894881"/>
              <a:ext cx="1232142" cy="232752"/>
            </a:xfrm>
            <a:prstGeom prst="rect">
              <a:avLst/>
            </a:prstGeom>
          </p:spPr>
        </p:pic>
        <p:pic>
          <p:nvPicPr>
            <p:cNvPr id="30" name="object 30"/>
            <p:cNvPicPr/>
            <p:nvPr/>
          </p:nvPicPr>
          <p:blipFill>
            <a:blip r:embed="rId9" cstate="print"/>
            <a:stretch>
              <a:fillRect/>
            </a:stretch>
          </p:blipFill>
          <p:spPr>
            <a:xfrm>
              <a:off x="6891529" y="3703320"/>
              <a:ext cx="5189219" cy="2909315"/>
            </a:xfrm>
            <a:prstGeom prst="rect">
              <a:avLst/>
            </a:prstGeom>
          </p:spPr>
        </p:pic>
      </p:grpSp>
      <p:sp>
        <p:nvSpPr>
          <p:cNvPr id="31" name="object 31"/>
          <p:cNvSpPr txBox="1"/>
          <p:nvPr/>
        </p:nvSpPr>
        <p:spPr>
          <a:xfrm>
            <a:off x="254853" y="3078143"/>
            <a:ext cx="5405755" cy="513080"/>
          </a:xfrm>
          <a:prstGeom prst="rect">
            <a:avLst/>
          </a:prstGeom>
        </p:spPr>
        <p:txBody>
          <a:bodyPr vert="horz" wrap="square" lIns="0" tIns="12065" rIns="0" bIns="0" rtlCol="0">
            <a:spAutoFit/>
          </a:bodyPr>
          <a:lstStyle/>
          <a:p>
            <a:pPr marL="12700" marR="5080">
              <a:lnSpc>
                <a:spcPct val="100000"/>
              </a:lnSpc>
              <a:spcBef>
                <a:spcPts val="95"/>
              </a:spcBef>
            </a:pPr>
            <a:r>
              <a:rPr sz="1600" b="0" spc="-25" dirty="0">
                <a:latin typeface="BIZ UDP明朝 Medium"/>
                <a:cs typeface="BIZ UDP明朝 Medium"/>
              </a:rPr>
              <a:t>第一次世界大戦時</a:t>
            </a:r>
            <a:r>
              <a:rPr sz="1600" b="0" spc="-10" dirty="0">
                <a:latin typeface="BIZ UDP明朝 Medium"/>
                <a:cs typeface="BIZ UDP明朝 Medium"/>
              </a:rPr>
              <a:t>、</a:t>
            </a:r>
            <a:r>
              <a:rPr sz="1600" b="0" spc="-25" dirty="0">
                <a:latin typeface="BIZ UDP明朝 Medium"/>
                <a:cs typeface="BIZ UDP明朝 Medium"/>
              </a:rPr>
              <a:t>英国</a:t>
            </a:r>
            <a:r>
              <a:rPr sz="1600" b="0" spc="-20" dirty="0">
                <a:latin typeface="BIZ UDP明朝 Medium"/>
                <a:cs typeface="BIZ UDP明朝 Medium"/>
              </a:rPr>
              <a:t>チ</a:t>
            </a:r>
            <a:r>
              <a:rPr sz="1600" b="0" spc="-25" dirty="0">
                <a:latin typeface="BIZ UDP明朝 Medium"/>
                <a:cs typeface="BIZ UDP明朝 Medium"/>
              </a:rPr>
              <a:t>ャ</a:t>
            </a:r>
            <a:r>
              <a:rPr sz="1600" b="0" spc="-30" dirty="0">
                <a:latin typeface="BIZ UDP明朝 Medium"/>
                <a:cs typeface="BIZ UDP明朝 Medium"/>
              </a:rPr>
              <a:t>ー</a:t>
            </a:r>
            <a:r>
              <a:rPr sz="1600" b="0" spc="-20" dirty="0">
                <a:latin typeface="BIZ UDP明朝 Medium"/>
                <a:cs typeface="BIZ UDP明朝 Medium"/>
              </a:rPr>
              <a:t>チル</a:t>
            </a:r>
            <a:r>
              <a:rPr sz="1600" b="0" spc="-25" dirty="0">
                <a:latin typeface="BIZ UDP明朝 Medium"/>
                <a:cs typeface="BIZ UDP明朝 Medium"/>
              </a:rPr>
              <a:t>海軍</a:t>
            </a:r>
            <a:r>
              <a:rPr sz="1600" b="0" spc="-10" dirty="0">
                <a:latin typeface="BIZ UDP明朝 Medium"/>
                <a:cs typeface="BIZ UDP明朝 Medium"/>
              </a:rPr>
              <a:t>大</a:t>
            </a:r>
            <a:r>
              <a:rPr sz="1600" b="0" spc="-25" dirty="0">
                <a:latin typeface="BIZ UDP明朝 Medium"/>
                <a:cs typeface="BIZ UDP明朝 Medium"/>
              </a:rPr>
              <a:t>臣は</a:t>
            </a:r>
            <a:r>
              <a:rPr sz="1600" b="0" spc="-10" dirty="0">
                <a:latin typeface="BIZ UDP明朝 Medium"/>
                <a:cs typeface="BIZ UDP明朝 Medium"/>
              </a:rPr>
              <a:t>、艦</a:t>
            </a:r>
            <a:r>
              <a:rPr sz="1600" b="0" spc="-25" dirty="0">
                <a:latin typeface="BIZ UDP明朝 Medium"/>
                <a:cs typeface="BIZ UDP明朝 Medium"/>
              </a:rPr>
              <a:t>艇の</a:t>
            </a:r>
            <a:r>
              <a:rPr sz="1600" b="0" spc="-10" dirty="0">
                <a:latin typeface="BIZ UDP明朝 Medium"/>
                <a:cs typeface="BIZ UDP明朝 Medium"/>
              </a:rPr>
              <a:t>燃</a:t>
            </a:r>
            <a:r>
              <a:rPr sz="1600" b="0" spc="-25" dirty="0">
                <a:latin typeface="BIZ UDP明朝 Medium"/>
                <a:cs typeface="BIZ UDP明朝 Medium"/>
              </a:rPr>
              <a:t>料</a:t>
            </a:r>
            <a:r>
              <a:rPr sz="1600" b="0" spc="-50" dirty="0">
                <a:latin typeface="BIZ UDP明朝 Medium"/>
                <a:cs typeface="BIZ UDP明朝 Medium"/>
              </a:rPr>
              <a:t>を</a:t>
            </a:r>
            <a:r>
              <a:rPr sz="1600" b="0" spc="-25" dirty="0">
                <a:latin typeface="BIZ UDP明朝 Medium"/>
                <a:cs typeface="BIZ UDP明朝 Medium"/>
              </a:rPr>
              <a:t>石炭</a:t>
            </a:r>
            <a:r>
              <a:rPr sz="1600" b="0" spc="-30" dirty="0">
                <a:latin typeface="BIZ UDP明朝 Medium"/>
                <a:cs typeface="BIZ UDP明朝 Medium"/>
              </a:rPr>
              <a:t>か</a:t>
            </a:r>
            <a:r>
              <a:rPr sz="1600" b="0" spc="-25" dirty="0">
                <a:latin typeface="BIZ UDP明朝 Medium"/>
                <a:cs typeface="BIZ UDP明朝 Medium"/>
              </a:rPr>
              <a:t>ら石油</a:t>
            </a:r>
            <a:r>
              <a:rPr sz="1600" b="0" spc="-20" dirty="0">
                <a:latin typeface="BIZ UDP明朝 Medium"/>
                <a:cs typeface="BIZ UDP明朝 Medium"/>
              </a:rPr>
              <a:t>に</a:t>
            </a:r>
            <a:r>
              <a:rPr sz="1600" b="0" spc="-25" dirty="0">
                <a:latin typeface="BIZ UDP明朝 Medium"/>
                <a:cs typeface="BIZ UDP明朝 Medium"/>
              </a:rPr>
              <a:t>転換</a:t>
            </a:r>
            <a:r>
              <a:rPr sz="1600" b="0" spc="-50" dirty="0">
                <a:latin typeface="BIZ UDP明朝 Medium"/>
                <a:cs typeface="BIZ UDP明朝 Medium"/>
              </a:rPr>
              <a:t>。</a:t>
            </a:r>
            <a:endParaRPr sz="1600">
              <a:latin typeface="BIZ UDP明朝 Medium"/>
              <a:cs typeface="BIZ UDP明朝 Medium"/>
            </a:endParaRPr>
          </a:p>
        </p:txBody>
      </p:sp>
      <p:sp>
        <p:nvSpPr>
          <p:cNvPr id="32" name="object 32"/>
          <p:cNvSpPr txBox="1"/>
          <p:nvPr/>
        </p:nvSpPr>
        <p:spPr>
          <a:xfrm>
            <a:off x="9075313" y="6603630"/>
            <a:ext cx="236474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Meiryo UI"/>
                <a:cs typeface="Meiryo UI"/>
              </a:rPr>
              <a:t>三井化学 岩国大竹コンビナート</a:t>
            </a:r>
            <a:endParaRPr sz="1400">
              <a:latin typeface="Meiryo UI"/>
              <a:cs typeface="Meiryo UI"/>
            </a:endParaRPr>
          </a:p>
        </p:txBody>
      </p:sp>
      <p:sp>
        <p:nvSpPr>
          <p:cNvPr id="33" name="object 33"/>
          <p:cNvSpPr txBox="1"/>
          <p:nvPr/>
        </p:nvSpPr>
        <p:spPr>
          <a:xfrm>
            <a:off x="1162522" y="2214396"/>
            <a:ext cx="1273810" cy="239395"/>
          </a:xfrm>
          <a:prstGeom prst="rect">
            <a:avLst/>
          </a:prstGeom>
        </p:spPr>
        <p:txBody>
          <a:bodyPr vert="horz" wrap="square" lIns="0" tIns="13335" rIns="0" bIns="0" rtlCol="0">
            <a:spAutoFit/>
          </a:bodyPr>
          <a:lstStyle/>
          <a:p>
            <a:pPr marL="12700">
              <a:lnSpc>
                <a:spcPct val="100000"/>
              </a:lnSpc>
              <a:spcBef>
                <a:spcPts val="105"/>
              </a:spcBef>
            </a:pPr>
            <a:r>
              <a:rPr sz="1400" b="1" spc="-10" dirty="0">
                <a:latin typeface="UD デジタル 教科書体 NP-B"/>
                <a:cs typeface="UD デジタル 教科書体 NP-B"/>
              </a:rPr>
              <a:t>固体エネルギー</a:t>
            </a:r>
            <a:endParaRPr sz="1400">
              <a:latin typeface="UD デジタル 教科書体 NP-B"/>
              <a:cs typeface="UD デジタル 教科書体 NP-B"/>
            </a:endParaRPr>
          </a:p>
        </p:txBody>
      </p:sp>
      <p:sp>
        <p:nvSpPr>
          <p:cNvPr id="34" name="object 34"/>
          <p:cNvSpPr txBox="1"/>
          <p:nvPr/>
        </p:nvSpPr>
        <p:spPr>
          <a:xfrm>
            <a:off x="1004097" y="1386536"/>
            <a:ext cx="162560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00000"/>
                </a:solidFill>
                <a:latin typeface="UD デジタル 教科書体 NP-B"/>
                <a:cs typeface="UD デジタル 教科書体 NP-B"/>
              </a:rPr>
              <a:t>ユビキタス資源</a:t>
            </a:r>
            <a:endParaRPr sz="1800">
              <a:latin typeface="UD デジタル 教科書体 NP-B"/>
              <a:cs typeface="UD デジタル 教科書体 NP-B"/>
            </a:endParaRPr>
          </a:p>
        </p:txBody>
      </p:sp>
      <p:sp>
        <p:nvSpPr>
          <p:cNvPr id="35" name="object 35"/>
          <p:cNvSpPr txBox="1"/>
          <p:nvPr/>
        </p:nvSpPr>
        <p:spPr>
          <a:xfrm>
            <a:off x="6182068" y="2741189"/>
            <a:ext cx="5877560" cy="939800"/>
          </a:xfrm>
          <a:prstGeom prst="rect">
            <a:avLst/>
          </a:prstGeom>
        </p:spPr>
        <p:txBody>
          <a:bodyPr vert="horz" wrap="square" lIns="0" tIns="12700" rIns="0" bIns="0" rtlCol="0">
            <a:spAutoFit/>
          </a:bodyPr>
          <a:lstStyle/>
          <a:p>
            <a:pPr marL="12700">
              <a:lnSpc>
                <a:spcPct val="100000"/>
              </a:lnSpc>
              <a:spcBef>
                <a:spcPts val="100"/>
              </a:spcBef>
            </a:pPr>
            <a:r>
              <a:rPr sz="1200" b="0" spc="-5" dirty="0">
                <a:latin typeface="BIZ UDP明朝 Medium"/>
                <a:cs typeface="BIZ UDP明朝 Medium"/>
              </a:rPr>
              <a:t>自由民主党の「資源・エネルギー戦略調査会」関係者談：</a:t>
            </a:r>
            <a:endParaRPr sz="1200">
              <a:latin typeface="BIZ UDP明朝 Medium"/>
              <a:cs typeface="BIZ UDP明朝 Medium"/>
            </a:endParaRPr>
          </a:p>
          <a:p>
            <a:pPr marL="12700" marR="5080">
              <a:lnSpc>
                <a:spcPct val="100000"/>
              </a:lnSpc>
            </a:pPr>
            <a:r>
              <a:rPr sz="1200" b="0" dirty="0">
                <a:latin typeface="BIZ UDP明朝 Medium"/>
                <a:cs typeface="BIZ UDP明朝 Medium"/>
              </a:rPr>
              <a:t>次のエネルギー基本計画は、</a:t>
            </a:r>
            <a:r>
              <a:rPr sz="1200" b="0" spc="-10" dirty="0">
                <a:latin typeface="BIZ UDP明朝 Medium"/>
                <a:cs typeface="BIZ UDP明朝 Medium"/>
              </a:rPr>
              <a:t>202</a:t>
            </a:r>
            <a:r>
              <a:rPr sz="1200" b="0" spc="-5" dirty="0">
                <a:latin typeface="BIZ UDP明朝 Medium"/>
                <a:cs typeface="BIZ UDP明朝 Medium"/>
              </a:rPr>
              <a:t>１年から</a:t>
            </a:r>
            <a:r>
              <a:rPr sz="1200" b="0" spc="-10" dirty="0">
                <a:latin typeface="BIZ UDP明朝 Medium"/>
                <a:cs typeface="BIZ UDP明朝 Medium"/>
              </a:rPr>
              <a:t>2050</a:t>
            </a:r>
            <a:r>
              <a:rPr sz="1200" b="0" spc="-20" dirty="0">
                <a:latin typeface="BIZ UDP明朝 Medium"/>
                <a:cs typeface="BIZ UDP明朝 Medium"/>
              </a:rPr>
              <a:t>年までのエネルギー政策を決める重要な位</a:t>
            </a:r>
            <a:r>
              <a:rPr sz="1200" b="0" dirty="0">
                <a:latin typeface="BIZ UDP明朝 Medium"/>
                <a:cs typeface="BIZ UDP明朝 Medium"/>
              </a:rPr>
              <a:t>置づけで、水素社会の実現に向け</a:t>
            </a:r>
            <a:r>
              <a:rPr sz="1200" b="0" spc="-10" dirty="0">
                <a:latin typeface="BIZ UDP明朝 Medium"/>
                <a:cs typeface="BIZ UDP明朝 Medium"/>
              </a:rPr>
              <a:t>20</a:t>
            </a:r>
            <a:r>
              <a:rPr sz="1200" b="0" dirty="0">
                <a:latin typeface="BIZ UDP明朝 Medium"/>
                <a:cs typeface="BIZ UDP明朝 Medium"/>
              </a:rPr>
              <a:t>兆円</a:t>
            </a:r>
            <a:r>
              <a:rPr sz="1200" b="0" spc="-10" dirty="0">
                <a:latin typeface="BIZ UDP明朝 Medium"/>
                <a:cs typeface="BIZ UDP明朝 Medium"/>
              </a:rPr>
              <a:t>～30</a:t>
            </a:r>
            <a:r>
              <a:rPr sz="1200" b="0" spc="-5" dirty="0">
                <a:latin typeface="BIZ UDP明朝 Medium"/>
                <a:cs typeface="BIZ UDP明朝 Medium"/>
              </a:rPr>
              <a:t>兆円の投資を行う、との話を聞いたことがある…真偽は定かではないが、菅総理の</a:t>
            </a:r>
            <a:r>
              <a:rPr sz="1200" b="0" spc="-10" dirty="0">
                <a:latin typeface="BIZ UDP明朝 Medium"/>
                <a:cs typeface="BIZ UDP明朝 Medium"/>
              </a:rPr>
              <a:t>2050</a:t>
            </a:r>
            <a:r>
              <a:rPr sz="1200" b="0" spc="-5" dirty="0">
                <a:latin typeface="BIZ UDP明朝 Medium"/>
                <a:cs typeface="BIZ UDP明朝 Medium"/>
              </a:rPr>
              <a:t>カーボンニュートラル宣言は、平仄があってい</a:t>
            </a:r>
            <a:r>
              <a:rPr sz="1200" b="0" spc="-15" dirty="0">
                <a:latin typeface="BIZ UDP明朝 Medium"/>
                <a:cs typeface="BIZ UDP明朝 Medium"/>
              </a:rPr>
              <a:t>るような気がする。</a:t>
            </a:r>
            <a:endParaRPr sz="1200">
              <a:latin typeface="BIZ UDP明朝 Medium"/>
              <a:cs typeface="BIZ UDP明朝 Medium"/>
            </a:endParaRPr>
          </a:p>
        </p:txBody>
      </p:sp>
      <p:sp>
        <p:nvSpPr>
          <p:cNvPr id="36" name="object 36"/>
          <p:cNvSpPr txBox="1"/>
          <p:nvPr/>
        </p:nvSpPr>
        <p:spPr>
          <a:xfrm>
            <a:off x="9512624" y="823287"/>
            <a:ext cx="709930" cy="239395"/>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C00000"/>
                </a:solidFill>
                <a:latin typeface="UD デジタル 教科書体 NP-B"/>
                <a:cs typeface="UD デジタル 教科書体 NP-B"/>
              </a:rPr>
              <a:t>2050</a:t>
            </a:r>
            <a:r>
              <a:rPr sz="1400" b="1" spc="-50" dirty="0">
                <a:solidFill>
                  <a:srgbClr val="C00000"/>
                </a:solidFill>
                <a:latin typeface="UD デジタル 教科書体 NP-B"/>
                <a:cs typeface="UD デジタル 教科書体 NP-B"/>
              </a:rPr>
              <a:t>年</a:t>
            </a:r>
            <a:endParaRPr sz="1400">
              <a:latin typeface="UD デジタル 教科書体 NP-B"/>
              <a:cs typeface="UD デジタル 教科書体 NP-B"/>
            </a:endParaRPr>
          </a:p>
        </p:txBody>
      </p:sp>
      <p:grpSp>
        <p:nvGrpSpPr>
          <p:cNvPr id="37" name="object 37"/>
          <p:cNvGrpSpPr/>
          <p:nvPr/>
        </p:nvGrpSpPr>
        <p:grpSpPr>
          <a:xfrm>
            <a:off x="2693670" y="86868"/>
            <a:ext cx="9404350" cy="1920239"/>
            <a:chOff x="2693670" y="86868"/>
            <a:chExt cx="9404350" cy="1920239"/>
          </a:xfrm>
        </p:grpSpPr>
        <p:pic>
          <p:nvPicPr>
            <p:cNvPr id="38" name="object 38"/>
            <p:cNvPicPr/>
            <p:nvPr/>
          </p:nvPicPr>
          <p:blipFill>
            <a:blip r:embed="rId10" cstate="print"/>
            <a:stretch>
              <a:fillRect/>
            </a:stretch>
          </p:blipFill>
          <p:spPr>
            <a:xfrm>
              <a:off x="9593579" y="1001267"/>
              <a:ext cx="472439" cy="432815"/>
            </a:xfrm>
            <a:prstGeom prst="rect">
              <a:avLst/>
            </a:prstGeom>
          </p:spPr>
        </p:pic>
        <p:sp>
          <p:nvSpPr>
            <p:cNvPr id="39" name="object 39"/>
            <p:cNvSpPr/>
            <p:nvPr/>
          </p:nvSpPr>
          <p:spPr>
            <a:xfrm>
              <a:off x="9670058" y="1073523"/>
              <a:ext cx="320675" cy="283210"/>
            </a:xfrm>
            <a:custGeom>
              <a:avLst/>
              <a:gdLst/>
              <a:ahLst/>
              <a:cxnLst/>
              <a:rect l="l" t="t" r="r" b="b"/>
              <a:pathLst>
                <a:path w="320675" h="283209">
                  <a:moveTo>
                    <a:pt x="320179" y="0"/>
                  </a:moveTo>
                  <a:lnTo>
                    <a:pt x="0" y="6286"/>
                  </a:lnTo>
                  <a:lnTo>
                    <a:pt x="170040" y="282867"/>
                  </a:lnTo>
                  <a:lnTo>
                    <a:pt x="320179" y="0"/>
                  </a:lnTo>
                  <a:close/>
                </a:path>
              </a:pathLst>
            </a:custGeom>
            <a:solidFill>
              <a:srgbClr val="D24726"/>
            </a:solidFill>
          </p:spPr>
          <p:txBody>
            <a:bodyPr wrap="square" lIns="0" tIns="0" rIns="0" bIns="0" rtlCol="0"/>
            <a:lstStyle/>
            <a:p>
              <a:endParaRPr/>
            </a:p>
          </p:txBody>
        </p:sp>
        <p:sp>
          <p:nvSpPr>
            <p:cNvPr id="40" name="object 40"/>
            <p:cNvSpPr/>
            <p:nvPr/>
          </p:nvSpPr>
          <p:spPr>
            <a:xfrm>
              <a:off x="9670058" y="1073523"/>
              <a:ext cx="320675" cy="283210"/>
            </a:xfrm>
            <a:custGeom>
              <a:avLst/>
              <a:gdLst/>
              <a:ahLst/>
              <a:cxnLst/>
              <a:rect l="l" t="t" r="r" b="b"/>
              <a:pathLst>
                <a:path w="320675" h="283209">
                  <a:moveTo>
                    <a:pt x="0" y="6286"/>
                  </a:moveTo>
                  <a:lnTo>
                    <a:pt x="320179" y="0"/>
                  </a:lnTo>
                  <a:lnTo>
                    <a:pt x="170040" y="282867"/>
                  </a:lnTo>
                  <a:lnTo>
                    <a:pt x="0" y="6286"/>
                  </a:lnTo>
                  <a:close/>
                </a:path>
              </a:pathLst>
            </a:custGeom>
            <a:ln w="12700">
              <a:solidFill>
                <a:srgbClr val="C00000"/>
              </a:solidFill>
            </a:ln>
          </p:spPr>
          <p:txBody>
            <a:bodyPr wrap="square" lIns="0" tIns="0" rIns="0" bIns="0" rtlCol="0"/>
            <a:lstStyle/>
            <a:p>
              <a:endParaRPr/>
            </a:p>
          </p:txBody>
        </p:sp>
        <p:sp>
          <p:nvSpPr>
            <p:cNvPr id="41" name="object 41"/>
            <p:cNvSpPr/>
            <p:nvPr/>
          </p:nvSpPr>
          <p:spPr>
            <a:xfrm>
              <a:off x="2693670" y="1949957"/>
              <a:ext cx="2180590" cy="0"/>
            </a:xfrm>
            <a:custGeom>
              <a:avLst/>
              <a:gdLst/>
              <a:ahLst/>
              <a:cxnLst/>
              <a:rect l="l" t="t" r="r" b="b"/>
              <a:pathLst>
                <a:path w="2180590">
                  <a:moveTo>
                    <a:pt x="0" y="0"/>
                  </a:moveTo>
                  <a:lnTo>
                    <a:pt x="2180590" y="0"/>
                  </a:lnTo>
                </a:path>
              </a:pathLst>
            </a:custGeom>
            <a:ln w="38100">
              <a:solidFill>
                <a:srgbClr val="000000"/>
              </a:solidFill>
            </a:ln>
          </p:spPr>
          <p:txBody>
            <a:bodyPr wrap="square" lIns="0" tIns="0" rIns="0" bIns="0" rtlCol="0"/>
            <a:lstStyle/>
            <a:p>
              <a:endParaRPr/>
            </a:p>
          </p:txBody>
        </p:sp>
        <p:sp>
          <p:nvSpPr>
            <p:cNvPr id="42" name="object 42"/>
            <p:cNvSpPr/>
            <p:nvPr/>
          </p:nvSpPr>
          <p:spPr>
            <a:xfrm>
              <a:off x="4855212" y="1892802"/>
              <a:ext cx="114300" cy="114300"/>
            </a:xfrm>
            <a:custGeom>
              <a:avLst/>
              <a:gdLst/>
              <a:ahLst/>
              <a:cxnLst/>
              <a:rect l="l" t="t" r="r" b="b"/>
              <a:pathLst>
                <a:path w="114300" h="114300">
                  <a:moveTo>
                    <a:pt x="0" y="0"/>
                  </a:moveTo>
                  <a:lnTo>
                    <a:pt x="0" y="114300"/>
                  </a:lnTo>
                  <a:lnTo>
                    <a:pt x="114300" y="57150"/>
                  </a:lnTo>
                  <a:lnTo>
                    <a:pt x="0" y="0"/>
                  </a:lnTo>
                  <a:close/>
                </a:path>
              </a:pathLst>
            </a:custGeom>
            <a:solidFill>
              <a:srgbClr val="000000"/>
            </a:solidFill>
          </p:spPr>
          <p:txBody>
            <a:bodyPr wrap="square" lIns="0" tIns="0" rIns="0" bIns="0" rtlCol="0"/>
            <a:lstStyle/>
            <a:p>
              <a:endParaRPr/>
            </a:p>
          </p:txBody>
        </p:sp>
        <p:pic>
          <p:nvPicPr>
            <p:cNvPr id="43" name="object 43"/>
            <p:cNvPicPr/>
            <p:nvPr/>
          </p:nvPicPr>
          <p:blipFill>
            <a:blip r:embed="rId11" cstate="print"/>
            <a:stretch>
              <a:fillRect/>
            </a:stretch>
          </p:blipFill>
          <p:spPr>
            <a:xfrm>
              <a:off x="11423904" y="86868"/>
              <a:ext cx="673607" cy="1028699"/>
            </a:xfrm>
            <a:prstGeom prst="rect">
              <a:avLst/>
            </a:prstGeom>
          </p:spPr>
        </p:pic>
      </p:grpSp>
      <p:pic>
        <p:nvPicPr>
          <p:cNvPr id="44" name="object 44"/>
          <p:cNvPicPr/>
          <p:nvPr/>
        </p:nvPicPr>
        <p:blipFill>
          <a:blip r:embed="rId12" cstate="print"/>
          <a:stretch>
            <a:fillRect/>
          </a:stretch>
        </p:blipFill>
        <p:spPr>
          <a:xfrm>
            <a:off x="6025896" y="3720084"/>
            <a:ext cx="2185415" cy="2906267"/>
          </a:xfrm>
          <a:prstGeom prst="rect">
            <a:avLst/>
          </a:prstGeom>
        </p:spPr>
      </p:pic>
      <p:sp>
        <p:nvSpPr>
          <p:cNvPr id="45" name="object 45"/>
          <p:cNvSpPr txBox="1"/>
          <p:nvPr/>
        </p:nvSpPr>
        <p:spPr>
          <a:xfrm>
            <a:off x="6342621" y="6603630"/>
            <a:ext cx="1567815" cy="239395"/>
          </a:xfrm>
          <a:prstGeom prst="rect">
            <a:avLst/>
          </a:prstGeom>
        </p:spPr>
        <p:txBody>
          <a:bodyPr vert="horz" wrap="square" lIns="0" tIns="12700" rIns="0" bIns="0" rtlCol="0">
            <a:spAutoFit/>
          </a:bodyPr>
          <a:lstStyle/>
          <a:p>
            <a:pPr marL="12700">
              <a:lnSpc>
                <a:spcPct val="100000"/>
              </a:lnSpc>
              <a:spcBef>
                <a:spcPts val="100"/>
              </a:spcBef>
            </a:pPr>
            <a:r>
              <a:rPr sz="1400" spc="30" dirty="0">
                <a:latin typeface="Meiryo UI"/>
                <a:cs typeface="Meiryo UI"/>
              </a:rPr>
              <a:t>米国 対日石油禁輸</a:t>
            </a:r>
            <a:endParaRPr sz="1400">
              <a:latin typeface="Meiryo UI"/>
              <a:cs typeface="Meiryo UI"/>
            </a:endParaRPr>
          </a:p>
        </p:txBody>
      </p:sp>
      <p:sp>
        <p:nvSpPr>
          <p:cNvPr id="46" name="object 46"/>
          <p:cNvSpPr txBox="1"/>
          <p:nvPr/>
        </p:nvSpPr>
        <p:spPr>
          <a:xfrm>
            <a:off x="8515113" y="2116943"/>
            <a:ext cx="2875280" cy="453390"/>
          </a:xfrm>
          <a:prstGeom prst="rect">
            <a:avLst/>
          </a:prstGeom>
        </p:spPr>
        <p:txBody>
          <a:bodyPr vert="horz" wrap="square" lIns="0" tIns="13335" rIns="0" bIns="0" rtlCol="0">
            <a:spAutoFit/>
          </a:bodyPr>
          <a:lstStyle/>
          <a:p>
            <a:pPr marL="279400" marR="5080" indent="-267335">
              <a:lnSpc>
                <a:spcPct val="100000"/>
              </a:lnSpc>
              <a:spcBef>
                <a:spcPts val="105"/>
              </a:spcBef>
            </a:pPr>
            <a:r>
              <a:rPr sz="1400" b="1" dirty="0">
                <a:latin typeface="UD デジタル 教科書体 NP-B"/>
                <a:cs typeface="UD デジタル 教科書体 NP-B"/>
              </a:rPr>
              <a:t>水素ガス⇒液体（</a:t>
            </a:r>
            <a:r>
              <a:rPr sz="1400" b="1" spc="-10" dirty="0">
                <a:latin typeface="UD デジタル 教科書体 NP-B"/>
                <a:cs typeface="UD デジタル 教科書体 NP-B"/>
              </a:rPr>
              <a:t>アンモニアなど</a:t>
            </a:r>
            <a:r>
              <a:rPr sz="1400" b="1" spc="-50" dirty="0">
                <a:latin typeface="UD デジタル 教科書体 NP-B"/>
                <a:cs typeface="UD デジタル 教科書体 NP-B"/>
              </a:rPr>
              <a:t>）</a:t>
            </a:r>
            <a:r>
              <a:rPr sz="1400" b="1" dirty="0">
                <a:latin typeface="UD デジタル 教科書体 NP-B"/>
                <a:cs typeface="UD デジタル 教科書体 NP-B"/>
              </a:rPr>
              <a:t>液体⇒固体（</a:t>
            </a:r>
            <a:r>
              <a:rPr sz="1400" b="1" spc="-5" dirty="0">
                <a:latin typeface="UD デジタル 教科書体 NP-B"/>
                <a:cs typeface="UD デジタル 教科書体 NP-B"/>
              </a:rPr>
              <a:t>水素吸蔵合金</a:t>
            </a:r>
            <a:r>
              <a:rPr sz="1400" b="1" spc="-50" dirty="0">
                <a:latin typeface="UD デジタル 教科書体 NP-B"/>
                <a:cs typeface="UD デジタル 教科書体 NP-B"/>
              </a:rPr>
              <a:t>）</a:t>
            </a:r>
            <a:endParaRPr sz="1400">
              <a:latin typeface="UD デジタル 教科書体 NP-B"/>
              <a:cs typeface="UD デジタル 教科書体 NP-B"/>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19612" y="247040"/>
            <a:ext cx="3152775" cy="452120"/>
          </a:xfrm>
          <a:prstGeom prst="rect">
            <a:avLst/>
          </a:prstGeom>
        </p:spPr>
        <p:txBody>
          <a:bodyPr vert="horz" wrap="square" lIns="0" tIns="12065" rIns="0" bIns="0" rtlCol="0">
            <a:spAutoFit/>
          </a:bodyPr>
          <a:lstStyle/>
          <a:p>
            <a:pPr marL="12700">
              <a:lnSpc>
                <a:spcPct val="100000"/>
              </a:lnSpc>
              <a:spcBef>
                <a:spcPts val="95"/>
              </a:spcBef>
            </a:pPr>
            <a:r>
              <a:rPr sz="2800" spc="-40" dirty="0"/>
              <a:t>カー</a:t>
            </a:r>
            <a:r>
              <a:rPr sz="2800" spc="-35" dirty="0"/>
              <a:t>ボ</a:t>
            </a:r>
            <a:r>
              <a:rPr sz="2800" spc="-30" dirty="0"/>
              <a:t>ン</a:t>
            </a:r>
            <a:r>
              <a:rPr sz="2800" spc="-35" dirty="0"/>
              <a:t>ニ</a:t>
            </a:r>
            <a:r>
              <a:rPr sz="2800" spc="-30" dirty="0"/>
              <a:t>ュ</a:t>
            </a:r>
            <a:r>
              <a:rPr sz="2800" spc="-40" dirty="0"/>
              <a:t>ー</a:t>
            </a:r>
            <a:r>
              <a:rPr sz="2800" spc="-30" dirty="0"/>
              <a:t>ト</a:t>
            </a:r>
            <a:r>
              <a:rPr sz="2800" spc="-45" dirty="0"/>
              <a:t>ラル</a:t>
            </a:r>
            <a:endParaRPr sz="2800"/>
          </a:p>
        </p:txBody>
      </p:sp>
      <p:sp>
        <p:nvSpPr>
          <p:cNvPr id="3" name="object 3"/>
          <p:cNvSpPr txBox="1"/>
          <p:nvPr/>
        </p:nvSpPr>
        <p:spPr>
          <a:xfrm>
            <a:off x="283179" y="6252865"/>
            <a:ext cx="4117340" cy="299720"/>
          </a:xfrm>
          <a:prstGeom prst="rect">
            <a:avLst/>
          </a:prstGeom>
        </p:spPr>
        <p:txBody>
          <a:bodyPr vert="horz" wrap="square" lIns="0" tIns="12700" rIns="0" bIns="0" rtlCol="0">
            <a:spAutoFit/>
          </a:bodyPr>
          <a:lstStyle/>
          <a:p>
            <a:pPr marL="12700" marR="5080" indent="1459865">
              <a:lnSpc>
                <a:spcPct val="100000"/>
              </a:lnSpc>
              <a:spcBef>
                <a:spcPts val="100"/>
              </a:spcBef>
            </a:pPr>
            <a:r>
              <a:rPr sz="900" dirty="0">
                <a:latin typeface="UD デジタル 教科書体 NK-R"/>
                <a:cs typeface="UD デジタル 教科書体 NK-R"/>
              </a:rPr>
              <a:t>（出典）</a:t>
            </a:r>
            <a:r>
              <a:rPr sz="900" spc="-10" dirty="0">
                <a:latin typeface="UD デジタル 教科書体 NK-R"/>
                <a:cs typeface="UD デジタル 教科書体 NK-R"/>
              </a:rPr>
              <a:t>日本経済新聞社</a:t>
            </a:r>
            <a:r>
              <a:rPr sz="900" spc="-50" dirty="0">
                <a:latin typeface="UD デジタル 教科書体 NK-R"/>
                <a:cs typeface="UD デジタル 教科書体 NK-R"/>
              </a:rPr>
              <a:t> </a:t>
            </a:r>
            <a:r>
              <a:rPr sz="900" spc="-10" dirty="0">
                <a:latin typeface="UD デジタル 教科書体 NK-R"/>
                <a:cs typeface="UD デジタル 教科書体 NK-R"/>
              </a:rPr>
              <a:t>https:</a:t>
            </a:r>
            <a:r>
              <a:rPr sz="900" spc="-10" dirty="0">
                <a:latin typeface="UD デジタル 教科書体 NK-R"/>
                <a:cs typeface="UD デジタル 教科書体 NK-R"/>
                <a:hlinkClick r:id="rId2"/>
              </a:rPr>
              <a:t>//w</a:t>
            </a:r>
            <a:r>
              <a:rPr sz="900" spc="-10" dirty="0">
                <a:latin typeface="UD デジタル 教科書体 NK-R"/>
                <a:cs typeface="UD デジタル 教科書体 NK-R"/>
              </a:rPr>
              <a:t>ww</a:t>
            </a:r>
            <a:r>
              <a:rPr sz="900" spc="-10" dirty="0">
                <a:latin typeface="UD デジタル 教科書体 NK-R"/>
                <a:cs typeface="UD デジタル 教科書体 NK-R"/>
                <a:hlinkClick r:id="rId2"/>
              </a:rPr>
              <a:t>.nikkei.com/article/DGXMZO65465240W0A021C2000000/</a:t>
            </a:r>
            <a:endParaRPr sz="900">
              <a:latin typeface="UD デジタル 教科書体 NK-R"/>
              <a:cs typeface="UD デジタル 教科書体 NK-R"/>
            </a:endParaRPr>
          </a:p>
        </p:txBody>
      </p:sp>
      <p:grpSp>
        <p:nvGrpSpPr>
          <p:cNvPr id="4" name="object 4"/>
          <p:cNvGrpSpPr/>
          <p:nvPr/>
        </p:nvGrpSpPr>
        <p:grpSpPr>
          <a:xfrm>
            <a:off x="88264" y="3051048"/>
            <a:ext cx="12103735" cy="3778250"/>
            <a:chOff x="88264" y="3051048"/>
            <a:chExt cx="12103735" cy="3778250"/>
          </a:xfrm>
        </p:grpSpPr>
        <p:pic>
          <p:nvPicPr>
            <p:cNvPr id="5" name="object 5"/>
            <p:cNvPicPr/>
            <p:nvPr/>
          </p:nvPicPr>
          <p:blipFill>
            <a:blip r:embed="rId3" cstate="print"/>
            <a:stretch>
              <a:fillRect/>
            </a:stretch>
          </p:blipFill>
          <p:spPr>
            <a:xfrm>
              <a:off x="117347" y="3171444"/>
              <a:ext cx="4805171" cy="2996183"/>
            </a:xfrm>
            <a:prstGeom prst="rect">
              <a:avLst/>
            </a:prstGeom>
          </p:spPr>
        </p:pic>
        <p:sp>
          <p:nvSpPr>
            <p:cNvPr id="6" name="object 6"/>
            <p:cNvSpPr/>
            <p:nvPr/>
          </p:nvSpPr>
          <p:spPr>
            <a:xfrm>
              <a:off x="102869" y="3156965"/>
              <a:ext cx="4834255" cy="3025140"/>
            </a:xfrm>
            <a:custGeom>
              <a:avLst/>
              <a:gdLst/>
              <a:ahLst/>
              <a:cxnLst/>
              <a:rect l="l" t="t" r="r" b="b"/>
              <a:pathLst>
                <a:path w="4834255" h="3025140">
                  <a:moveTo>
                    <a:pt x="0" y="0"/>
                  </a:moveTo>
                  <a:lnTo>
                    <a:pt x="4834128" y="0"/>
                  </a:lnTo>
                  <a:lnTo>
                    <a:pt x="4834128" y="3025140"/>
                  </a:lnTo>
                  <a:lnTo>
                    <a:pt x="0" y="3025140"/>
                  </a:lnTo>
                  <a:lnTo>
                    <a:pt x="0" y="0"/>
                  </a:lnTo>
                  <a:close/>
                </a:path>
              </a:pathLst>
            </a:custGeom>
            <a:ln w="28956">
              <a:solidFill>
                <a:srgbClr val="C55A11"/>
              </a:solidFill>
            </a:ln>
          </p:spPr>
          <p:txBody>
            <a:bodyPr wrap="square" lIns="0" tIns="0" rIns="0" bIns="0" rtlCol="0"/>
            <a:lstStyle/>
            <a:p>
              <a:endParaRPr/>
            </a:p>
          </p:txBody>
        </p:sp>
        <p:pic>
          <p:nvPicPr>
            <p:cNvPr id="7" name="object 7"/>
            <p:cNvPicPr/>
            <p:nvPr/>
          </p:nvPicPr>
          <p:blipFill>
            <a:blip r:embed="rId4" cstate="print"/>
            <a:stretch>
              <a:fillRect/>
            </a:stretch>
          </p:blipFill>
          <p:spPr>
            <a:xfrm>
              <a:off x="4648199" y="3051048"/>
              <a:ext cx="7543799" cy="3777995"/>
            </a:xfrm>
            <a:prstGeom prst="rect">
              <a:avLst/>
            </a:prstGeom>
          </p:spPr>
        </p:pic>
      </p:grpSp>
      <p:sp>
        <p:nvSpPr>
          <p:cNvPr id="8" name="object 8"/>
          <p:cNvSpPr txBox="1"/>
          <p:nvPr/>
        </p:nvSpPr>
        <p:spPr>
          <a:xfrm>
            <a:off x="218297" y="878028"/>
            <a:ext cx="11725910" cy="2205355"/>
          </a:xfrm>
          <a:prstGeom prst="rect">
            <a:avLst/>
          </a:prstGeom>
        </p:spPr>
        <p:txBody>
          <a:bodyPr vert="horz" wrap="square" lIns="0" tIns="12065" rIns="0" bIns="0" rtlCol="0">
            <a:spAutoFit/>
          </a:bodyPr>
          <a:lstStyle/>
          <a:p>
            <a:pPr marL="201295" marR="398780" indent="-635">
              <a:lnSpc>
                <a:spcPct val="100000"/>
              </a:lnSpc>
              <a:spcBef>
                <a:spcPts val="95"/>
              </a:spcBef>
            </a:pPr>
            <a:r>
              <a:rPr sz="2800" b="0" spc="-20" dirty="0">
                <a:latin typeface="BIZ UDP明朝 Medium"/>
                <a:cs typeface="BIZ UDP明朝 Medium"/>
              </a:rPr>
              <a:t>菅義偉首相</a:t>
            </a:r>
            <a:r>
              <a:rPr sz="2800" b="0" spc="-25" dirty="0">
                <a:latin typeface="BIZ UDP明朝 Medium"/>
                <a:cs typeface="BIZ UDP明朝 Medium"/>
              </a:rPr>
              <a:t>は、</a:t>
            </a:r>
            <a:r>
              <a:rPr sz="2800" b="0" spc="-20" dirty="0">
                <a:latin typeface="BIZ UDP明朝 Medium"/>
                <a:cs typeface="BIZ UDP明朝 Medium"/>
              </a:rPr>
              <a:t>10月</a:t>
            </a:r>
            <a:r>
              <a:rPr sz="2800" b="0" spc="-30" dirty="0">
                <a:latin typeface="BIZ UDP明朝 Medium"/>
                <a:cs typeface="BIZ UDP明朝 Medium"/>
              </a:rPr>
              <a:t>26日に招集さ</a:t>
            </a:r>
            <a:r>
              <a:rPr sz="2800" b="0" spc="-35" dirty="0">
                <a:latin typeface="BIZ UDP明朝 Medium"/>
                <a:cs typeface="BIZ UDP明朝 Medium"/>
              </a:rPr>
              <a:t>れた</a:t>
            </a:r>
            <a:r>
              <a:rPr sz="2800" b="0" spc="-20" dirty="0">
                <a:latin typeface="BIZ UDP明朝 Medium"/>
                <a:cs typeface="BIZ UDP明朝 Medium"/>
              </a:rPr>
              <a:t>臨</a:t>
            </a:r>
            <a:r>
              <a:rPr sz="2800" b="0" spc="-30" dirty="0">
                <a:latin typeface="BIZ UDP明朝 Medium"/>
                <a:cs typeface="BIZ UDP明朝 Medium"/>
              </a:rPr>
              <a:t>時国会での</a:t>
            </a:r>
            <a:r>
              <a:rPr sz="2800" b="0" spc="-20" dirty="0">
                <a:latin typeface="BIZ UDP明朝 Medium"/>
                <a:cs typeface="BIZ UDP明朝 Medium"/>
              </a:rPr>
              <a:t>所</a:t>
            </a:r>
            <a:r>
              <a:rPr sz="2800" b="0" spc="-30" dirty="0">
                <a:latin typeface="BIZ UDP明朝 Medium"/>
                <a:cs typeface="BIZ UDP明朝 Medium"/>
              </a:rPr>
              <a:t>信表</a:t>
            </a:r>
            <a:r>
              <a:rPr sz="2800" b="0" spc="-20" dirty="0">
                <a:latin typeface="BIZ UDP明朝 Medium"/>
                <a:cs typeface="BIZ UDP明朝 Medium"/>
              </a:rPr>
              <a:t>明</a:t>
            </a:r>
            <a:r>
              <a:rPr sz="2800" b="0" spc="-30" dirty="0">
                <a:latin typeface="BIZ UDP明朝 Medium"/>
                <a:cs typeface="BIZ UDP明朝 Medium"/>
              </a:rPr>
              <a:t>演説</a:t>
            </a:r>
            <a:r>
              <a:rPr sz="2800" b="0" spc="-25" dirty="0">
                <a:latin typeface="BIZ UDP明朝 Medium"/>
                <a:cs typeface="BIZ UDP明朝 Medium"/>
              </a:rPr>
              <a:t>におい</a:t>
            </a:r>
            <a:r>
              <a:rPr sz="2800" b="0" spc="-20" dirty="0">
                <a:latin typeface="BIZ UDP明朝 Medium"/>
                <a:cs typeface="BIZ UDP明朝 Medium"/>
              </a:rPr>
              <a:t>て</a:t>
            </a:r>
            <a:r>
              <a:rPr sz="2800" b="0" spc="-5" dirty="0">
                <a:latin typeface="BIZ UDP明朝 Medium"/>
                <a:cs typeface="BIZ UDP明朝 Medium"/>
              </a:rPr>
              <a:t>「</a:t>
            </a:r>
            <a:r>
              <a:rPr sz="2800" b="0" u="sng" spc="-20" dirty="0">
                <a:solidFill>
                  <a:srgbClr val="C00000"/>
                </a:solidFill>
                <a:uFill>
                  <a:solidFill>
                    <a:srgbClr val="C00000"/>
                  </a:solidFill>
                </a:uFill>
                <a:latin typeface="BIZ UDP明朝 Medium"/>
                <a:cs typeface="BIZ UDP明朝 Medium"/>
              </a:rPr>
              <a:t>2050</a:t>
            </a:r>
            <a:r>
              <a:rPr sz="2800" b="0" u="sng" spc="-30" dirty="0">
                <a:solidFill>
                  <a:srgbClr val="C00000"/>
                </a:solidFill>
                <a:uFill>
                  <a:solidFill>
                    <a:srgbClr val="C00000"/>
                  </a:solidFill>
                </a:uFill>
                <a:latin typeface="BIZ UDP明朝 Medium"/>
                <a:cs typeface="BIZ UDP明朝 Medium"/>
              </a:rPr>
              <a:t>年カ</a:t>
            </a:r>
            <a:r>
              <a:rPr sz="2800" b="0" u="sng" spc="-25" dirty="0">
                <a:solidFill>
                  <a:srgbClr val="C00000"/>
                </a:solidFill>
                <a:uFill>
                  <a:solidFill>
                    <a:srgbClr val="C00000"/>
                  </a:solidFill>
                </a:uFill>
                <a:latin typeface="BIZ UDP明朝 Medium"/>
                <a:cs typeface="BIZ UDP明朝 Medium"/>
              </a:rPr>
              <a:t>ー</a:t>
            </a:r>
            <a:r>
              <a:rPr sz="2800" b="0" u="sng" spc="-20" dirty="0">
                <a:solidFill>
                  <a:srgbClr val="C00000"/>
                </a:solidFill>
                <a:uFill>
                  <a:solidFill>
                    <a:srgbClr val="C00000"/>
                  </a:solidFill>
                </a:uFill>
                <a:latin typeface="BIZ UDP明朝 Medium"/>
                <a:cs typeface="BIZ UDP明朝 Medium"/>
              </a:rPr>
              <a:t>ボ</a:t>
            </a:r>
            <a:r>
              <a:rPr sz="2800" b="0" u="sng" spc="-15" dirty="0">
                <a:solidFill>
                  <a:srgbClr val="C00000"/>
                </a:solidFill>
                <a:uFill>
                  <a:solidFill>
                    <a:srgbClr val="C00000"/>
                  </a:solidFill>
                </a:uFill>
                <a:latin typeface="BIZ UDP明朝 Medium"/>
                <a:cs typeface="BIZ UDP明朝 Medium"/>
              </a:rPr>
              <a:t>ン</a:t>
            </a:r>
            <a:r>
              <a:rPr sz="2800" b="0" u="sng" spc="-20" dirty="0">
                <a:solidFill>
                  <a:srgbClr val="C00000"/>
                </a:solidFill>
                <a:uFill>
                  <a:solidFill>
                    <a:srgbClr val="C00000"/>
                  </a:solidFill>
                </a:uFill>
                <a:latin typeface="BIZ UDP明朝 Medium"/>
                <a:cs typeface="BIZ UDP明朝 Medium"/>
              </a:rPr>
              <a:t>ニ</a:t>
            </a:r>
            <a:r>
              <a:rPr sz="2800" b="0" u="sng" spc="-15" dirty="0">
                <a:solidFill>
                  <a:srgbClr val="C00000"/>
                </a:solidFill>
                <a:uFill>
                  <a:solidFill>
                    <a:srgbClr val="C00000"/>
                  </a:solidFill>
                </a:uFill>
                <a:latin typeface="BIZ UDP明朝 Medium"/>
                <a:cs typeface="BIZ UDP明朝 Medium"/>
              </a:rPr>
              <a:t>ュ</a:t>
            </a:r>
            <a:r>
              <a:rPr sz="2800" b="0" u="sng" spc="-30" dirty="0">
                <a:solidFill>
                  <a:srgbClr val="C00000"/>
                </a:solidFill>
                <a:uFill>
                  <a:solidFill>
                    <a:srgbClr val="C00000"/>
                  </a:solidFill>
                </a:uFill>
                <a:latin typeface="BIZ UDP明朝 Medium"/>
                <a:cs typeface="BIZ UDP明朝 Medium"/>
              </a:rPr>
              <a:t>ートラル、脱炭素社</a:t>
            </a:r>
            <a:r>
              <a:rPr sz="2800" b="0" u="sng" spc="-20" dirty="0">
                <a:solidFill>
                  <a:srgbClr val="C00000"/>
                </a:solidFill>
                <a:uFill>
                  <a:solidFill>
                    <a:srgbClr val="C00000"/>
                  </a:solidFill>
                </a:uFill>
                <a:latin typeface="BIZ UDP明朝 Medium"/>
                <a:cs typeface="BIZ UDP明朝 Medium"/>
              </a:rPr>
              <a:t>会</a:t>
            </a:r>
            <a:r>
              <a:rPr sz="2800" b="0" u="sng" spc="-30" dirty="0">
                <a:solidFill>
                  <a:srgbClr val="C00000"/>
                </a:solidFill>
                <a:uFill>
                  <a:solidFill>
                    <a:srgbClr val="C00000"/>
                  </a:solidFill>
                </a:uFill>
                <a:latin typeface="BIZ UDP明朝 Medium"/>
                <a:cs typeface="BIZ UDP明朝 Medium"/>
              </a:rPr>
              <a:t>の実現</a:t>
            </a:r>
            <a:r>
              <a:rPr sz="2800" b="0" u="sng" spc="-20" dirty="0">
                <a:solidFill>
                  <a:srgbClr val="C00000"/>
                </a:solidFill>
                <a:uFill>
                  <a:solidFill>
                    <a:srgbClr val="C00000"/>
                  </a:solidFill>
                </a:uFill>
                <a:latin typeface="BIZ UDP明朝 Medium"/>
                <a:cs typeface="BIZ UDP明朝 Medium"/>
              </a:rPr>
              <a:t>を</a:t>
            </a:r>
            <a:r>
              <a:rPr sz="2800" b="0" u="sng" spc="-30" dirty="0">
                <a:solidFill>
                  <a:srgbClr val="C00000"/>
                </a:solidFill>
                <a:uFill>
                  <a:solidFill>
                    <a:srgbClr val="C00000"/>
                  </a:solidFill>
                </a:uFill>
                <a:latin typeface="BIZ UDP明朝 Medium"/>
                <a:cs typeface="BIZ UDP明朝 Medium"/>
              </a:rPr>
              <a:t>目指す</a:t>
            </a:r>
            <a:r>
              <a:rPr sz="2800" b="0" spc="-20" dirty="0">
                <a:latin typeface="BIZ UDP明朝 Medium"/>
                <a:cs typeface="BIZ UDP明朝 Medium"/>
              </a:rPr>
              <a:t>」と宣</a:t>
            </a:r>
            <a:r>
              <a:rPr sz="2800" b="0" spc="-30" dirty="0">
                <a:latin typeface="BIZ UDP明朝 Medium"/>
                <a:cs typeface="BIZ UDP明朝 Medium"/>
              </a:rPr>
              <a:t>言</a:t>
            </a:r>
            <a:r>
              <a:rPr sz="2800" b="0" spc="-20" dirty="0">
                <a:latin typeface="BIZ UDP明朝 Medium"/>
                <a:cs typeface="BIZ UDP明朝 Medium"/>
              </a:rPr>
              <a:t>。</a:t>
            </a:r>
            <a:endParaRPr sz="2800">
              <a:latin typeface="BIZ UDP明朝 Medium"/>
              <a:cs typeface="BIZ UDP明朝 Medium"/>
            </a:endParaRPr>
          </a:p>
          <a:p>
            <a:pPr marL="12700">
              <a:lnSpc>
                <a:spcPct val="100000"/>
              </a:lnSpc>
              <a:spcBef>
                <a:spcPts val="1065"/>
              </a:spcBef>
            </a:pPr>
            <a:r>
              <a:rPr sz="1600" b="0" spc="-10" dirty="0">
                <a:latin typeface="BIZ UDP明朝 Medium"/>
                <a:cs typeface="BIZ UDP明朝 Medium"/>
              </a:rPr>
              <a:t>「</a:t>
            </a:r>
            <a:r>
              <a:rPr sz="1600" b="0" spc="-25" dirty="0">
                <a:latin typeface="BIZ UDP明朝 Medium"/>
                <a:cs typeface="BIZ UDP明朝 Medium"/>
              </a:rPr>
              <a:t>菅政権では</a:t>
            </a:r>
            <a:r>
              <a:rPr sz="1600" b="0" spc="-10" dirty="0">
                <a:latin typeface="BIZ UDP明朝 Medium"/>
                <a:cs typeface="BIZ UDP明朝 Medium"/>
              </a:rPr>
              <a:t>、</a:t>
            </a:r>
            <a:r>
              <a:rPr sz="1600" b="0" spc="-25" dirty="0">
                <a:latin typeface="BIZ UDP明朝 Medium"/>
                <a:cs typeface="BIZ UDP明朝 Medium"/>
              </a:rPr>
              <a:t>成長戦略の柱</a:t>
            </a:r>
            <a:r>
              <a:rPr sz="1600" b="0" spc="-20" dirty="0">
                <a:latin typeface="BIZ UDP明朝 Medium"/>
                <a:cs typeface="BIZ UDP明朝 Medium"/>
              </a:rPr>
              <a:t>に</a:t>
            </a:r>
            <a:r>
              <a:rPr sz="1600" b="0" spc="-25" dirty="0">
                <a:latin typeface="BIZ UDP明朝 Medium"/>
                <a:cs typeface="BIZ UDP明朝 Medium"/>
              </a:rPr>
              <a:t>経済と環境の好循</a:t>
            </a:r>
            <a:r>
              <a:rPr sz="1600" b="0" spc="-10" dirty="0">
                <a:latin typeface="BIZ UDP明朝 Medium"/>
                <a:cs typeface="BIZ UDP明朝 Medium"/>
              </a:rPr>
              <a:t>環を</a:t>
            </a:r>
            <a:r>
              <a:rPr sz="1600" b="0" spc="-20" dirty="0">
                <a:latin typeface="BIZ UDP明朝 Medium"/>
                <a:cs typeface="BIZ UDP明朝 Medium"/>
              </a:rPr>
              <a:t>掲げて、グ</a:t>
            </a:r>
            <a:r>
              <a:rPr sz="1600" b="0" spc="-10" dirty="0">
                <a:latin typeface="BIZ UDP明朝 Medium"/>
                <a:cs typeface="BIZ UDP明朝 Medium"/>
              </a:rPr>
              <a:t>リ</a:t>
            </a:r>
            <a:r>
              <a:rPr sz="1600" b="0" spc="-20" dirty="0">
                <a:latin typeface="BIZ UDP明朝 Medium"/>
                <a:cs typeface="BIZ UDP明朝 Medium"/>
              </a:rPr>
              <a:t>ー</a:t>
            </a:r>
            <a:r>
              <a:rPr sz="1600" b="0" spc="-25" dirty="0">
                <a:latin typeface="BIZ UDP明朝 Medium"/>
                <a:cs typeface="BIZ UDP明朝 Medium"/>
              </a:rPr>
              <a:t>ン</a:t>
            </a:r>
            <a:r>
              <a:rPr sz="1600" b="0" spc="-30" dirty="0">
                <a:latin typeface="BIZ UDP明朝 Medium"/>
                <a:cs typeface="BIZ UDP明朝 Medium"/>
              </a:rPr>
              <a:t>社会</a:t>
            </a:r>
            <a:r>
              <a:rPr sz="1600" b="0" spc="-10" dirty="0">
                <a:latin typeface="BIZ UDP明朝 Medium"/>
                <a:cs typeface="BIZ UDP明朝 Medium"/>
              </a:rPr>
              <a:t>の</a:t>
            </a:r>
            <a:r>
              <a:rPr sz="1600" b="0" spc="-25" dirty="0">
                <a:latin typeface="BIZ UDP明朝 Medium"/>
                <a:cs typeface="BIZ UDP明朝 Medium"/>
              </a:rPr>
              <a:t>実現</a:t>
            </a:r>
            <a:r>
              <a:rPr sz="1600" b="0" spc="-20" dirty="0">
                <a:latin typeface="BIZ UDP明朝 Medium"/>
                <a:cs typeface="BIZ UDP明朝 Medium"/>
              </a:rPr>
              <a:t>に</a:t>
            </a:r>
            <a:r>
              <a:rPr sz="1600" b="0" spc="-10" dirty="0">
                <a:latin typeface="BIZ UDP明朝 Medium"/>
                <a:cs typeface="BIZ UDP明朝 Medium"/>
              </a:rPr>
              <a:t>最</a:t>
            </a:r>
            <a:r>
              <a:rPr sz="1600" b="0" spc="-25" dirty="0">
                <a:latin typeface="BIZ UDP明朝 Medium"/>
                <a:cs typeface="BIZ UDP明朝 Medium"/>
              </a:rPr>
              <a:t>大限</a:t>
            </a:r>
            <a:r>
              <a:rPr sz="1600" b="0" spc="-20" dirty="0">
                <a:latin typeface="BIZ UDP明朝 Medium"/>
                <a:cs typeface="BIZ UDP明朝 Medium"/>
              </a:rPr>
              <a:t>注力してま</a:t>
            </a:r>
            <a:r>
              <a:rPr sz="1600" b="0" spc="-30" dirty="0">
                <a:latin typeface="BIZ UDP明朝 Medium"/>
                <a:cs typeface="BIZ UDP明朝 Medium"/>
              </a:rPr>
              <a:t>い</a:t>
            </a:r>
            <a:r>
              <a:rPr sz="1600" b="0" spc="-25" dirty="0">
                <a:latin typeface="BIZ UDP明朝 Medium"/>
                <a:cs typeface="BIZ UDP明朝 Medium"/>
              </a:rPr>
              <a:t>りま</a:t>
            </a:r>
            <a:r>
              <a:rPr sz="1600" b="0" spc="-30" dirty="0">
                <a:latin typeface="BIZ UDP明朝 Medium"/>
                <a:cs typeface="BIZ UDP明朝 Medium"/>
              </a:rPr>
              <a:t>す。</a:t>
            </a:r>
            <a:endParaRPr sz="1600">
              <a:latin typeface="BIZ UDP明朝 Medium"/>
              <a:cs typeface="BIZ UDP明朝 Medium"/>
            </a:endParaRPr>
          </a:p>
          <a:p>
            <a:pPr marL="12700" marR="5080" indent="134620">
              <a:lnSpc>
                <a:spcPct val="100000"/>
              </a:lnSpc>
              <a:spcBef>
                <a:spcPts val="20"/>
              </a:spcBef>
            </a:pPr>
            <a:r>
              <a:rPr sz="2000" b="0" spc="-5" dirty="0">
                <a:solidFill>
                  <a:srgbClr val="843C0C"/>
                </a:solidFill>
                <a:latin typeface="BIZ UDP明朝 Medium"/>
                <a:cs typeface="BIZ UDP明朝 Medium"/>
              </a:rPr>
              <a:t>我が国は、</a:t>
            </a:r>
            <a:r>
              <a:rPr sz="2000" b="0" spc="-10" dirty="0">
                <a:solidFill>
                  <a:srgbClr val="843C0C"/>
                </a:solidFill>
                <a:latin typeface="BIZ UDP明朝 Medium"/>
                <a:cs typeface="BIZ UDP明朝 Medium"/>
              </a:rPr>
              <a:t>2050</a:t>
            </a:r>
            <a:r>
              <a:rPr sz="2000" b="0" spc="-15" dirty="0">
                <a:solidFill>
                  <a:srgbClr val="843C0C"/>
                </a:solidFill>
                <a:latin typeface="BIZ UDP明朝 Medium"/>
                <a:cs typeface="BIZ UDP明朝 Medium"/>
              </a:rPr>
              <a:t>年までに、温室効果ガスの排出を全体としてゼロにする、すなわち</a:t>
            </a:r>
            <a:r>
              <a:rPr sz="2000" b="0" spc="-10" dirty="0">
                <a:solidFill>
                  <a:srgbClr val="843C0C"/>
                </a:solidFill>
                <a:latin typeface="BIZ UDP明朝 Medium"/>
                <a:cs typeface="BIZ UDP明朝 Medium"/>
              </a:rPr>
              <a:t>2050</a:t>
            </a:r>
            <a:r>
              <a:rPr sz="2000" b="0" spc="-20" dirty="0">
                <a:solidFill>
                  <a:srgbClr val="843C0C"/>
                </a:solidFill>
                <a:latin typeface="BIZ UDP明朝 Medium"/>
                <a:cs typeface="BIZ UDP明朝 Medium"/>
              </a:rPr>
              <a:t>年カーボンニュート</a:t>
            </a:r>
            <a:r>
              <a:rPr sz="2000" b="0" spc="-15" dirty="0">
                <a:solidFill>
                  <a:srgbClr val="843C0C"/>
                </a:solidFill>
                <a:latin typeface="BIZ UDP明朝 Medium"/>
                <a:cs typeface="BIZ UDP明朝 Medium"/>
              </a:rPr>
              <a:t>ラル、脱炭素社会の実現を目指すことを、ここに宣言いたします。</a:t>
            </a:r>
            <a:r>
              <a:rPr sz="1600" b="0" spc="-50" dirty="0">
                <a:latin typeface="BIZ UDP明朝 Medium"/>
                <a:cs typeface="BIZ UDP明朝 Medium"/>
              </a:rPr>
              <a:t>」</a:t>
            </a:r>
            <a:endParaRPr sz="1600">
              <a:latin typeface="BIZ UDP明朝 Medium"/>
              <a:cs typeface="BIZ UDP明朝 Medium"/>
            </a:endParaRPr>
          </a:p>
          <a:p>
            <a:pPr marL="6073140">
              <a:lnSpc>
                <a:spcPct val="100000"/>
              </a:lnSpc>
              <a:spcBef>
                <a:spcPts val="480"/>
              </a:spcBef>
            </a:pPr>
            <a:r>
              <a:rPr sz="1800" b="1" spc="-10" dirty="0">
                <a:latin typeface="UD デジタル 教科書体 NK-R"/>
                <a:cs typeface="UD デジタル 教科書体 NK-R"/>
              </a:rPr>
              <a:t>イノベ</a:t>
            </a:r>
            <a:r>
              <a:rPr sz="1800" b="1" spc="-25" dirty="0">
                <a:latin typeface="UD デジタル 教科書体 NK-R"/>
                <a:cs typeface="UD デジタル 教科書体 NK-R"/>
              </a:rPr>
              <a:t>ーシ</a:t>
            </a:r>
            <a:r>
              <a:rPr sz="1800" b="1" spc="-10" dirty="0">
                <a:latin typeface="UD デジタル 教科書体 NK-R"/>
                <a:cs typeface="UD デジタル 教科書体 NK-R"/>
              </a:rPr>
              <a:t>ョン・</a:t>
            </a:r>
            <a:r>
              <a:rPr sz="1800" b="1" spc="-25" dirty="0">
                <a:latin typeface="UD デジタル 教科書体 NK-R"/>
                <a:cs typeface="UD デジタル 教科書体 NK-R"/>
              </a:rPr>
              <a:t>ア</a:t>
            </a:r>
            <a:r>
              <a:rPr sz="1800" b="1" spc="-20" dirty="0">
                <a:latin typeface="UD デジタル 教科書体 NK-R"/>
                <a:cs typeface="UD デジタル 教科書体 NK-R"/>
              </a:rPr>
              <a:t>ク</a:t>
            </a:r>
            <a:r>
              <a:rPr sz="1800" b="1" spc="-10" dirty="0">
                <a:latin typeface="UD デジタル 教科書体 NK-R"/>
                <a:cs typeface="UD デジタル 教科書体 NK-R"/>
              </a:rPr>
              <a:t>ション</a:t>
            </a:r>
            <a:r>
              <a:rPr sz="1800" b="1" spc="-25" dirty="0">
                <a:latin typeface="UD デジタル 教科書体 NK-R"/>
                <a:cs typeface="UD デジタル 教科書体 NK-R"/>
              </a:rPr>
              <a:t>プ</a:t>
            </a:r>
            <a:r>
              <a:rPr sz="1800" b="1" spc="-20" dirty="0">
                <a:latin typeface="UD デジタル 教科書体 NK-R"/>
                <a:cs typeface="UD デジタル 教科書体 NK-R"/>
              </a:rPr>
              <a:t>ラ</a:t>
            </a:r>
            <a:r>
              <a:rPr sz="1800" b="1" spc="-10" dirty="0">
                <a:latin typeface="UD デジタル 教科書体 NK-R"/>
                <a:cs typeface="UD デジタル 教科書体 NK-R"/>
              </a:rPr>
              <a:t>ン</a:t>
            </a:r>
            <a:r>
              <a:rPr sz="1800" b="1" spc="-20" dirty="0">
                <a:latin typeface="UD デジタル 教科書体 NK-R"/>
                <a:cs typeface="UD デジタル 教科書体 NK-R"/>
              </a:rPr>
              <a:t>の</a:t>
            </a:r>
            <a:r>
              <a:rPr sz="1800" b="1" spc="-25" dirty="0">
                <a:latin typeface="UD デジタル 教科書体 NK-R"/>
                <a:cs typeface="UD デジタル 教科書体 NK-R"/>
              </a:rPr>
              <a:t>重点領</a:t>
            </a:r>
            <a:r>
              <a:rPr sz="1800" b="1" spc="-50" dirty="0">
                <a:latin typeface="UD デジタル 教科書体 NK-R"/>
                <a:cs typeface="UD デジタル 教科書体 NK-R"/>
              </a:rPr>
              <a:t>域</a:t>
            </a:r>
            <a:endParaRPr sz="1800">
              <a:latin typeface="UD デジタル 教科書体 NK-R"/>
              <a:cs typeface="UD デジタル 教科書体 NK-R"/>
            </a:endParaRPr>
          </a:p>
        </p:txBody>
      </p:sp>
      <p:sp>
        <p:nvSpPr>
          <p:cNvPr id="9" name="object 9"/>
          <p:cNvSpPr txBox="1"/>
          <p:nvPr/>
        </p:nvSpPr>
        <p:spPr>
          <a:xfrm>
            <a:off x="11968947" y="6571143"/>
            <a:ext cx="15938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2060"/>
                </a:solidFill>
                <a:latin typeface="UD デジタル 教科書体 NK-R"/>
                <a:cs typeface="UD デジタル 教科書体 NK-R"/>
              </a:rPr>
              <a:t>9</a:t>
            </a:r>
            <a:endParaRPr sz="1600">
              <a:latin typeface="UD デジタル 教科書体 NK-R"/>
              <a:cs typeface="UD デジタル 教科書体 NK-R"/>
            </a:endParaRPr>
          </a:p>
        </p:txBody>
      </p:sp>
      <p:sp>
        <p:nvSpPr>
          <p:cNvPr id="10" name="object 10"/>
          <p:cNvSpPr txBox="1"/>
          <p:nvPr/>
        </p:nvSpPr>
        <p:spPr>
          <a:xfrm>
            <a:off x="7532014" y="6487147"/>
            <a:ext cx="1948814" cy="311150"/>
          </a:xfrm>
          <a:prstGeom prst="rect">
            <a:avLst/>
          </a:prstGeom>
        </p:spPr>
        <p:txBody>
          <a:bodyPr vert="horz" wrap="square" lIns="0" tIns="12700" rIns="0" bIns="0" rtlCol="0">
            <a:spAutoFit/>
          </a:bodyPr>
          <a:lstStyle/>
          <a:p>
            <a:pPr algn="ctr">
              <a:lnSpc>
                <a:spcPts val="1120"/>
              </a:lnSpc>
              <a:spcBef>
                <a:spcPts val="100"/>
              </a:spcBef>
            </a:pPr>
            <a:r>
              <a:rPr sz="1100" b="1" spc="-20" dirty="0">
                <a:latin typeface="UD デジタル 教科書体 NK-R"/>
                <a:cs typeface="UD デジタル 教科書体 NK-R"/>
              </a:rPr>
              <a:t>統合イノベーション戦略推進会議</a:t>
            </a:r>
            <a:endParaRPr sz="1100">
              <a:latin typeface="UD デジタル 教科書体 NK-R"/>
              <a:cs typeface="UD デジタル 教科書体 NK-R"/>
            </a:endParaRPr>
          </a:p>
          <a:p>
            <a:pPr algn="ctr">
              <a:lnSpc>
                <a:spcPts val="1120"/>
              </a:lnSpc>
            </a:pPr>
            <a:r>
              <a:rPr sz="1100" b="1" dirty="0">
                <a:latin typeface="UD デジタル 教科書体 NK-R"/>
                <a:cs typeface="UD デジタル 教科書体 NK-R"/>
              </a:rPr>
              <a:t>（令和2年</a:t>
            </a:r>
            <a:r>
              <a:rPr sz="1100" b="1" spc="-10" dirty="0">
                <a:latin typeface="UD デジタル 教科書体 NK-R"/>
                <a:cs typeface="UD デジタル 教科書体 NK-R"/>
              </a:rPr>
              <a:t>1</a:t>
            </a:r>
            <a:r>
              <a:rPr sz="1100" b="1" dirty="0">
                <a:latin typeface="UD デジタル 教科書体 NK-R"/>
                <a:cs typeface="UD デジタル 教科書体 NK-R"/>
              </a:rPr>
              <a:t>月</a:t>
            </a:r>
            <a:r>
              <a:rPr sz="1100" b="1" spc="-10" dirty="0">
                <a:latin typeface="UD デジタル 教科書体 NK-R"/>
                <a:cs typeface="UD デジタル 教科書体 NK-R"/>
              </a:rPr>
              <a:t>21</a:t>
            </a:r>
            <a:r>
              <a:rPr sz="1100" b="1" spc="-15" dirty="0">
                <a:latin typeface="UD デジタル 教科書体 NK-R"/>
                <a:cs typeface="UD デジタル 教科書体 NK-R"/>
              </a:rPr>
              <a:t>日</a:t>
            </a:r>
            <a:r>
              <a:rPr sz="1100" b="1" spc="-50" dirty="0">
                <a:latin typeface="UD デジタル 教科書体 NK-R"/>
                <a:cs typeface="UD デジタル 教科書体 NK-R"/>
              </a:rPr>
              <a:t>）</a:t>
            </a:r>
            <a:endParaRPr sz="1100">
              <a:latin typeface="UD デジタル 教科書体 NK-R"/>
              <a:cs typeface="UD デジタル 教科書体 NK-R"/>
            </a:endParaRPr>
          </a:p>
        </p:txBody>
      </p:sp>
      <p:pic>
        <p:nvPicPr>
          <p:cNvPr id="11" name="object 11"/>
          <p:cNvPicPr/>
          <p:nvPr/>
        </p:nvPicPr>
        <p:blipFill>
          <a:blip r:embed="rId5" cstate="print"/>
          <a:stretch>
            <a:fillRect/>
          </a:stretch>
        </p:blipFill>
        <p:spPr>
          <a:xfrm>
            <a:off x="11423904" y="86868"/>
            <a:ext cx="673607" cy="1028699"/>
          </a:xfrm>
          <a:prstGeom prst="rect">
            <a:avLst/>
          </a:prstGeom>
        </p:spPr>
      </p:pic>
      <p:pic>
        <p:nvPicPr>
          <p:cNvPr id="12" name="object 12"/>
          <p:cNvPicPr/>
          <p:nvPr/>
        </p:nvPicPr>
        <p:blipFill>
          <a:blip r:embed="rId6" cstate="print"/>
          <a:stretch>
            <a:fillRect/>
          </a:stretch>
        </p:blipFill>
        <p:spPr>
          <a:xfrm>
            <a:off x="0" y="6505956"/>
            <a:ext cx="323087" cy="352043"/>
          </a:xfrm>
          <a:prstGeom prst="rect">
            <a:avLst/>
          </a:prstGeom>
        </p:spPr>
      </p:pic>
    </p:spTree>
  </p:cSld>
  <p:clrMapOvr>
    <a:masterClrMapping/>
  </p:clrMapOvr>
  <p:transition spd="med">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TotalTime>
  <Words>2930</Words>
  <Application>Microsoft Office PowerPoint</Application>
  <PresentationFormat>ワイド画面</PresentationFormat>
  <Paragraphs>767</Paragraphs>
  <Slides>48</Slides>
  <Notes>0</Notes>
  <HiddenSlides>0</HiddenSlides>
  <MMClips>0</MMClips>
  <ScaleCrop>false</ScaleCrop>
  <HeadingPairs>
    <vt:vector size="6" baseType="variant">
      <vt:variant>
        <vt:lpstr>使用されているフォント</vt:lpstr>
      </vt:variant>
      <vt:variant>
        <vt:i4>21</vt:i4>
      </vt:variant>
      <vt:variant>
        <vt:lpstr>テーマ</vt:lpstr>
      </vt:variant>
      <vt:variant>
        <vt:i4>1</vt:i4>
      </vt:variant>
      <vt:variant>
        <vt:lpstr>スライド タイトル</vt:lpstr>
      </vt:variant>
      <vt:variant>
        <vt:i4>48</vt:i4>
      </vt:variant>
    </vt:vector>
  </HeadingPairs>
  <TitlesOfParts>
    <vt:vector size="70" baseType="lpstr">
      <vt:lpstr>BIZ UDPゴシック</vt:lpstr>
      <vt:lpstr>BIZ UDP明朝 Medium</vt:lpstr>
      <vt:lpstr>BIZ UD明朝 Medium</vt:lpstr>
      <vt:lpstr>HGP創英ﾌﾟﾚｾﾞﾝｽEB</vt:lpstr>
      <vt:lpstr>HGP創英角ｺﾞｼｯｸUB</vt:lpstr>
      <vt:lpstr>HG丸ｺﾞｼｯｸM-PRO</vt:lpstr>
      <vt:lpstr>HG教科書体</vt:lpstr>
      <vt:lpstr>HG明朝B</vt:lpstr>
      <vt:lpstr>Meiryo UI</vt:lpstr>
      <vt:lpstr>ＭＳ Ｐゴシック</vt:lpstr>
      <vt:lpstr>UD デジタル 教科書体 NK-B</vt:lpstr>
      <vt:lpstr>UD デジタル 教科書体 NK-R</vt:lpstr>
      <vt:lpstr>UD デジタル 教科書体 NP-B</vt:lpstr>
      <vt:lpstr>UD デジタル 教科書体 N-R</vt:lpstr>
      <vt:lpstr>メイリオ</vt:lpstr>
      <vt:lpstr>游ゴシック</vt:lpstr>
      <vt:lpstr>Arial</vt:lpstr>
      <vt:lpstr>Arial Black</vt:lpstr>
      <vt:lpstr>Arial Rounded MT Bold</vt:lpstr>
      <vt:lpstr>Times New Roman</vt:lpstr>
      <vt:lpstr>Wingdings</vt:lpstr>
      <vt:lpstr>Office Theme</vt:lpstr>
      <vt:lpstr>ユビキタス資源 偏在する資源から遍在する資源の活用</vt:lpstr>
      <vt:lpstr>「ユビキタス」と言えば…</vt:lpstr>
      <vt:lpstr>０．はじめに</vt:lpstr>
      <vt:lpstr>０．はじめに</vt:lpstr>
      <vt:lpstr>０．はじめに</vt:lpstr>
      <vt:lpstr>遍在する資源</vt:lpstr>
      <vt:lpstr>「その辺に」にあるモノが実は希少・貴重だったりする</vt:lpstr>
      <vt:lpstr>エネルギー転換</vt:lpstr>
      <vt:lpstr>カーボンニュートラル</vt:lpstr>
      <vt:lpstr>ユビキタス資源とは？</vt:lpstr>
      <vt:lpstr>本日の講演</vt:lpstr>
      <vt:lpstr>PowerPoint プレゼンテーション</vt:lpstr>
      <vt:lpstr>新物性を示す物質</vt:lpstr>
      <vt:lpstr>プリンストン大学の理論物理学者Andrei Bernevigが率いる研究チームは、2017年トポロジカル物質の地図を作った。全ての物質の10～30%、数万種類の化合物がトポロジー効果を示す可能性がある。</vt:lpstr>
      <vt:lpstr>普通の金属をトポロジカル物質にする</vt:lpstr>
      <vt:lpstr>水素と硫黄と炭素化合物というありきたりの物質を利用して「常温超電導」 Room-temperature superconductivity in a carbonaceous sulfur hydride</vt:lpstr>
      <vt:lpstr>PowerPoint プレゼンテーション</vt:lpstr>
      <vt:lpstr>PowerPoint プレゼンテーション</vt:lpstr>
      <vt:lpstr>ブルーカーボン</vt:lpstr>
      <vt:lpstr>養殖藻場によるブルーカーボンの創造と活用 2020年2月に開催した「EMIRAビジコン2020 エネルギー・インカレ」でEMIRA最優秀賞に輝いた「養殖藻場によるブルー  カーボンの創造と活用」。二酸化炭素を吸収、固定するブルーカーボンをさまざまな方向に生かす提案をしてくれた琉球大学 工学部 電気電子工学科（現、工学科）の仲泊明徒（なかどまり・あきと）さん。</vt:lpstr>
      <vt:lpstr>「アポロ＝ポセイドン構想2025」を見直しては？</vt:lpstr>
      <vt:lpstr>海水資源・・・金属資源の宝庫？</vt:lpstr>
      <vt:lpstr>PowerPoint プレゼンテーション</vt:lpstr>
      <vt:lpstr>魚肥・・・江戸時代は 「金肥」 と呼ばれ高値で取引された</vt:lpstr>
      <vt:lpstr>近海漁業、排他的水域内漁場の監視・安全確保</vt:lpstr>
      <vt:lpstr>PowerPoint プレゼンテーション</vt:lpstr>
      <vt:lpstr>林業の再産業化による木材のユビキタス化</vt:lpstr>
      <vt:lpstr>木質バイオ リグニン、カーボンナノファイバー（CNF）</vt:lpstr>
      <vt:lpstr>超硬木材による木製ビル</vt:lpstr>
      <vt:lpstr>PowerPoint プレゼンテーション</vt:lpstr>
      <vt:lpstr>世界の穀倉地帯の土壌劣化・土壌細菌</vt:lpstr>
      <vt:lpstr>ブラジル・セラードにおける大豆栽培</vt:lpstr>
      <vt:lpstr>希少糖</vt:lpstr>
      <vt:lpstr>ミネラル・バイオプロセッシング</vt:lpstr>
      <vt:lpstr>動物によるバイオ・プロダクション</vt:lpstr>
      <vt:lpstr>PowerPoint プレゼンテーション</vt:lpstr>
      <vt:lpstr>昆虫惑星・地球</vt:lpstr>
      <vt:lpstr>栄養満点「イエバエ」</vt:lpstr>
      <vt:lpstr>ゴキブリは漢方薬 60億匹を養殖 日本漢方名は、「䗪虫（シャチュウ）」（サツマゴキブリ）</vt:lpstr>
      <vt:lpstr>PowerPoint プレゼンテーション</vt:lpstr>
      <vt:lpstr>中国輸出管理法（全人代常務委公布）2020年10月17日公布／全人代常務委員会 「輸出禁止･輸出制限技術リスト」</vt:lpstr>
      <vt:lpstr>PowerPoint プレゼンテーション</vt:lpstr>
      <vt:lpstr>Scanningプロセスを活用したForesight活動将来イメージ</vt:lpstr>
      <vt:lpstr>ユビキタス資源を活用した更なる産業のバイオ化</vt:lpstr>
      <vt:lpstr>メガシティ化によるサーキュラーエコノミーを実現</vt:lpstr>
      <vt:lpstr>最後に…</vt:lpstr>
      <vt:lpstr>歴史に学ぶ…過去展望の必要性</vt:lpstr>
      <vt:lpstr>有難う御座いました。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ユビキタス資源</dc:title>
  <dc:creator>Abe,YutakaTKZIM</dc:creator>
  <cp:lastModifiedBy>Abe,YutakaTKZIM</cp:lastModifiedBy>
  <cp:revision>1</cp:revision>
  <dcterms:created xsi:type="dcterms:W3CDTF">2022-05-11T06:42:18Z</dcterms:created>
  <dcterms:modified xsi:type="dcterms:W3CDTF">2022-10-24T06:13:50Z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2020-11-11T00:00:00Z</vt:filetime>
  </property>
  <property fmtid="{D5CDD505-2E9C-101B-9397-08002B2CF9AE}" pid="3" name="Creator">
    <vt:lpwstr>PowerPoint 用 Acrobat PDFMaker 15</vt:lpwstr>
  </property>
  <property fmtid="{D5CDD505-2E9C-101B-9397-08002B2CF9AE}" pid="4" name="LastSaved">
    <vt:filetime>2022-05-11T00:00:00Z</vt:filetime>
  </property>
</Properties>
</file>